
<file path=[Content_Types].xml><?xml version="1.0" encoding="utf-8"?>
<Types xmlns="http://schemas.openxmlformats.org/package/2006/content-types">
  <Default Extension="emf" ContentType="image/x-emf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12192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5480"/>
    <a:srgbClr val="000402"/>
    <a:srgbClr val="06218F"/>
    <a:srgbClr val="C01D32"/>
    <a:srgbClr val="3C66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78" y="11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58299-DA4B-46CA-9020-7A0FBFDA86FD}" type="datetimeFigureOut">
              <a:rPr lang="ko-KR" altLang="en-US" smtClean="0"/>
              <a:t>2024-04-22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5CC7-C5AD-4CDF-80CC-CBD58931A5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617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65CC7-C5AD-4CDF-80CC-CBD58931A5E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183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965CC7-C5AD-4CDF-80CC-CBD58931A5E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756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aai.ajou.ac.kr/aai/index.do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e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41720" y="3698747"/>
            <a:ext cx="6030595" cy="3154680"/>
          </a:xfrm>
          <a:custGeom>
            <a:avLst/>
            <a:gdLst/>
            <a:ahLst/>
            <a:cxnLst/>
            <a:rect l="l" t="t" r="r" b="b"/>
            <a:pathLst>
              <a:path w="6030595" h="3154679">
                <a:moveTo>
                  <a:pt x="6030468" y="0"/>
                </a:moveTo>
                <a:lnTo>
                  <a:pt x="0" y="0"/>
                </a:lnTo>
                <a:lnTo>
                  <a:pt x="0" y="3154679"/>
                </a:lnTo>
                <a:lnTo>
                  <a:pt x="6030468" y="3154679"/>
                </a:lnTo>
                <a:lnTo>
                  <a:pt x="6030468" y="0"/>
                </a:lnTo>
                <a:close/>
              </a:path>
            </a:pathLst>
          </a:custGeom>
          <a:solidFill>
            <a:srgbClr val="305480">
              <a:alpha val="890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92202" y="57150"/>
            <a:ext cx="5957570" cy="6715125"/>
          </a:xfrm>
          <a:custGeom>
            <a:avLst/>
            <a:gdLst/>
            <a:ahLst/>
            <a:cxnLst/>
            <a:rect l="l" t="t" r="r" b="b"/>
            <a:pathLst>
              <a:path w="5957570" h="6715125">
                <a:moveTo>
                  <a:pt x="0" y="185420"/>
                </a:moveTo>
                <a:lnTo>
                  <a:pt x="6622" y="136142"/>
                </a:lnTo>
                <a:lnTo>
                  <a:pt x="25312" y="91853"/>
                </a:lnTo>
                <a:lnTo>
                  <a:pt x="54302" y="54324"/>
                </a:lnTo>
                <a:lnTo>
                  <a:pt x="91823" y="25324"/>
                </a:lnTo>
                <a:lnTo>
                  <a:pt x="136110" y="6626"/>
                </a:lnTo>
                <a:lnTo>
                  <a:pt x="185394" y="0"/>
                </a:lnTo>
                <a:lnTo>
                  <a:pt x="5771896" y="0"/>
                </a:lnTo>
                <a:lnTo>
                  <a:pt x="5821173" y="6626"/>
                </a:lnTo>
                <a:lnTo>
                  <a:pt x="5865462" y="25324"/>
                </a:lnTo>
                <a:lnTo>
                  <a:pt x="5902991" y="54324"/>
                </a:lnTo>
                <a:lnTo>
                  <a:pt x="5931991" y="91853"/>
                </a:lnTo>
                <a:lnTo>
                  <a:pt x="5950689" y="136142"/>
                </a:lnTo>
                <a:lnTo>
                  <a:pt x="5957316" y="185420"/>
                </a:lnTo>
                <a:lnTo>
                  <a:pt x="5957316" y="6529349"/>
                </a:lnTo>
                <a:lnTo>
                  <a:pt x="5950689" y="6578633"/>
                </a:lnTo>
                <a:lnTo>
                  <a:pt x="5931991" y="6622920"/>
                </a:lnTo>
                <a:lnTo>
                  <a:pt x="5902991" y="6660441"/>
                </a:lnTo>
                <a:lnTo>
                  <a:pt x="5865462" y="6689431"/>
                </a:lnTo>
                <a:lnTo>
                  <a:pt x="5821173" y="6708121"/>
                </a:lnTo>
                <a:lnTo>
                  <a:pt x="5771896" y="6714744"/>
                </a:lnTo>
                <a:lnTo>
                  <a:pt x="185394" y="6714744"/>
                </a:lnTo>
                <a:lnTo>
                  <a:pt x="136110" y="6708121"/>
                </a:lnTo>
                <a:lnTo>
                  <a:pt x="91823" y="6689431"/>
                </a:lnTo>
                <a:lnTo>
                  <a:pt x="54302" y="6660441"/>
                </a:lnTo>
                <a:lnTo>
                  <a:pt x="25312" y="6622920"/>
                </a:lnTo>
                <a:lnTo>
                  <a:pt x="6622" y="6578633"/>
                </a:lnTo>
                <a:lnTo>
                  <a:pt x="0" y="6529349"/>
                </a:lnTo>
                <a:lnTo>
                  <a:pt x="0" y="185420"/>
                </a:lnTo>
                <a:close/>
              </a:path>
            </a:pathLst>
          </a:custGeom>
          <a:ln w="28575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45127" y="6446520"/>
            <a:ext cx="1011368" cy="2685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>
            <a:alphaModFix amt="89000"/>
          </a:blip>
          <a:stretch>
            <a:fillRect/>
          </a:stretch>
        </p:blipFill>
        <p:spPr>
          <a:xfrm>
            <a:off x="6129528" y="12191"/>
            <a:ext cx="6050280" cy="368960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397561" y="3811218"/>
            <a:ext cx="4707839" cy="19139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130" indent="-139065">
              <a:lnSpc>
                <a:spcPts val="1050"/>
              </a:lnSpc>
              <a:spcBef>
                <a:spcPts val="100"/>
              </a:spcBef>
              <a:buChar char="●"/>
              <a:tabLst>
                <a:tab pos="151765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ICT융합전공의</a:t>
            </a:r>
            <a:r>
              <a:rPr sz="800" spc="-3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유지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기존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재학생에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대한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학습권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보장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문의</a:t>
            </a:r>
          </a:p>
          <a:p>
            <a:pPr marL="236220" lvl="1" indent="-78105">
              <a:lnSpc>
                <a:spcPts val="1050"/>
              </a:lnSpc>
              <a:spcBef>
                <a:spcPts val="5"/>
              </a:spcBef>
              <a:buChar char="-"/>
              <a:tabLst>
                <a:tab pos="236854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기존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재학생들이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모두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복수전공이나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부전공으로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졸업할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수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있도록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학습권을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보장하기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위해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ICT융합전공과</a:t>
            </a:r>
            <a:r>
              <a:rPr sz="800" spc="-4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공통된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과목은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공동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개설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가능함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236220" lvl="1" indent="-78105">
              <a:lnSpc>
                <a:spcPts val="1050"/>
              </a:lnSpc>
              <a:spcBef>
                <a:spcPts val="5"/>
              </a:spcBef>
              <a:buChar char="-"/>
              <a:tabLst>
                <a:tab pos="236854" algn="l"/>
              </a:tabLst>
            </a:pP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ICT융합전공은</a:t>
            </a:r>
            <a:r>
              <a:rPr sz="800" spc="-4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2020학년도</a:t>
            </a:r>
            <a:r>
              <a:rPr sz="800" spc="-4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1학기까지만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선발함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115" lvl="1">
              <a:lnSpc>
                <a:spcPts val="200"/>
              </a:lnSpc>
              <a:spcBef>
                <a:spcPts val="5"/>
              </a:spcBef>
              <a:tabLst>
                <a:tab pos="236854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1130" indent="-139065">
              <a:lnSpc>
                <a:spcPts val="1050"/>
              </a:lnSpc>
              <a:buChar char="●"/>
              <a:tabLst>
                <a:tab pos="151765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재학생의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인공지능융합전공으로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선발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전환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이수학점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인정 여부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문의</a:t>
            </a:r>
          </a:p>
          <a:p>
            <a:pPr marL="236220" lvl="1" indent="-78105">
              <a:lnSpc>
                <a:spcPts val="1050"/>
              </a:lnSpc>
              <a:buChar char="-"/>
              <a:tabLst>
                <a:tab pos="236854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현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재학생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중에서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인공지능융합전공으로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전환을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원하는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신청자 중에서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선발하여</a:t>
            </a:r>
          </a:p>
          <a:p>
            <a:pPr marL="231775">
              <a:lnSpc>
                <a:spcPts val="1050"/>
              </a:lnSpc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2020년도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2학기부터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인공지능융합학과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내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인공지능융합전공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소속으로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변경</a:t>
            </a:r>
          </a:p>
          <a:p>
            <a:pPr marL="236220" lvl="1" indent="-78105">
              <a:lnSpc>
                <a:spcPts val="1050"/>
              </a:lnSpc>
              <a:buChar char="-"/>
              <a:tabLst>
                <a:tab pos="236854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ICT융합전공과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인공지능융합전공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간의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공통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전공필수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전공선택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교과목에 대해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학점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인정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115" lvl="1">
              <a:lnSpc>
                <a:spcPts val="200"/>
              </a:lnSpc>
              <a:tabLst>
                <a:tab pos="236854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87960" indent="-175260">
              <a:lnSpc>
                <a:spcPts val="1050"/>
              </a:lnSpc>
              <a:buChar char="●"/>
              <a:tabLst>
                <a:tab pos="187960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전공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간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과목인정(대체과목)에</a:t>
            </a:r>
            <a:r>
              <a:rPr sz="800" spc="-3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대한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문의</a:t>
            </a:r>
          </a:p>
          <a:p>
            <a:pPr marL="236220" lvl="1" indent="-78105">
              <a:lnSpc>
                <a:spcPts val="1050"/>
              </a:lnSpc>
              <a:buChar char="-"/>
              <a:tabLst>
                <a:tab pos="236854" algn="l"/>
              </a:tabLst>
            </a:pP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해당과목</a:t>
            </a:r>
            <a:r>
              <a:rPr lang="en-US"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수업계획서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확인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ko-KR" altLang="en-US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학과장과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상의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인정여부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결정</a:t>
            </a:r>
            <a:r>
              <a:rPr lang="en-US" altLang="ko-KR"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(</a:t>
            </a:r>
            <a:r>
              <a:rPr lang="ko-KR" altLang="en-US"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최대 </a:t>
            </a:r>
            <a:r>
              <a:rPr lang="en-US" altLang="ko-KR"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6</a:t>
            </a:r>
            <a:r>
              <a:rPr lang="ko-KR" altLang="en-US"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학점까지 인정가능</a:t>
            </a:r>
            <a:r>
              <a:rPr lang="en-US" altLang="ko-KR"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  <a:endParaRPr sz="800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236220" lvl="1" indent="-78105">
              <a:lnSpc>
                <a:spcPts val="1050"/>
              </a:lnSpc>
              <a:buChar char="-"/>
              <a:tabLst>
                <a:tab pos="236854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정보통신대학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소속학과에서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개설한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동일과목은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인정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115" lvl="1">
              <a:lnSpc>
                <a:spcPts val="200"/>
              </a:lnSpc>
              <a:tabLst>
                <a:tab pos="236854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1130" indent="-139065">
              <a:lnSpc>
                <a:spcPts val="1050"/>
              </a:lnSpc>
              <a:buChar char="●"/>
              <a:tabLst>
                <a:tab pos="151765" algn="l"/>
              </a:tabLst>
            </a:pP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소프트웨어융합대학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재학생의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인공지능융합학과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복수전공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부전공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신청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문의</a:t>
            </a:r>
          </a:p>
          <a:p>
            <a:pPr marL="236220" lvl="1" indent="-78105">
              <a:lnSpc>
                <a:spcPts val="1050"/>
              </a:lnSpc>
              <a:buChar char="-"/>
              <a:tabLst>
                <a:tab pos="236854" algn="l"/>
              </a:tabLst>
            </a:pP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소프트웨어융합대학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소속학과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중 소프트웨어학과,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사이버보안학과,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국방디지털융합학과는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신청불가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97561" y="6190114"/>
            <a:ext cx="3945839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130" indent="-139065">
              <a:lnSpc>
                <a:spcPct val="100000"/>
              </a:lnSpc>
              <a:spcBef>
                <a:spcPts val="100"/>
              </a:spcBef>
              <a:buChar char="●"/>
              <a:tabLst>
                <a:tab pos="151765" algn="l"/>
              </a:tabLst>
            </a:pPr>
            <a:r>
              <a:rPr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문의전화</a:t>
            </a:r>
            <a:r>
              <a:rPr sz="800" b="1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b="1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b="1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E-mail</a:t>
            </a:r>
            <a:r>
              <a:rPr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: </a:t>
            </a:r>
            <a:r>
              <a:rPr lang="en-US" sz="800" b="1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0</a:t>
            </a:r>
            <a:r>
              <a:rPr sz="800" b="1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31-219-3813,</a:t>
            </a:r>
            <a:r>
              <a:rPr sz="800" b="1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ajousw04@ajou.ac.kr </a:t>
            </a:r>
            <a:r>
              <a:rPr sz="800" b="1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(</a:t>
            </a:r>
            <a:r>
              <a:rPr lang="ko-KR" altLang="en-US" sz="800" b="1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인공지능융합학과</a:t>
            </a:r>
            <a:r>
              <a:rPr sz="8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97561" y="2649193"/>
            <a:ext cx="2780639" cy="6481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1130" indent="-139065">
              <a:lnSpc>
                <a:spcPts val="1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접수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기간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: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202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4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년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0</a:t>
            </a:r>
            <a:r>
              <a:rPr lang="en-US" altLang="ko-KR"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5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월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15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일(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수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~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0</a:t>
            </a:r>
            <a:r>
              <a:rPr lang="en-US" altLang="ko-KR"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5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월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29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일(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수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</a:p>
          <a:p>
            <a:pPr marL="151130" indent="-139065">
              <a:lnSpc>
                <a:spcPts val="1000"/>
              </a:lnSpc>
              <a:buChar char="●"/>
              <a:tabLst>
                <a:tab pos="151765" algn="l"/>
              </a:tabLst>
            </a:pP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면접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일정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: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202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4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년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0</a:t>
            </a:r>
            <a:r>
              <a:rPr lang="en-US" altLang="ko-KR"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5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월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30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(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목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~ </a:t>
            </a:r>
            <a:r>
              <a:rPr lang="en-US" altLang="ko-KR"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05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월 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31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(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금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 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예정</a:t>
            </a:r>
            <a:endParaRPr lang="en-US" sz="800" spc="-2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0813" indent="-138113">
              <a:lnSpc>
                <a:spcPts val="1000"/>
              </a:lnSpc>
              <a:buChar char="●"/>
              <a:tabLst>
                <a:tab pos="625475" algn="l"/>
              </a:tabLst>
            </a:pP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제출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서류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: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신청서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,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이수계획서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,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성적증명서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, 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제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전공과목군 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	 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인정신청서 각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1부</a:t>
            </a:r>
          </a:p>
          <a:p>
            <a:pPr marL="151130" indent="-139065">
              <a:lnSpc>
                <a:spcPts val="1000"/>
              </a:lnSpc>
              <a:buChar char="●"/>
              <a:tabLst>
                <a:tab pos="151765" algn="l"/>
              </a:tabLst>
            </a:pP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접수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방법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: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이메일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(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ajousw04@ajou.ac.kr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97561" y="782320"/>
            <a:ext cx="5263439" cy="11226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0" marR="64135" indent="-146685">
              <a:lnSpc>
                <a:spcPts val="1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현 ICT융합전공 교육과정을 기반으로 AI융합교육을 위해 요구되는 데이터개론, 인공지능기초, </a:t>
            </a:r>
            <a:r>
              <a:rPr sz="800" spc="1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기계학습기초</a:t>
            </a:r>
            <a:r>
              <a:rPr lang="en-US"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ko-KR" altLang="en-US"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등의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과목을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신규개설하여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인공지능융합학과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내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인공지능융합전공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교육과정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신설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2065" marR="64135">
              <a:lnSpc>
                <a:spcPts val="200"/>
              </a:lnSpc>
              <a:spcBef>
                <a:spcPts val="105"/>
              </a:spcBef>
              <a:tabLst>
                <a:tab pos="151765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750" marR="335280" indent="-146685">
              <a:lnSpc>
                <a:spcPts val="1000"/>
              </a:lnSpc>
              <a:buChar char="●"/>
              <a:tabLst>
                <a:tab pos="151765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2020년 2학기부터 학기당 50명 정원을 기준으로 본교 재학생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중에서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인공지능융합전공을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부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/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복수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전공으로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이수하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기를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원하는 신청자 중에서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신규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선발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2065" marR="335280">
              <a:lnSpc>
                <a:spcPts val="200"/>
              </a:lnSpc>
              <a:tabLst>
                <a:tab pos="151765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750" marR="5080" indent="-146685" defTabSz="985838">
              <a:lnSpc>
                <a:spcPts val="1000"/>
              </a:lnSpc>
              <a:buChar char="●"/>
              <a:tabLst>
                <a:tab pos="150813" algn="l"/>
                <a:tab pos="5200650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참여학과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본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전공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담당교수가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인공지능융합학과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참여교수로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포함되어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본 전공의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도메인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문제를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SW와 AI기술을 </a:t>
            </a:r>
            <a:r>
              <a:rPr sz="800" spc="-27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통해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문제해결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역량을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키울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수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있도록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운영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2065" marR="5080">
              <a:lnSpc>
                <a:spcPts val="200"/>
              </a:lnSpc>
              <a:tabLst>
                <a:tab pos="151765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750" marR="1331595" indent="-146685" defTabSz="919163">
              <a:lnSpc>
                <a:spcPts val="1000"/>
              </a:lnSpc>
              <a:buChar char="●"/>
              <a:tabLst>
                <a:tab pos="176213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소프트웨어학과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〮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데이터사이언스학과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전용강의실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및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실습실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활용과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	</a:t>
            </a:r>
            <a:r>
              <a:rPr sz="800" spc="-26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공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지능융합학과</a:t>
            </a:r>
            <a:r>
              <a:rPr sz="800" spc="-3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전용강의실(산학원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207/208호)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운영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141720" y="3698747"/>
            <a:ext cx="6030595" cy="3154680"/>
          </a:xfrm>
          <a:prstGeom prst="rect">
            <a:avLst/>
          </a:prstGeom>
          <a:ln w="12700">
            <a:solidFill>
              <a:srgbClr val="41709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30600" y="2628852"/>
            <a:ext cx="2620771" cy="40453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1130" indent="-139065">
              <a:lnSpc>
                <a:spcPts val="1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</a:t>
            </a:r>
            <a:r>
              <a:rPr sz="80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시: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202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4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년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0</a:t>
            </a:r>
            <a:r>
              <a:rPr lang="en-US" altLang="ko-KR"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5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월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14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일(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화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)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en-US" altLang="ko-KR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18</a:t>
            </a:r>
            <a:r>
              <a:rPr lang="ko-KR" altLang="en-US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시 </a:t>
            </a:r>
            <a:r>
              <a:rPr lang="en-US" altLang="ko-KR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30</a:t>
            </a:r>
            <a:r>
              <a:rPr lang="ko-KR" altLang="en-US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분</a:t>
            </a:r>
            <a:r>
              <a:rPr lang="en-US" altLang="ko-KR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~19</a:t>
            </a:r>
            <a:r>
              <a:rPr lang="ko-KR" altLang="en-US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시 </a:t>
            </a:r>
            <a:r>
              <a:rPr lang="en-US" altLang="ko-KR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30</a:t>
            </a:r>
            <a:r>
              <a:rPr lang="ko-KR" altLang="en-US"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분</a:t>
            </a:r>
            <a:endParaRPr lang="en-US" altLang="ko-KR" sz="800" spc="-1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1130" indent="-139065">
              <a:lnSpc>
                <a:spcPts val="1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장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소: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팔달관 </a:t>
            </a: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407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호</a:t>
            </a:r>
            <a:endParaRPr lang="en-US" altLang="ko-KR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449263">
              <a:lnSpc>
                <a:spcPts val="1000"/>
              </a:lnSpc>
              <a:tabLst>
                <a:tab pos="151765" algn="l"/>
              </a:tabLst>
            </a:pPr>
            <a:r>
              <a:rPr lang="en-US" altLang="ko-KR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ajousw04@ajou.ac.kr </a:t>
            </a:r>
            <a:r>
              <a:rPr lang="ko-KR" alt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로</a:t>
            </a:r>
            <a:r>
              <a:rPr lang="en-US" sz="800" spc="-5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참가</a:t>
            </a:r>
            <a:r>
              <a:rPr lang="en-US"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신청</a:t>
            </a: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0C19068-E373-4590-B89E-FABE3E85D829}"/>
              </a:ext>
            </a:extLst>
          </p:cNvPr>
          <p:cNvSpPr txBox="1"/>
          <p:nvPr/>
        </p:nvSpPr>
        <p:spPr>
          <a:xfrm>
            <a:off x="8115300" y="6529715"/>
            <a:ext cx="39463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b="1" spc="-5" dirty="0">
                <a:solidFill>
                  <a:srgbClr val="FFFFFF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  <a:hlinkClick r:id="rId5"/>
              </a:rPr>
              <a:t> </a:t>
            </a:r>
            <a:r>
              <a:rPr lang="en-US" altLang="ko-KR" sz="1100" b="1" spc="-10" dirty="0">
                <a:solidFill>
                  <a:srgbClr val="FFFFFF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  <a:hlinkClick r:id="rId5"/>
              </a:rPr>
              <a:t>http://aai.ajou.ac.kr</a:t>
            </a:r>
            <a:endParaRPr lang="en-US" altLang="ko-KR" sz="11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E69AEBF-0B1D-4AA8-8D8D-16EC02314F99}"/>
              </a:ext>
            </a:extLst>
          </p:cNvPr>
          <p:cNvSpPr txBox="1"/>
          <p:nvPr/>
        </p:nvSpPr>
        <p:spPr>
          <a:xfrm>
            <a:off x="6551648" y="3777488"/>
            <a:ext cx="5557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아주대학교 소프트웨어융합대학 인공지능융합학과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2B3D2A-1F61-430C-96A5-2C9FBCD036B3}"/>
              </a:ext>
            </a:extLst>
          </p:cNvPr>
          <p:cNvSpPr txBox="1"/>
          <p:nvPr/>
        </p:nvSpPr>
        <p:spPr>
          <a:xfrm>
            <a:off x="6542126" y="4146820"/>
            <a:ext cx="5557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dirty="0"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(Department of Applied Artificial Intelligence)</a:t>
            </a:r>
            <a:endParaRPr lang="ko-KR" altLang="en-US" sz="1600" dirty="0">
              <a:solidFill>
                <a:schemeClr val="bg1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DA7D25A-F6B8-49F0-AFC6-20B6078F9A9F}"/>
              </a:ext>
            </a:extLst>
          </p:cNvPr>
          <p:cNvSpPr txBox="1"/>
          <p:nvPr/>
        </p:nvSpPr>
        <p:spPr>
          <a:xfrm>
            <a:off x="6542126" y="4485374"/>
            <a:ext cx="5557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인공지능융합전공</a:t>
            </a:r>
            <a:endParaRPr lang="en-US" altLang="ko-KR" sz="1400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E7632B48-D708-4EB6-927A-992A7D235CC2}"/>
              </a:ext>
            </a:extLst>
          </p:cNvPr>
          <p:cNvGrpSpPr/>
          <p:nvPr/>
        </p:nvGrpSpPr>
        <p:grpSpPr>
          <a:xfrm>
            <a:off x="212996" y="195089"/>
            <a:ext cx="1902316" cy="357301"/>
            <a:chOff x="186997" y="176336"/>
            <a:chExt cx="1902316" cy="357301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5461EAE9-1271-42DD-8809-9078EC4CE30B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9CB12EC9-C203-4C19-8F9F-09E19199F537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34" name="직각 삼각형 33">
                <a:extLst>
                  <a:ext uri="{FF2B5EF4-FFF2-40B4-BE49-F238E27FC236}">
                    <a16:creationId xmlns:a16="http://schemas.microsoft.com/office/drawing/2014/main" id="{7A7FBF06-DFBF-40F4-ACE2-E967CA67E5FA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:a16="http://schemas.microsoft.com/office/drawing/2014/main" id="{CEE72F3E-8E31-499B-87DF-984340D2514A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운영계획</a:t>
                </a:r>
                <a:endPara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endParaRPr>
              </a:p>
            </p:txBody>
          </p:sp>
        </p:grp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024AF6D6-EF90-4525-99ED-B2919CB62E18}"/>
              </a:ext>
            </a:extLst>
          </p:cNvPr>
          <p:cNvGrpSpPr/>
          <p:nvPr/>
        </p:nvGrpSpPr>
        <p:grpSpPr>
          <a:xfrm>
            <a:off x="212996" y="2000189"/>
            <a:ext cx="1902316" cy="357301"/>
            <a:chOff x="186997" y="176336"/>
            <a:chExt cx="1902316" cy="357301"/>
          </a:xfrm>
        </p:grpSpPr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2D27080B-87F7-48A3-BC2E-D73240A13842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40893170-B135-4E54-9962-73245491DB91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39" name="직각 삼각형 38">
                <a:extLst>
                  <a:ext uri="{FF2B5EF4-FFF2-40B4-BE49-F238E27FC236}">
                    <a16:creationId xmlns:a16="http://schemas.microsoft.com/office/drawing/2014/main" id="{EB421201-C744-4295-8A5A-AC8FA6D86E3A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3A85B5F3-7EFC-4D2C-922E-EFB776C604C6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학생 선발 절차 및 일정</a:t>
                </a:r>
                <a:endPara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endParaRPr>
              </a:p>
            </p:txBody>
          </p:sp>
        </p:grp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C764F431-006D-43D7-B1B5-BCCCAFC386E3}"/>
              </a:ext>
            </a:extLst>
          </p:cNvPr>
          <p:cNvGrpSpPr/>
          <p:nvPr/>
        </p:nvGrpSpPr>
        <p:grpSpPr>
          <a:xfrm>
            <a:off x="212996" y="3429000"/>
            <a:ext cx="1902316" cy="357301"/>
            <a:chOff x="186997" y="176336"/>
            <a:chExt cx="1902316" cy="357301"/>
          </a:xfrm>
        </p:grpSpPr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19ADEE19-35EC-4AE3-8448-A33E97BFB673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D8D8405C-72BD-494B-8029-FCDEC6557DBD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44" name="직각 삼각형 43">
                <a:extLst>
                  <a:ext uri="{FF2B5EF4-FFF2-40B4-BE49-F238E27FC236}">
                    <a16:creationId xmlns:a16="http://schemas.microsoft.com/office/drawing/2014/main" id="{89F11661-ECC6-49A6-B93E-32BD1AA1E873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직사각형 44">
                <a:extLst>
                  <a:ext uri="{FF2B5EF4-FFF2-40B4-BE49-F238E27FC236}">
                    <a16:creationId xmlns:a16="http://schemas.microsoft.com/office/drawing/2014/main" id="{1CE35A3A-F8AC-4C6E-B5B0-F5721E74B956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자주하는 질문</a:t>
                </a:r>
                <a:r>
                  <a:rPr lang="en-US" altLang="ko-KR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(FAQ)</a:t>
                </a:r>
              </a:p>
            </p:txBody>
          </p:sp>
        </p:grp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B6A1E90-7596-4691-B417-9D54D516845D}"/>
              </a:ext>
            </a:extLst>
          </p:cNvPr>
          <p:cNvGrpSpPr/>
          <p:nvPr/>
        </p:nvGrpSpPr>
        <p:grpSpPr>
          <a:xfrm>
            <a:off x="212996" y="5779652"/>
            <a:ext cx="1902316" cy="357301"/>
            <a:chOff x="186997" y="176336"/>
            <a:chExt cx="1902316" cy="357301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FF281B6B-8F09-4583-AC77-CB6F5097C4DB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B5003B18-56E2-410A-821A-BDC7F6098BD4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49" name="직각 삼각형 48">
                <a:extLst>
                  <a:ext uri="{FF2B5EF4-FFF2-40B4-BE49-F238E27FC236}">
                    <a16:creationId xmlns:a16="http://schemas.microsoft.com/office/drawing/2014/main" id="{9911A874-6EC3-4238-A051-91D5A7F604EE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직사각형 49">
                <a:extLst>
                  <a:ext uri="{FF2B5EF4-FFF2-40B4-BE49-F238E27FC236}">
                    <a16:creationId xmlns:a16="http://schemas.microsoft.com/office/drawing/2014/main" id="{3EAC1A43-9DB3-416B-9EDE-DF06DA2C46F4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관련 문의</a:t>
                </a:r>
                <a:endPara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endParaRPr>
              </a:p>
            </p:txBody>
          </p:sp>
        </p:grp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4B9F9E8D-9BE4-4623-9081-1862592ACEF3}"/>
              </a:ext>
            </a:extLst>
          </p:cNvPr>
          <p:cNvGrpSpPr/>
          <p:nvPr/>
        </p:nvGrpSpPr>
        <p:grpSpPr>
          <a:xfrm>
            <a:off x="352043" y="561188"/>
            <a:ext cx="3150106" cy="230832"/>
            <a:chOff x="3276600" y="1869024"/>
            <a:chExt cx="3150106" cy="230832"/>
          </a:xfrm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2091C1F9-55C8-4C41-8228-3782EC961204}"/>
                </a:ext>
              </a:extLst>
            </p:cNvPr>
            <p:cNvSpPr/>
            <p:nvPr/>
          </p:nvSpPr>
          <p:spPr>
            <a:xfrm>
              <a:off x="3276600" y="1869744"/>
              <a:ext cx="54000" cy="162000"/>
            </a:xfrm>
            <a:prstGeom prst="rect">
              <a:avLst/>
            </a:prstGeom>
            <a:solidFill>
              <a:srgbClr val="C0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A42A6A19-9727-45F0-9345-F4D6AF3DE986}"/>
                </a:ext>
              </a:extLst>
            </p:cNvPr>
            <p:cNvSpPr txBox="1"/>
            <p:nvPr/>
          </p:nvSpPr>
          <p:spPr>
            <a:xfrm>
              <a:off x="3303600" y="1869024"/>
              <a:ext cx="312310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인공지능융합학과 인공지능융합전공 교육과정 신설</a:t>
              </a: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645B4082-715E-497C-A9E3-E0C96CC77062}"/>
              </a:ext>
            </a:extLst>
          </p:cNvPr>
          <p:cNvGrpSpPr/>
          <p:nvPr/>
        </p:nvGrpSpPr>
        <p:grpSpPr>
          <a:xfrm>
            <a:off x="379043" y="2391781"/>
            <a:ext cx="3150106" cy="230832"/>
            <a:chOff x="3276600" y="1841236"/>
            <a:chExt cx="3150106" cy="230832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223CCBE5-CB95-47EF-88C0-8CA344FF1676}"/>
                </a:ext>
              </a:extLst>
            </p:cNvPr>
            <p:cNvSpPr/>
            <p:nvPr/>
          </p:nvSpPr>
          <p:spPr>
            <a:xfrm>
              <a:off x="3276600" y="1869744"/>
              <a:ext cx="54000" cy="162000"/>
            </a:xfrm>
            <a:prstGeom prst="rect">
              <a:avLst/>
            </a:prstGeom>
            <a:solidFill>
              <a:srgbClr val="C0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dirty="0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C3CD2FB-32DC-42AE-A733-E61A5AD4AFC4}"/>
                </a:ext>
              </a:extLst>
            </p:cNvPr>
            <p:cNvSpPr txBox="1"/>
            <p:nvPr/>
          </p:nvSpPr>
          <p:spPr>
            <a:xfrm>
              <a:off x="3303600" y="1841236"/>
              <a:ext cx="312310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서류전형 → 면접 → 합격자 발표</a:t>
              </a:r>
              <a:r>
                <a: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(</a:t>
              </a:r>
              <a:r>
                <a:rPr lang="ko-KR" altLang="en-US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개별통보</a:t>
              </a:r>
              <a:r>
                <a: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)</a:t>
              </a:r>
              <a:endParaRPr lang="ko-KR" altLang="en-US" sz="9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5F2A96E2-FD3B-40E7-88EC-F10D1223A136}"/>
              </a:ext>
            </a:extLst>
          </p:cNvPr>
          <p:cNvGrpSpPr/>
          <p:nvPr/>
        </p:nvGrpSpPr>
        <p:grpSpPr>
          <a:xfrm>
            <a:off x="3300120" y="2391781"/>
            <a:ext cx="3150106" cy="230832"/>
            <a:chOff x="3276600" y="1841236"/>
            <a:chExt cx="3150106" cy="230832"/>
          </a:xfrm>
        </p:grpSpPr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DD2A75A6-E78D-49B8-A0FF-A6F46D1FD75F}"/>
                </a:ext>
              </a:extLst>
            </p:cNvPr>
            <p:cNvSpPr/>
            <p:nvPr/>
          </p:nvSpPr>
          <p:spPr>
            <a:xfrm>
              <a:off x="3276600" y="1869744"/>
              <a:ext cx="54000" cy="162000"/>
            </a:xfrm>
            <a:prstGeom prst="rect">
              <a:avLst/>
            </a:prstGeom>
            <a:solidFill>
              <a:srgbClr val="C0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dirty="0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11E063A4-4CD7-41AF-BAB8-3C3DD3ED80F8}"/>
                </a:ext>
              </a:extLst>
            </p:cNvPr>
            <p:cNvSpPr txBox="1"/>
            <p:nvPr/>
          </p:nvSpPr>
          <p:spPr>
            <a:xfrm>
              <a:off x="3303600" y="1841236"/>
              <a:ext cx="312310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전공설명회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76961" y="76961"/>
            <a:ext cx="5956300" cy="6708775"/>
            <a:chOff x="76961" y="76961"/>
            <a:chExt cx="5956300" cy="670877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5611" y="2743200"/>
              <a:ext cx="2762989" cy="136853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961" y="76961"/>
              <a:ext cx="5956300" cy="6708775"/>
            </a:xfrm>
            <a:custGeom>
              <a:avLst/>
              <a:gdLst/>
              <a:ahLst/>
              <a:cxnLst/>
              <a:rect l="l" t="t" r="r" b="b"/>
              <a:pathLst>
                <a:path w="5956300" h="6708775">
                  <a:moveTo>
                    <a:pt x="0" y="185293"/>
                  </a:moveTo>
                  <a:lnTo>
                    <a:pt x="6620" y="136025"/>
                  </a:lnTo>
                  <a:lnTo>
                    <a:pt x="25304" y="91759"/>
                  </a:lnTo>
                  <a:lnTo>
                    <a:pt x="54286" y="54260"/>
                  </a:lnTo>
                  <a:lnTo>
                    <a:pt x="91797" y="25291"/>
                  </a:lnTo>
                  <a:lnTo>
                    <a:pt x="136072" y="6616"/>
                  </a:lnTo>
                  <a:lnTo>
                    <a:pt x="185343" y="0"/>
                  </a:lnTo>
                  <a:lnTo>
                    <a:pt x="5770499" y="0"/>
                  </a:lnTo>
                  <a:lnTo>
                    <a:pt x="5819766" y="6616"/>
                  </a:lnTo>
                  <a:lnTo>
                    <a:pt x="5864032" y="25291"/>
                  </a:lnTo>
                  <a:lnTo>
                    <a:pt x="5901531" y="54260"/>
                  </a:lnTo>
                  <a:lnTo>
                    <a:pt x="5930500" y="91759"/>
                  </a:lnTo>
                  <a:lnTo>
                    <a:pt x="5949175" y="136025"/>
                  </a:lnTo>
                  <a:lnTo>
                    <a:pt x="5955792" y="185293"/>
                  </a:lnTo>
                  <a:lnTo>
                    <a:pt x="5955792" y="6523304"/>
                  </a:lnTo>
                  <a:lnTo>
                    <a:pt x="5949175" y="6572575"/>
                  </a:lnTo>
                  <a:lnTo>
                    <a:pt x="5930500" y="6616850"/>
                  </a:lnTo>
                  <a:lnTo>
                    <a:pt x="5901531" y="6654361"/>
                  </a:lnTo>
                  <a:lnTo>
                    <a:pt x="5864032" y="6683342"/>
                  </a:lnTo>
                  <a:lnTo>
                    <a:pt x="5819766" y="6702026"/>
                  </a:lnTo>
                  <a:lnTo>
                    <a:pt x="5770499" y="6708646"/>
                  </a:lnTo>
                  <a:lnTo>
                    <a:pt x="185343" y="6708646"/>
                  </a:lnTo>
                  <a:lnTo>
                    <a:pt x="136072" y="6702026"/>
                  </a:lnTo>
                  <a:lnTo>
                    <a:pt x="91797" y="6683342"/>
                  </a:lnTo>
                  <a:lnTo>
                    <a:pt x="54286" y="6654361"/>
                  </a:lnTo>
                  <a:lnTo>
                    <a:pt x="25304" y="6616850"/>
                  </a:lnTo>
                  <a:lnTo>
                    <a:pt x="6620" y="6572575"/>
                  </a:lnTo>
                  <a:lnTo>
                    <a:pt x="0" y="6523304"/>
                  </a:lnTo>
                  <a:lnTo>
                    <a:pt x="0" y="185293"/>
                  </a:lnTo>
                  <a:close/>
                </a:path>
              </a:pathLst>
            </a:custGeom>
            <a:ln w="28574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6153150" y="76961"/>
            <a:ext cx="5957570" cy="6708775"/>
          </a:xfrm>
          <a:custGeom>
            <a:avLst/>
            <a:gdLst/>
            <a:ahLst/>
            <a:cxnLst/>
            <a:rect l="l" t="t" r="r" b="b"/>
            <a:pathLst>
              <a:path w="5957570" h="6708775">
                <a:moveTo>
                  <a:pt x="0" y="185420"/>
                </a:moveTo>
                <a:lnTo>
                  <a:pt x="6626" y="136142"/>
                </a:lnTo>
                <a:lnTo>
                  <a:pt x="25324" y="91853"/>
                </a:lnTo>
                <a:lnTo>
                  <a:pt x="54324" y="54324"/>
                </a:lnTo>
                <a:lnTo>
                  <a:pt x="91853" y="25324"/>
                </a:lnTo>
                <a:lnTo>
                  <a:pt x="136142" y="6626"/>
                </a:lnTo>
                <a:lnTo>
                  <a:pt x="185420" y="0"/>
                </a:lnTo>
                <a:lnTo>
                  <a:pt x="5771896" y="0"/>
                </a:lnTo>
                <a:lnTo>
                  <a:pt x="5821173" y="6626"/>
                </a:lnTo>
                <a:lnTo>
                  <a:pt x="5865462" y="25324"/>
                </a:lnTo>
                <a:lnTo>
                  <a:pt x="5902991" y="54324"/>
                </a:lnTo>
                <a:lnTo>
                  <a:pt x="5931991" y="91853"/>
                </a:lnTo>
                <a:lnTo>
                  <a:pt x="5950689" y="136142"/>
                </a:lnTo>
                <a:lnTo>
                  <a:pt x="5957316" y="185420"/>
                </a:lnTo>
                <a:lnTo>
                  <a:pt x="5957316" y="6523253"/>
                </a:lnTo>
                <a:lnTo>
                  <a:pt x="5950689" y="6572537"/>
                </a:lnTo>
                <a:lnTo>
                  <a:pt x="5931991" y="6616823"/>
                </a:lnTo>
                <a:lnTo>
                  <a:pt x="5902991" y="6654345"/>
                </a:lnTo>
                <a:lnTo>
                  <a:pt x="5865462" y="6683334"/>
                </a:lnTo>
                <a:lnTo>
                  <a:pt x="5821173" y="6702024"/>
                </a:lnTo>
                <a:lnTo>
                  <a:pt x="5771896" y="6708646"/>
                </a:lnTo>
                <a:lnTo>
                  <a:pt x="185420" y="6708646"/>
                </a:lnTo>
                <a:lnTo>
                  <a:pt x="136142" y="6702024"/>
                </a:lnTo>
                <a:lnTo>
                  <a:pt x="91853" y="6683334"/>
                </a:lnTo>
                <a:lnTo>
                  <a:pt x="54324" y="6654345"/>
                </a:lnTo>
                <a:lnTo>
                  <a:pt x="25324" y="6616823"/>
                </a:lnTo>
                <a:lnTo>
                  <a:pt x="6626" y="6572537"/>
                </a:lnTo>
                <a:lnTo>
                  <a:pt x="0" y="6523253"/>
                </a:lnTo>
                <a:lnTo>
                  <a:pt x="0" y="185420"/>
                </a:lnTo>
                <a:close/>
              </a:path>
            </a:pathLst>
          </a:custGeom>
          <a:ln w="28575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 txBox="1"/>
          <p:nvPr/>
        </p:nvSpPr>
        <p:spPr>
          <a:xfrm>
            <a:off x="6546595" y="450850"/>
            <a:ext cx="5245100" cy="18889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1130" indent="-139065">
              <a:lnSpc>
                <a:spcPts val="1100"/>
              </a:lnSpc>
              <a:spcBef>
                <a:spcPts val="105"/>
              </a:spcBef>
              <a:buChar char="■"/>
              <a:tabLst>
                <a:tab pos="151765" algn="l"/>
              </a:tabLst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복수전공</a:t>
            </a:r>
          </a:p>
          <a:p>
            <a:pPr marL="295910" lvl="1" indent="-137795">
              <a:lnSpc>
                <a:spcPts val="1100"/>
              </a:lnSpc>
              <a:buChar char="●"/>
              <a:tabLst>
                <a:tab pos="296545" algn="l"/>
              </a:tabLst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교양과목</a:t>
            </a:r>
            <a:r>
              <a:rPr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대학필수(학생의</a:t>
            </a:r>
            <a:r>
              <a:rPr sz="800" spc="-4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소속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제1전공을</a:t>
            </a:r>
            <a:r>
              <a:rPr sz="800" spc="-2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기준으로</a:t>
            </a:r>
            <a:r>
              <a:rPr sz="800" spc="-2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이수)</a:t>
            </a:r>
          </a:p>
          <a:p>
            <a:pPr marL="295910" lvl="1" indent="-137795">
              <a:lnSpc>
                <a:spcPts val="1100"/>
              </a:lnSpc>
              <a:buChar char="●"/>
              <a:tabLst>
                <a:tab pos="296545" algn="l"/>
              </a:tabLst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전공과목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전공필수(27학점),</a:t>
            </a:r>
            <a:r>
              <a:rPr sz="800" spc="-4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전공선택(6학점),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제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1전공(6학점)</a:t>
            </a:r>
          </a:p>
          <a:p>
            <a:pPr marL="1346200" marR="41275" indent="-1346200">
              <a:lnSpc>
                <a:spcPts val="1100"/>
              </a:lnSpc>
              <a:tabLst>
                <a:tab pos="346710" algn="l"/>
              </a:tabLst>
            </a:pPr>
            <a:r>
              <a:rPr 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	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-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전공필수과목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목록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인공지능프로그래밍언어기초, 확률과통계1, 이산수학, 자료구조, 빅데이터개론및분석, 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인공지능기초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</a:t>
            </a:r>
            <a:r>
              <a:rPr 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기계학습기초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</a:t>
            </a:r>
            <a:r>
              <a:rPr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AI융합캡스톤디자인1&amp;2</a:t>
            </a:r>
          </a:p>
          <a:p>
            <a:pPr marR="265430">
              <a:lnSpc>
                <a:spcPts val="1100"/>
              </a:lnSpc>
              <a:tabLst>
                <a:tab pos="346710" algn="l"/>
              </a:tabLst>
            </a:pPr>
            <a:r>
              <a:rPr 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	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-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전공선택과목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목록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알고리즘,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컴퓨터시스템,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인공지능프로그래밍언어응용,</a:t>
            </a:r>
            <a:r>
              <a:rPr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프론트엔드웹프로그래밍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</a:t>
            </a: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346200" marR="265430">
              <a:lnSpc>
                <a:spcPts val="1100"/>
              </a:lnSpc>
              <a:tabLst>
                <a:tab pos="346710" algn="l"/>
              </a:tabLst>
            </a:pPr>
            <a:r>
              <a:rPr sz="800" spc="-26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딥러닝기초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</a:t>
            </a:r>
            <a:r>
              <a:rPr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AI와윤리</a:t>
            </a:r>
            <a:r>
              <a:rPr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(최대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6학점)</a:t>
            </a: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R="265430">
              <a:lnSpc>
                <a:spcPts val="1100"/>
              </a:lnSpc>
              <a:tabLst>
                <a:tab pos="346710" algn="l"/>
              </a:tabLst>
            </a:pPr>
            <a:r>
              <a:rPr 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	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-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참여학과</a:t>
            </a:r>
            <a:r>
              <a:rPr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AI관련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본 전공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6학점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이수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의무</a:t>
            </a: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R="265430">
              <a:lnSpc>
                <a:spcPts val="400"/>
              </a:lnSpc>
              <a:tabLst>
                <a:tab pos="346710" algn="l"/>
              </a:tabLst>
            </a:pPr>
            <a:endParaRPr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51130" indent="-139065">
              <a:lnSpc>
                <a:spcPts val="1100"/>
              </a:lnSpc>
              <a:buChar char="■"/>
              <a:tabLst>
                <a:tab pos="151765" algn="l"/>
              </a:tabLst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부전공</a:t>
            </a:r>
          </a:p>
          <a:p>
            <a:pPr marL="295910" lvl="1" indent="-137795">
              <a:lnSpc>
                <a:spcPts val="1100"/>
              </a:lnSpc>
              <a:buChar char="●"/>
              <a:tabLst>
                <a:tab pos="296545" algn="l"/>
              </a:tabLst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전공과목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전공필수(27학점),</a:t>
            </a:r>
            <a:r>
              <a:rPr sz="800" spc="-4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전공선택(3학점)</a:t>
            </a:r>
          </a:p>
          <a:p>
            <a:pPr marL="1346200" marR="5080" lvl="2" indent="-1346200">
              <a:lnSpc>
                <a:spcPts val="1100"/>
              </a:lnSpc>
              <a:tabLst>
                <a:tab pos="383540" algn="l"/>
              </a:tabLst>
            </a:pP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	-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전공필수과목</a:t>
            </a:r>
            <a:r>
              <a:rPr sz="8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목록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spc="2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인공지능프로그래밍언어기초</a:t>
            </a:r>
            <a:r>
              <a:rPr lang="en-US" altLang="ko-KR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</a:t>
            </a:r>
            <a:r>
              <a:rPr lang="ko-KR" altLang="en-US" sz="800" spc="2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확률과통계</a:t>
            </a:r>
            <a:r>
              <a:rPr lang="en-US" altLang="ko-KR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1, </a:t>
            </a:r>
            <a:r>
              <a:rPr lang="ko-KR" altLang="en-US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이산수학</a:t>
            </a:r>
            <a:r>
              <a:rPr lang="en-US" altLang="ko-KR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</a:t>
            </a:r>
            <a:r>
              <a:rPr lang="ko-KR" altLang="en-US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자료구조</a:t>
            </a:r>
            <a:r>
              <a:rPr lang="en-US" altLang="ko-KR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</a:t>
            </a:r>
            <a:r>
              <a:rPr lang="ko-KR" altLang="en-US" sz="800" spc="2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빅데이터개론및분석</a:t>
            </a:r>
            <a:r>
              <a:rPr lang="en-US" altLang="ko-KR" sz="800" spc="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인공지능기초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기계학습기초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</a:t>
            </a:r>
            <a:r>
              <a:rPr lang="ko-KR" altLang="en-US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AI</a:t>
            </a:r>
            <a:r>
              <a:rPr lang="ko-KR" altLang="en-US"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융합캡스톤디자인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1&amp;2</a:t>
            </a: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0" marR="5080" lvl="2">
              <a:lnSpc>
                <a:spcPts val="1100"/>
              </a:lnSpc>
              <a:tabLst>
                <a:tab pos="383540" algn="l"/>
              </a:tabLst>
            </a:pPr>
            <a:r>
              <a:rPr 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	</a:t>
            </a:r>
            <a:r>
              <a:rPr lang="en-US" altLang="ko-KR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-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전공선택과목</a:t>
            </a:r>
            <a:r>
              <a:rPr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목록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알고리즘,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컴퓨터시스템,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소프트웨어학과</a:t>
            </a:r>
            <a:r>
              <a:rPr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과목(최대</a:t>
            </a:r>
            <a:r>
              <a:rPr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3학점)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6589903" y="5825261"/>
            <a:ext cx="5121275" cy="86619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0" marR="98425" indent="-146685">
              <a:lnSpc>
                <a:spcPts val="10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본 전공의 도메인 지식과 SW기술을 습득한 융합형 AI전문가 양성을 교육목표로 하는 인공지능융합학과  인공지능융합전공의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특성을 살려 소프트웨어학과를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졸업한 학생들이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취업하는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전통적인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정보,</a:t>
            </a:r>
            <a:r>
              <a:rPr sz="800" spc="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소프트웨어, </a:t>
            </a:r>
            <a:r>
              <a:rPr sz="800" spc="-26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네트워크</a:t>
            </a:r>
            <a:r>
              <a:rPr sz="800" spc="-2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관련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기업/정부기관/연구소/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학교</a:t>
            </a:r>
            <a:r>
              <a:rPr sz="800" spc="-4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취업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2065" marR="98425" algn="just">
              <a:lnSpc>
                <a:spcPts val="200"/>
              </a:lnSpc>
              <a:spcBef>
                <a:spcPts val="105"/>
              </a:spcBef>
              <a:tabLst>
                <a:tab pos="151765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8750" marR="5080" indent="-146685">
              <a:lnSpc>
                <a:spcPts val="1000"/>
              </a:lnSpc>
              <a:buChar char="●"/>
              <a:tabLst>
                <a:tab pos="151765" algn="l"/>
              </a:tabLst>
            </a:pP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본 전공의 도메인 지식을 바탕으로 한 의료,금융,복지,교육,로봇,재난-안전 및 인문/사회학적 문제를 해결하는  분야,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기술을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통해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혁신적인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문제해결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방안을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필요로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하는 분야와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새로운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시장</a:t>
            </a:r>
            <a:r>
              <a:rPr sz="80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진출</a:t>
            </a:r>
            <a:endParaRPr lang="en-US"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2065" marR="5080">
              <a:lnSpc>
                <a:spcPts val="200"/>
              </a:lnSpc>
              <a:tabLst>
                <a:tab pos="151765" algn="l"/>
              </a:tabLst>
            </a:pPr>
            <a:endParaRPr sz="8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맑은 고딕"/>
            </a:endParaRPr>
          </a:p>
          <a:p>
            <a:pPr marL="151130" indent="-139065">
              <a:lnSpc>
                <a:spcPts val="1000"/>
              </a:lnSpc>
              <a:buChar char="●"/>
              <a:tabLst>
                <a:tab pos="151765" algn="l"/>
              </a:tabLst>
            </a:pP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기술을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깊이</a:t>
            </a:r>
            <a:r>
              <a:rPr sz="80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있게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연구하기</a:t>
            </a:r>
            <a:r>
              <a:rPr sz="800" spc="-2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위한</a:t>
            </a:r>
            <a:r>
              <a:rPr sz="80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인공지능대학원</a:t>
            </a:r>
            <a:r>
              <a:rPr sz="80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진학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72541" y="673988"/>
            <a:ext cx="5242459" cy="965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0" marR="237490" indent="-146685" algn="just">
              <a:lnSpc>
                <a:spcPts val="1100"/>
              </a:lnSpc>
              <a:spcBef>
                <a:spcPts val="105"/>
              </a:spcBef>
              <a:buChar char="●"/>
              <a:tabLst>
                <a:tab pos="151765" algn="l"/>
              </a:tabLst>
            </a:pP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미래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사회를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주도하는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분야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인재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양성을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위해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다양한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전공분야의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학생들이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AI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기술에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대한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이해와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spc="-27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활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용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능력을</a:t>
            </a:r>
            <a:r>
              <a:rPr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갖추게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하기</a:t>
            </a:r>
            <a:r>
              <a:rPr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위해</a:t>
            </a:r>
            <a:r>
              <a:rPr sz="800" spc="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인공지능융합학과를</a:t>
            </a:r>
            <a:r>
              <a:rPr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신설</a:t>
            </a: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2065" marR="237490" algn="just">
              <a:lnSpc>
                <a:spcPts val="400"/>
              </a:lnSpc>
              <a:spcBef>
                <a:spcPts val="105"/>
              </a:spcBef>
              <a:tabLst>
                <a:tab pos="151765" algn="l"/>
              </a:tabLst>
            </a:pPr>
            <a:endParaRPr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58750" marR="5080" indent="-146685" algn="just">
              <a:lnSpc>
                <a:spcPts val="1100"/>
              </a:lnSpc>
              <a:buChar char="●"/>
              <a:tabLst>
                <a:tab pos="151765" algn="l"/>
              </a:tabLst>
            </a:pPr>
            <a:r>
              <a:rPr lang="ko-KR" altLang="en-US" sz="800" spc="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인공지능융합학과는 인공지능 및 빅데이터 전문 인력에 대한 산업 수요에 부응할 수 있는 융합교육과정을  제공하여</a:t>
            </a:r>
            <a:r>
              <a:rPr lang="en-US" altLang="ko-KR" sz="800" spc="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</a:t>
            </a:r>
            <a:r>
              <a:rPr lang="ko-KR" altLang="en-US" sz="800" spc="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여러 </a:t>
            </a:r>
            <a:r>
              <a:rPr lang="ko-KR" altLang="en-US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전공분야의 학생들이 </a:t>
            </a:r>
            <a:r>
              <a:rPr lang="en-US" altLang="ko-KR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X+AI </a:t>
            </a:r>
            <a:r>
              <a:rPr lang="ko-KR" altLang="en-US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전문가가 되기 위한 디딤돌</a:t>
            </a:r>
            <a:r>
              <a:rPr lang="en-US" altLang="ko-KR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</a:t>
            </a:r>
            <a:r>
              <a:rPr lang="ko-KR" altLang="en-US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 융합교육 환경의 </a:t>
            </a:r>
            <a:r>
              <a:rPr lang="ko-KR" altLang="en-US" sz="800" spc="-3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인프라로서의</a:t>
            </a:r>
            <a:r>
              <a:rPr lang="ko-KR" altLang="en-US" sz="800" spc="-3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역할을 담당</a:t>
            </a:r>
          </a:p>
          <a:p>
            <a:pPr marL="12065" marR="5080" algn="just">
              <a:lnSpc>
                <a:spcPts val="400"/>
              </a:lnSpc>
              <a:tabLst>
                <a:tab pos="151765" algn="l"/>
              </a:tabLst>
            </a:pPr>
            <a:endParaRPr lang="ko-KR" altLang="en-US" sz="800" spc="-3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58750" marR="246379" indent="-146685" algn="just">
              <a:lnSpc>
                <a:spcPts val="1100"/>
              </a:lnSpc>
              <a:buChar char="●"/>
              <a:tabLst>
                <a:tab pos="151765" algn="l"/>
              </a:tabLst>
            </a:pP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여러 전공분야의 학생들이 본 전공 분야에 대한 충분한 지식을 바탕으로</a:t>
            </a:r>
            <a:r>
              <a:rPr lang="en-US" altLang="ko-KR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, </a:t>
            </a: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적절한 </a:t>
            </a:r>
            <a:r>
              <a:rPr lang="en-US" altLang="ko-KR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AI</a:t>
            </a: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기법을 배우고 적용해 본 전공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도메인에서의</a:t>
            </a:r>
            <a:r>
              <a:rPr lang="ko-KR" altLang="en-US"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문제를</a:t>
            </a: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해결할</a:t>
            </a: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수</a:t>
            </a: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있는</a:t>
            </a:r>
            <a:r>
              <a:rPr lang="ko-KR" altLang="en-US" sz="800" spc="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능력을</a:t>
            </a:r>
            <a:r>
              <a:rPr lang="ko-KR" altLang="en-US" sz="8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보유하도록</a:t>
            </a:r>
            <a:r>
              <a:rPr lang="ko-KR" altLang="en-US" sz="8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하고자</a:t>
            </a:r>
            <a:r>
              <a:rPr lang="ko-KR" altLang="en-US" sz="8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lang="ko-KR" altLang="en-US"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함</a:t>
            </a:r>
            <a:endParaRPr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0822" y="6326454"/>
            <a:ext cx="478345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 marR="5080" indent="-146685">
              <a:lnSpc>
                <a:spcPct val="100000"/>
              </a:lnSpc>
              <a:spcBef>
                <a:spcPts val="100"/>
              </a:spcBef>
            </a:pP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1) 복수전공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혹은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부전공을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전제로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하므로</a:t>
            </a:r>
            <a:r>
              <a:rPr sz="75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소속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제</a:t>
            </a:r>
            <a:r>
              <a:rPr sz="75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1전공과의</a:t>
            </a:r>
            <a:r>
              <a:rPr sz="750" spc="-1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과목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중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AI관련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과목들로 </a:t>
            </a:r>
            <a:r>
              <a:rPr sz="750" spc="-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이수를</a:t>
            </a:r>
            <a:r>
              <a:rPr sz="75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권장하며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,</a:t>
            </a:r>
            <a:r>
              <a:rPr lang="en-US"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spc="-26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AI융합과</a:t>
            </a:r>
            <a:r>
              <a:rPr lang="ko-KR" altLang="en-US"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의 </a:t>
            </a:r>
            <a:r>
              <a:rPr sz="75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연관성을</a:t>
            </a:r>
            <a:r>
              <a:rPr sz="75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심사</a:t>
            </a:r>
            <a:r>
              <a:rPr sz="750" spc="-1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후</a:t>
            </a:r>
            <a:r>
              <a:rPr sz="750" spc="5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졸업학점으로</a:t>
            </a:r>
            <a:r>
              <a:rPr sz="750" spc="-3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 </a:t>
            </a:r>
            <a:r>
              <a:rPr sz="75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맑은 고딕"/>
              </a:rPr>
              <a:t>인정함</a:t>
            </a:r>
          </a:p>
        </p:txBody>
      </p:sp>
      <p:grpSp>
        <p:nvGrpSpPr>
          <p:cNvPr id="20" name="object 20"/>
          <p:cNvGrpSpPr/>
          <p:nvPr/>
        </p:nvGrpSpPr>
        <p:grpSpPr>
          <a:xfrm>
            <a:off x="6919721" y="2679933"/>
            <a:ext cx="4451985" cy="2652978"/>
            <a:chOff x="6919721" y="2533651"/>
            <a:chExt cx="4451985" cy="2662395"/>
          </a:xfrm>
        </p:grpSpPr>
        <p:sp>
          <p:nvSpPr>
            <p:cNvPr id="21" name="object 21"/>
            <p:cNvSpPr/>
            <p:nvPr/>
          </p:nvSpPr>
          <p:spPr>
            <a:xfrm>
              <a:off x="6919721" y="2533651"/>
              <a:ext cx="4451985" cy="2662395"/>
            </a:xfrm>
            <a:custGeom>
              <a:avLst/>
              <a:gdLst/>
              <a:ahLst/>
              <a:cxnLst/>
              <a:rect l="l" t="t" r="r" b="b"/>
              <a:pathLst>
                <a:path w="4451984" h="2778760">
                  <a:moveTo>
                    <a:pt x="4354068" y="0"/>
                  </a:moveTo>
                  <a:lnTo>
                    <a:pt x="97535" y="0"/>
                  </a:lnTo>
                  <a:lnTo>
                    <a:pt x="59578" y="7667"/>
                  </a:lnTo>
                  <a:lnTo>
                    <a:pt x="28575" y="28575"/>
                  </a:lnTo>
                  <a:lnTo>
                    <a:pt x="7667" y="59578"/>
                  </a:lnTo>
                  <a:lnTo>
                    <a:pt x="0" y="97536"/>
                  </a:lnTo>
                  <a:lnTo>
                    <a:pt x="0" y="2680716"/>
                  </a:lnTo>
                  <a:lnTo>
                    <a:pt x="7667" y="2718673"/>
                  </a:lnTo>
                  <a:lnTo>
                    <a:pt x="28575" y="2749677"/>
                  </a:lnTo>
                  <a:lnTo>
                    <a:pt x="59578" y="2770584"/>
                  </a:lnTo>
                  <a:lnTo>
                    <a:pt x="97535" y="2778252"/>
                  </a:lnTo>
                  <a:lnTo>
                    <a:pt x="4354068" y="2778252"/>
                  </a:lnTo>
                  <a:lnTo>
                    <a:pt x="4392025" y="2770584"/>
                  </a:lnTo>
                  <a:lnTo>
                    <a:pt x="4423029" y="2749677"/>
                  </a:lnTo>
                  <a:lnTo>
                    <a:pt x="4443936" y="2718673"/>
                  </a:lnTo>
                  <a:lnTo>
                    <a:pt x="4451604" y="2680716"/>
                  </a:lnTo>
                  <a:lnTo>
                    <a:pt x="4451604" y="97536"/>
                  </a:lnTo>
                  <a:lnTo>
                    <a:pt x="4443936" y="59578"/>
                  </a:lnTo>
                  <a:lnTo>
                    <a:pt x="4423029" y="28575"/>
                  </a:lnTo>
                  <a:lnTo>
                    <a:pt x="4392025" y="7667"/>
                  </a:lnTo>
                  <a:lnTo>
                    <a:pt x="4354068" y="0"/>
                  </a:lnTo>
                  <a:close/>
                </a:path>
              </a:pathLst>
            </a:custGeom>
            <a:solidFill>
              <a:srgbClr val="DBEDF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" name="object 22"/>
            <p:cNvSpPr/>
            <p:nvPr/>
          </p:nvSpPr>
          <p:spPr>
            <a:xfrm>
              <a:off x="6919721" y="2533651"/>
              <a:ext cx="4451985" cy="2635682"/>
            </a:xfrm>
            <a:custGeom>
              <a:avLst/>
              <a:gdLst/>
              <a:ahLst/>
              <a:cxnLst/>
              <a:rect l="l" t="t" r="r" b="b"/>
              <a:pathLst>
                <a:path w="4451984" h="2778760">
                  <a:moveTo>
                    <a:pt x="0" y="97536"/>
                  </a:moveTo>
                  <a:lnTo>
                    <a:pt x="7667" y="59578"/>
                  </a:lnTo>
                  <a:lnTo>
                    <a:pt x="28575" y="28575"/>
                  </a:lnTo>
                  <a:lnTo>
                    <a:pt x="59578" y="7667"/>
                  </a:lnTo>
                  <a:lnTo>
                    <a:pt x="97535" y="0"/>
                  </a:lnTo>
                  <a:lnTo>
                    <a:pt x="4354068" y="0"/>
                  </a:lnTo>
                  <a:lnTo>
                    <a:pt x="4392025" y="7667"/>
                  </a:lnTo>
                  <a:lnTo>
                    <a:pt x="4423029" y="28575"/>
                  </a:lnTo>
                  <a:lnTo>
                    <a:pt x="4443936" y="59578"/>
                  </a:lnTo>
                  <a:lnTo>
                    <a:pt x="4451604" y="97536"/>
                  </a:lnTo>
                  <a:lnTo>
                    <a:pt x="4451604" y="2680716"/>
                  </a:lnTo>
                  <a:lnTo>
                    <a:pt x="4443936" y="2718673"/>
                  </a:lnTo>
                  <a:lnTo>
                    <a:pt x="4423029" y="2749677"/>
                  </a:lnTo>
                  <a:lnTo>
                    <a:pt x="4392025" y="2770584"/>
                  </a:lnTo>
                  <a:lnTo>
                    <a:pt x="4354068" y="2778252"/>
                  </a:lnTo>
                  <a:lnTo>
                    <a:pt x="97535" y="2778252"/>
                  </a:lnTo>
                  <a:lnTo>
                    <a:pt x="59578" y="2770584"/>
                  </a:lnTo>
                  <a:lnTo>
                    <a:pt x="28575" y="2749677"/>
                  </a:lnTo>
                  <a:lnTo>
                    <a:pt x="7667" y="2718673"/>
                  </a:lnTo>
                  <a:lnTo>
                    <a:pt x="0" y="2680716"/>
                  </a:lnTo>
                  <a:lnTo>
                    <a:pt x="0" y="97536"/>
                  </a:lnTo>
                  <a:close/>
                </a:path>
              </a:pathLst>
            </a:custGeom>
            <a:ln w="19050">
              <a:solidFill>
                <a:srgbClr val="9DC3E6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30433" y="4437126"/>
              <a:ext cx="257555" cy="12344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0330433" y="4437126"/>
              <a:ext cx="257810" cy="123825"/>
            </a:xfrm>
            <a:custGeom>
              <a:avLst/>
              <a:gdLst/>
              <a:ahLst/>
              <a:cxnLst/>
              <a:rect l="l" t="t" r="r" b="b"/>
              <a:pathLst>
                <a:path w="257809" h="123825">
                  <a:moveTo>
                    <a:pt x="0" y="123443"/>
                  </a:moveTo>
                  <a:lnTo>
                    <a:pt x="257555" y="123443"/>
                  </a:lnTo>
                  <a:lnTo>
                    <a:pt x="257555" y="0"/>
                  </a:lnTo>
                  <a:lnTo>
                    <a:pt x="0" y="0"/>
                  </a:lnTo>
                  <a:lnTo>
                    <a:pt x="0" y="123443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333990" y="4888483"/>
              <a:ext cx="257555" cy="12344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0333990" y="4888483"/>
              <a:ext cx="257810" cy="123825"/>
            </a:xfrm>
            <a:custGeom>
              <a:avLst/>
              <a:gdLst/>
              <a:ahLst/>
              <a:cxnLst/>
              <a:rect l="l" t="t" r="r" b="b"/>
              <a:pathLst>
                <a:path w="257809" h="123825">
                  <a:moveTo>
                    <a:pt x="0" y="123444"/>
                  </a:moveTo>
                  <a:lnTo>
                    <a:pt x="257555" y="123444"/>
                  </a:lnTo>
                  <a:lnTo>
                    <a:pt x="257555" y="0"/>
                  </a:lnTo>
                  <a:lnTo>
                    <a:pt x="0" y="0"/>
                  </a:lnTo>
                  <a:lnTo>
                    <a:pt x="0" y="123444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330433" y="4648200"/>
              <a:ext cx="257555" cy="123443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0330433" y="4648581"/>
              <a:ext cx="257810" cy="123825"/>
            </a:xfrm>
            <a:custGeom>
              <a:avLst/>
              <a:gdLst/>
              <a:ahLst/>
              <a:cxnLst/>
              <a:rect l="l" t="t" r="r" b="b"/>
              <a:pathLst>
                <a:path w="257809" h="123825">
                  <a:moveTo>
                    <a:pt x="0" y="123443"/>
                  </a:moveTo>
                  <a:lnTo>
                    <a:pt x="257555" y="123443"/>
                  </a:lnTo>
                  <a:lnTo>
                    <a:pt x="257555" y="0"/>
                  </a:lnTo>
                  <a:lnTo>
                    <a:pt x="0" y="0"/>
                  </a:lnTo>
                  <a:lnTo>
                    <a:pt x="0" y="123443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0663173" y="4568167"/>
            <a:ext cx="496570" cy="595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전공필수</a:t>
            </a: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5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5240">
              <a:lnSpc>
                <a:spcPct val="100000"/>
              </a:lnSpc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 err="1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전공선택</a:t>
            </a: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5240">
              <a:lnSpc>
                <a:spcPct val="100000"/>
              </a:lnSpc>
            </a:pPr>
            <a:endParaRPr lang="en-US" sz="8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marL="15240">
              <a:lnSpc>
                <a:spcPct val="100000"/>
              </a:lnSpc>
            </a:pP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:</a:t>
            </a:r>
            <a:r>
              <a:rPr sz="800" spc="-3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8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제1전공</a:t>
            </a:r>
          </a:p>
        </p:txBody>
      </p:sp>
      <p:grpSp>
        <p:nvGrpSpPr>
          <p:cNvPr id="30" name="object 30"/>
          <p:cNvGrpSpPr/>
          <p:nvPr/>
        </p:nvGrpSpPr>
        <p:grpSpPr>
          <a:xfrm>
            <a:off x="7542656" y="4988410"/>
            <a:ext cx="2501900" cy="223520"/>
            <a:chOff x="7542656" y="4842128"/>
            <a:chExt cx="2501900" cy="223520"/>
          </a:xfrm>
        </p:grpSpPr>
        <p:pic>
          <p:nvPicPr>
            <p:cNvPr id="31" name="object 3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52181" y="4851653"/>
              <a:ext cx="2482596" cy="20421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552181" y="4851653"/>
              <a:ext cx="2482850" cy="204470"/>
            </a:xfrm>
            <a:custGeom>
              <a:avLst/>
              <a:gdLst/>
              <a:ahLst/>
              <a:cxnLst/>
              <a:rect l="l" t="t" r="r" b="b"/>
              <a:pathLst>
                <a:path w="2482850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2448560" y="0"/>
                  </a:lnTo>
                  <a:lnTo>
                    <a:pt x="2461807" y="2674"/>
                  </a:lnTo>
                  <a:lnTo>
                    <a:pt x="2472626" y="9969"/>
                  </a:lnTo>
                  <a:lnTo>
                    <a:pt x="2479921" y="20788"/>
                  </a:lnTo>
                  <a:lnTo>
                    <a:pt x="2482596" y="34036"/>
                  </a:lnTo>
                  <a:lnTo>
                    <a:pt x="2482596" y="170180"/>
                  </a:lnTo>
                  <a:lnTo>
                    <a:pt x="2479921" y="183427"/>
                  </a:lnTo>
                  <a:lnTo>
                    <a:pt x="2472626" y="194246"/>
                  </a:lnTo>
                  <a:lnTo>
                    <a:pt x="2461807" y="201541"/>
                  </a:lnTo>
                  <a:lnTo>
                    <a:pt x="2448560" y="204216"/>
                  </a:lnTo>
                  <a:lnTo>
                    <a:pt x="34036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8148573" y="5045053"/>
            <a:ext cx="1290320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인공지능프로그래밍언어기초(3)</a:t>
            </a:r>
            <a:endParaRPr sz="7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7542656" y="4672942"/>
            <a:ext cx="1226185" cy="223520"/>
            <a:chOff x="7542656" y="4526660"/>
            <a:chExt cx="1226185" cy="223520"/>
          </a:xfrm>
        </p:grpSpPr>
        <p:pic>
          <p:nvPicPr>
            <p:cNvPr id="35" name="object 3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52181" y="4536185"/>
              <a:ext cx="1207008" cy="20421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7552181" y="4536185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8" y="34036"/>
                  </a:lnTo>
                  <a:lnTo>
                    <a:pt x="1207008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5"/>
                  </a:lnTo>
                  <a:lnTo>
                    <a:pt x="34036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7838693" y="4731727"/>
            <a:ext cx="63563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확률및통계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1(3)</a:t>
            </a:r>
            <a:endParaRPr sz="70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8822817" y="4672942"/>
            <a:ext cx="1226185" cy="223520"/>
            <a:chOff x="8822817" y="4526660"/>
            <a:chExt cx="1226185" cy="223520"/>
          </a:xfrm>
        </p:grpSpPr>
        <p:pic>
          <p:nvPicPr>
            <p:cNvPr id="39" name="object 3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832342" y="4536185"/>
              <a:ext cx="1207007" cy="20421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8832342" y="4536185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5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7" y="34036"/>
                  </a:lnTo>
                  <a:lnTo>
                    <a:pt x="1207007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5"/>
                  </a:lnTo>
                  <a:lnTo>
                    <a:pt x="34035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9188322" y="4731727"/>
            <a:ext cx="49466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자료구조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(3)</a:t>
            </a:r>
            <a:endParaRPr sz="70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7542656" y="4419959"/>
            <a:ext cx="1226185" cy="223520"/>
            <a:chOff x="7542656" y="4273677"/>
            <a:chExt cx="1226185" cy="223520"/>
          </a:xfrm>
        </p:grpSpPr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52181" y="4283202"/>
              <a:ext cx="1207008" cy="204216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7552181" y="4283202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8" y="34036"/>
                  </a:lnTo>
                  <a:lnTo>
                    <a:pt x="1207008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6"/>
                  </a:lnTo>
                  <a:lnTo>
                    <a:pt x="34036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7908797" y="4479301"/>
            <a:ext cx="49466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이산수학(3)</a:t>
            </a:r>
            <a:endParaRPr sz="7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8822817" y="4419959"/>
            <a:ext cx="1226185" cy="223520"/>
            <a:chOff x="8822817" y="4273677"/>
            <a:chExt cx="1226185" cy="223520"/>
          </a:xfrm>
        </p:grpSpPr>
        <p:pic>
          <p:nvPicPr>
            <p:cNvPr id="47" name="object 4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832342" y="4283202"/>
              <a:ext cx="1207007" cy="204216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8832342" y="4283202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5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7" y="34036"/>
                  </a:lnTo>
                  <a:lnTo>
                    <a:pt x="1207007" y="170180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6"/>
                  </a:lnTo>
                  <a:lnTo>
                    <a:pt x="34035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9106027" y="4479301"/>
            <a:ext cx="659130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컴퓨터시스템(3)</a:t>
            </a:r>
            <a:endParaRPr sz="70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7542656" y="4162403"/>
            <a:ext cx="1226185" cy="224790"/>
            <a:chOff x="7542656" y="4016121"/>
            <a:chExt cx="1226185" cy="224790"/>
          </a:xfrm>
        </p:grpSpPr>
        <p:pic>
          <p:nvPicPr>
            <p:cNvPr id="51" name="object 5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552181" y="4025646"/>
              <a:ext cx="1207008" cy="205740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552181" y="4025646"/>
              <a:ext cx="1207135" cy="205740"/>
            </a:xfrm>
            <a:custGeom>
              <a:avLst/>
              <a:gdLst/>
              <a:ahLst/>
              <a:cxnLst/>
              <a:rect l="l" t="t" r="r" b="b"/>
              <a:pathLst>
                <a:path w="1207134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90" y="0"/>
                  </a:lnTo>
                  <a:lnTo>
                    <a:pt x="1172718" y="0"/>
                  </a:lnTo>
                  <a:lnTo>
                    <a:pt x="1186058" y="2696"/>
                  </a:lnTo>
                  <a:lnTo>
                    <a:pt x="1196959" y="10048"/>
                  </a:lnTo>
                  <a:lnTo>
                    <a:pt x="1204311" y="20949"/>
                  </a:lnTo>
                  <a:lnTo>
                    <a:pt x="1207008" y="34289"/>
                  </a:lnTo>
                  <a:lnTo>
                    <a:pt x="1207008" y="171449"/>
                  </a:lnTo>
                  <a:lnTo>
                    <a:pt x="1204311" y="184790"/>
                  </a:lnTo>
                  <a:lnTo>
                    <a:pt x="1196959" y="195691"/>
                  </a:lnTo>
                  <a:lnTo>
                    <a:pt x="1186058" y="203043"/>
                  </a:lnTo>
                  <a:lnTo>
                    <a:pt x="1172718" y="205739"/>
                  </a:lnTo>
                  <a:lnTo>
                    <a:pt x="34290" y="205739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49"/>
                  </a:lnTo>
                  <a:lnTo>
                    <a:pt x="0" y="34289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sp>
        <p:nvSpPr>
          <p:cNvPr id="53" name="object 53"/>
          <p:cNvSpPr txBox="1"/>
          <p:nvPr/>
        </p:nvSpPr>
        <p:spPr>
          <a:xfrm>
            <a:off x="7687818" y="4216284"/>
            <a:ext cx="93662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빅데이터개론및분석(3)</a:t>
            </a:r>
            <a:endParaRPr sz="7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7542656" y="3854554"/>
            <a:ext cx="1226185" cy="224790"/>
            <a:chOff x="7542656" y="3708272"/>
            <a:chExt cx="1226185" cy="224790"/>
          </a:xfrm>
        </p:grpSpPr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52181" y="3717797"/>
              <a:ext cx="1207008" cy="205739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7552181" y="3717797"/>
              <a:ext cx="1207135" cy="205740"/>
            </a:xfrm>
            <a:custGeom>
              <a:avLst/>
              <a:gdLst/>
              <a:ahLst/>
              <a:cxnLst/>
              <a:rect l="l" t="t" r="r" b="b"/>
              <a:pathLst>
                <a:path w="1207134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90" y="0"/>
                  </a:lnTo>
                  <a:lnTo>
                    <a:pt x="1172718" y="0"/>
                  </a:lnTo>
                  <a:lnTo>
                    <a:pt x="1186058" y="2696"/>
                  </a:lnTo>
                  <a:lnTo>
                    <a:pt x="1196959" y="10048"/>
                  </a:lnTo>
                  <a:lnTo>
                    <a:pt x="1204311" y="20949"/>
                  </a:lnTo>
                  <a:lnTo>
                    <a:pt x="1207008" y="34289"/>
                  </a:lnTo>
                  <a:lnTo>
                    <a:pt x="1207008" y="171450"/>
                  </a:lnTo>
                  <a:lnTo>
                    <a:pt x="1204311" y="184790"/>
                  </a:lnTo>
                  <a:lnTo>
                    <a:pt x="1196959" y="195691"/>
                  </a:lnTo>
                  <a:lnTo>
                    <a:pt x="1186058" y="203043"/>
                  </a:lnTo>
                  <a:lnTo>
                    <a:pt x="1172718" y="205739"/>
                  </a:lnTo>
                  <a:lnTo>
                    <a:pt x="34290" y="205739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50"/>
                  </a:lnTo>
                  <a:lnTo>
                    <a:pt x="0" y="34289"/>
                  </a:lnTo>
                  <a:close/>
                </a:path>
              </a:pathLst>
            </a:custGeom>
            <a:ln w="1904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7820406" y="3912577"/>
            <a:ext cx="67119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인공지능기초(3)</a:t>
            </a:r>
            <a:endParaRPr sz="70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8822817" y="3854554"/>
            <a:ext cx="1226185" cy="224790"/>
            <a:chOff x="8822817" y="3708272"/>
            <a:chExt cx="1226185" cy="224790"/>
          </a:xfrm>
        </p:grpSpPr>
        <p:pic>
          <p:nvPicPr>
            <p:cNvPr id="59" name="object 5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832342" y="3717797"/>
              <a:ext cx="1207007" cy="205739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8832342" y="3717797"/>
              <a:ext cx="1207135" cy="205740"/>
            </a:xfrm>
            <a:custGeom>
              <a:avLst/>
              <a:gdLst/>
              <a:ahLst/>
              <a:cxnLst/>
              <a:rect l="l" t="t" r="r" b="b"/>
              <a:pathLst>
                <a:path w="1207134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89" y="0"/>
                  </a:lnTo>
                  <a:lnTo>
                    <a:pt x="1172717" y="0"/>
                  </a:lnTo>
                  <a:lnTo>
                    <a:pt x="1186058" y="2696"/>
                  </a:lnTo>
                  <a:lnTo>
                    <a:pt x="1196959" y="10048"/>
                  </a:lnTo>
                  <a:lnTo>
                    <a:pt x="1204311" y="20949"/>
                  </a:lnTo>
                  <a:lnTo>
                    <a:pt x="1207007" y="34289"/>
                  </a:lnTo>
                  <a:lnTo>
                    <a:pt x="1207007" y="171450"/>
                  </a:lnTo>
                  <a:lnTo>
                    <a:pt x="1204311" y="184790"/>
                  </a:lnTo>
                  <a:lnTo>
                    <a:pt x="1196959" y="195691"/>
                  </a:lnTo>
                  <a:lnTo>
                    <a:pt x="1186058" y="203043"/>
                  </a:lnTo>
                  <a:lnTo>
                    <a:pt x="1172717" y="205739"/>
                  </a:lnTo>
                  <a:lnTo>
                    <a:pt x="34289" y="205739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50"/>
                  </a:lnTo>
                  <a:lnTo>
                    <a:pt x="0" y="34289"/>
                  </a:lnTo>
                  <a:close/>
                </a:path>
              </a:pathLst>
            </a:custGeom>
            <a:ln w="1904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9194418" y="3912577"/>
            <a:ext cx="48196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알고리즘(3)</a:t>
            </a:r>
            <a:endParaRPr sz="7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7542656" y="3027023"/>
            <a:ext cx="2501900" cy="223520"/>
            <a:chOff x="7542656" y="2880741"/>
            <a:chExt cx="2501900" cy="223520"/>
          </a:xfrm>
        </p:grpSpPr>
        <p:pic>
          <p:nvPicPr>
            <p:cNvPr id="63" name="object 6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552181" y="2890266"/>
              <a:ext cx="2482596" cy="204216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7552181" y="2890266"/>
              <a:ext cx="2482850" cy="204470"/>
            </a:xfrm>
            <a:custGeom>
              <a:avLst/>
              <a:gdLst/>
              <a:ahLst/>
              <a:cxnLst/>
              <a:rect l="l" t="t" r="r" b="b"/>
              <a:pathLst>
                <a:path w="2482850" h="204469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2448560" y="0"/>
                  </a:lnTo>
                  <a:lnTo>
                    <a:pt x="2461807" y="2674"/>
                  </a:lnTo>
                  <a:lnTo>
                    <a:pt x="2472626" y="9969"/>
                  </a:lnTo>
                  <a:lnTo>
                    <a:pt x="2479921" y="20788"/>
                  </a:lnTo>
                  <a:lnTo>
                    <a:pt x="2482596" y="34036"/>
                  </a:lnTo>
                  <a:lnTo>
                    <a:pt x="2482596" y="170180"/>
                  </a:lnTo>
                  <a:lnTo>
                    <a:pt x="2479921" y="183427"/>
                  </a:lnTo>
                  <a:lnTo>
                    <a:pt x="2472626" y="194246"/>
                  </a:lnTo>
                  <a:lnTo>
                    <a:pt x="2461807" y="201541"/>
                  </a:lnTo>
                  <a:lnTo>
                    <a:pt x="2448560" y="204216"/>
                  </a:lnTo>
                  <a:lnTo>
                    <a:pt x="34036" y="204216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80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8127238" y="3073504"/>
            <a:ext cx="133413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참여학과 AI관련</a:t>
            </a:r>
            <a:r>
              <a:rPr sz="7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본</a:t>
            </a:r>
            <a:r>
              <a:rPr sz="700" spc="-1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 과목(6)</a:t>
            </a:r>
            <a:endParaRPr sz="7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7070217" y="2766418"/>
            <a:ext cx="3102610" cy="2181860"/>
            <a:chOff x="7070217" y="2620136"/>
            <a:chExt cx="3102610" cy="2181860"/>
          </a:xfrm>
        </p:grpSpPr>
        <p:sp>
          <p:nvSpPr>
            <p:cNvPr id="67" name="object 67"/>
            <p:cNvSpPr/>
            <p:nvPr/>
          </p:nvSpPr>
          <p:spPr>
            <a:xfrm>
              <a:off x="7079742" y="3978401"/>
              <a:ext cx="3083560" cy="814069"/>
            </a:xfrm>
            <a:custGeom>
              <a:avLst/>
              <a:gdLst/>
              <a:ahLst/>
              <a:cxnLst/>
              <a:rect l="l" t="t" r="r" b="b"/>
              <a:pathLst>
                <a:path w="3083559" h="814070">
                  <a:moveTo>
                    <a:pt x="0" y="813816"/>
                  </a:moveTo>
                  <a:lnTo>
                    <a:pt x="3083052" y="813816"/>
                  </a:lnTo>
                </a:path>
                <a:path w="3083559" h="814070">
                  <a:moveTo>
                    <a:pt x="0" y="0"/>
                  </a:moveTo>
                  <a:lnTo>
                    <a:pt x="3083052" y="0"/>
                  </a:lnTo>
                </a:path>
              </a:pathLst>
            </a:custGeom>
            <a:ln w="19050">
              <a:solidFill>
                <a:srgbClr val="A4A4A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52182" y="2629661"/>
              <a:ext cx="2482596" cy="204215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552182" y="2629661"/>
              <a:ext cx="2482850" cy="204470"/>
            </a:xfrm>
            <a:custGeom>
              <a:avLst/>
              <a:gdLst/>
              <a:ahLst/>
              <a:cxnLst/>
              <a:rect l="l" t="t" r="r" b="b"/>
              <a:pathLst>
                <a:path w="2482850" h="204469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2448560" y="0"/>
                  </a:lnTo>
                  <a:lnTo>
                    <a:pt x="2461807" y="2674"/>
                  </a:lnTo>
                  <a:lnTo>
                    <a:pt x="2472626" y="9969"/>
                  </a:lnTo>
                  <a:lnTo>
                    <a:pt x="2479921" y="20788"/>
                  </a:lnTo>
                  <a:lnTo>
                    <a:pt x="2482596" y="34036"/>
                  </a:lnTo>
                  <a:lnTo>
                    <a:pt x="2482596" y="170179"/>
                  </a:lnTo>
                  <a:lnTo>
                    <a:pt x="2479921" y="183427"/>
                  </a:lnTo>
                  <a:lnTo>
                    <a:pt x="2472626" y="194246"/>
                  </a:lnTo>
                  <a:lnTo>
                    <a:pt x="2461807" y="201541"/>
                  </a:lnTo>
                  <a:lnTo>
                    <a:pt x="2448560" y="204215"/>
                  </a:lnTo>
                  <a:lnTo>
                    <a:pt x="34036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79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8186673" y="2820902"/>
            <a:ext cx="1214755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AI융합캡스톤디자인</a:t>
            </a:r>
            <a:r>
              <a:rPr sz="7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1</a:t>
            </a:r>
            <a:r>
              <a:rPr sz="700" spc="-2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&amp;</a:t>
            </a:r>
            <a:r>
              <a:rPr sz="700" spc="-1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 </a:t>
            </a: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2(6)</a:t>
            </a:r>
            <a:endParaRPr sz="7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grpSp>
        <p:nvGrpSpPr>
          <p:cNvPr id="71" name="object 71"/>
          <p:cNvGrpSpPr/>
          <p:nvPr/>
        </p:nvGrpSpPr>
        <p:grpSpPr>
          <a:xfrm>
            <a:off x="7079742" y="3280007"/>
            <a:ext cx="3083560" cy="546735"/>
            <a:chOff x="7079742" y="3133725"/>
            <a:chExt cx="3083560" cy="546735"/>
          </a:xfrm>
        </p:grpSpPr>
        <p:sp>
          <p:nvSpPr>
            <p:cNvPr id="72" name="object 72"/>
            <p:cNvSpPr/>
            <p:nvPr/>
          </p:nvSpPr>
          <p:spPr>
            <a:xfrm>
              <a:off x="7079742" y="3409950"/>
              <a:ext cx="3083560" cy="0"/>
            </a:xfrm>
            <a:custGeom>
              <a:avLst/>
              <a:gdLst/>
              <a:ahLst/>
              <a:cxnLst/>
              <a:rect l="l" t="t" r="r" b="b"/>
              <a:pathLst>
                <a:path w="3083559">
                  <a:moveTo>
                    <a:pt x="0" y="0"/>
                  </a:moveTo>
                  <a:lnTo>
                    <a:pt x="3083052" y="0"/>
                  </a:lnTo>
                </a:path>
              </a:pathLst>
            </a:custGeom>
            <a:ln w="19050">
              <a:solidFill>
                <a:srgbClr val="A4A4A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pic>
          <p:nvPicPr>
            <p:cNvPr id="73" name="object 7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552182" y="3464813"/>
              <a:ext cx="2482596" cy="205740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7552182" y="3464813"/>
              <a:ext cx="2482850" cy="205740"/>
            </a:xfrm>
            <a:custGeom>
              <a:avLst/>
              <a:gdLst/>
              <a:ahLst/>
              <a:cxnLst/>
              <a:rect l="l" t="t" r="r" b="b"/>
              <a:pathLst>
                <a:path w="2482850" h="205739">
                  <a:moveTo>
                    <a:pt x="0" y="34289"/>
                  </a:moveTo>
                  <a:lnTo>
                    <a:pt x="2696" y="20949"/>
                  </a:lnTo>
                  <a:lnTo>
                    <a:pt x="10048" y="10048"/>
                  </a:lnTo>
                  <a:lnTo>
                    <a:pt x="20949" y="2696"/>
                  </a:lnTo>
                  <a:lnTo>
                    <a:pt x="34290" y="0"/>
                  </a:lnTo>
                  <a:lnTo>
                    <a:pt x="2448306" y="0"/>
                  </a:lnTo>
                  <a:lnTo>
                    <a:pt x="2461646" y="2696"/>
                  </a:lnTo>
                  <a:lnTo>
                    <a:pt x="2472547" y="10048"/>
                  </a:lnTo>
                  <a:lnTo>
                    <a:pt x="2479899" y="20949"/>
                  </a:lnTo>
                  <a:lnTo>
                    <a:pt x="2482596" y="34289"/>
                  </a:lnTo>
                  <a:lnTo>
                    <a:pt x="2482596" y="171450"/>
                  </a:lnTo>
                  <a:lnTo>
                    <a:pt x="2479899" y="184790"/>
                  </a:lnTo>
                  <a:lnTo>
                    <a:pt x="2472547" y="195691"/>
                  </a:lnTo>
                  <a:lnTo>
                    <a:pt x="2461646" y="203043"/>
                  </a:lnTo>
                  <a:lnTo>
                    <a:pt x="2448306" y="205740"/>
                  </a:lnTo>
                  <a:lnTo>
                    <a:pt x="34290" y="205740"/>
                  </a:lnTo>
                  <a:lnTo>
                    <a:pt x="20949" y="203043"/>
                  </a:lnTo>
                  <a:lnTo>
                    <a:pt x="10048" y="195691"/>
                  </a:lnTo>
                  <a:lnTo>
                    <a:pt x="2696" y="184790"/>
                  </a:lnTo>
                  <a:lnTo>
                    <a:pt x="0" y="171450"/>
                  </a:lnTo>
                  <a:lnTo>
                    <a:pt x="0" y="34289"/>
                  </a:lnTo>
                  <a:close/>
                </a:path>
              </a:pathLst>
            </a:custGeom>
            <a:ln w="19049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pic>
          <p:nvPicPr>
            <p:cNvPr id="75" name="object 7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553706" y="3143250"/>
              <a:ext cx="1207008" cy="204215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7553706" y="3143250"/>
              <a:ext cx="1207135" cy="204470"/>
            </a:xfrm>
            <a:custGeom>
              <a:avLst/>
              <a:gdLst/>
              <a:ahLst/>
              <a:cxnLst/>
              <a:rect l="l" t="t" r="r" b="b"/>
              <a:pathLst>
                <a:path w="1207134" h="204470">
                  <a:moveTo>
                    <a:pt x="0" y="34036"/>
                  </a:moveTo>
                  <a:lnTo>
                    <a:pt x="2674" y="20788"/>
                  </a:lnTo>
                  <a:lnTo>
                    <a:pt x="9969" y="9969"/>
                  </a:lnTo>
                  <a:lnTo>
                    <a:pt x="20788" y="2674"/>
                  </a:lnTo>
                  <a:lnTo>
                    <a:pt x="34036" y="0"/>
                  </a:lnTo>
                  <a:lnTo>
                    <a:pt x="1172972" y="0"/>
                  </a:lnTo>
                  <a:lnTo>
                    <a:pt x="1186219" y="2674"/>
                  </a:lnTo>
                  <a:lnTo>
                    <a:pt x="1197038" y="9969"/>
                  </a:lnTo>
                  <a:lnTo>
                    <a:pt x="1204333" y="20788"/>
                  </a:lnTo>
                  <a:lnTo>
                    <a:pt x="1207008" y="34036"/>
                  </a:lnTo>
                  <a:lnTo>
                    <a:pt x="1207008" y="170179"/>
                  </a:lnTo>
                  <a:lnTo>
                    <a:pt x="1204333" y="183427"/>
                  </a:lnTo>
                  <a:lnTo>
                    <a:pt x="1197038" y="194246"/>
                  </a:lnTo>
                  <a:lnTo>
                    <a:pt x="1186219" y="201541"/>
                  </a:lnTo>
                  <a:lnTo>
                    <a:pt x="1172972" y="204215"/>
                  </a:lnTo>
                  <a:lnTo>
                    <a:pt x="34036" y="204215"/>
                  </a:lnTo>
                  <a:lnTo>
                    <a:pt x="20788" y="201541"/>
                  </a:lnTo>
                  <a:lnTo>
                    <a:pt x="9969" y="194246"/>
                  </a:lnTo>
                  <a:lnTo>
                    <a:pt x="2674" y="183427"/>
                  </a:lnTo>
                  <a:lnTo>
                    <a:pt x="0" y="170179"/>
                  </a:lnTo>
                  <a:lnTo>
                    <a:pt x="0" y="34036"/>
                  </a:lnTo>
                  <a:close/>
                </a:path>
              </a:pathLst>
            </a:custGeom>
            <a:ln w="19050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sp>
        <p:nvSpPr>
          <p:cNvPr id="77" name="object 77"/>
          <p:cNvSpPr txBox="1"/>
          <p:nvPr/>
        </p:nvSpPr>
        <p:spPr>
          <a:xfrm>
            <a:off x="7052309" y="5014649"/>
            <a:ext cx="4191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1학년</a:t>
            </a:r>
            <a:endParaRPr sz="120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7052309" y="4438754"/>
            <a:ext cx="4191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2학년</a:t>
            </a:r>
          </a:p>
        </p:txBody>
      </p:sp>
      <p:sp>
        <p:nvSpPr>
          <p:cNvPr id="79" name="object 79"/>
          <p:cNvSpPr txBox="1"/>
          <p:nvPr/>
        </p:nvSpPr>
        <p:spPr>
          <a:xfrm>
            <a:off x="7052309" y="3763114"/>
            <a:ext cx="4191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3학년</a:t>
            </a:r>
            <a:endParaRPr sz="120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052309" y="3038579"/>
            <a:ext cx="4191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4학년</a:t>
            </a:r>
          </a:p>
        </p:txBody>
      </p:sp>
      <p:sp>
        <p:nvSpPr>
          <p:cNvPr id="81" name="object 81"/>
          <p:cNvSpPr txBox="1"/>
          <p:nvPr/>
        </p:nvSpPr>
        <p:spPr>
          <a:xfrm>
            <a:off x="7552054" y="3327123"/>
            <a:ext cx="1207135" cy="2712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기계학습기초(3)</a:t>
            </a:r>
            <a:endParaRPr lang="ko-KR" altLang="en-US" sz="700" spc="-5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65"/>
              </a:spcBef>
            </a:pPr>
            <a:endParaRPr lang="ko-KR" altLang="en-US" sz="9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sp>
        <p:nvSpPr>
          <p:cNvPr id="82" name="object 81">
            <a:extLst>
              <a:ext uri="{FF2B5EF4-FFF2-40B4-BE49-F238E27FC236}">
                <a16:creationId xmlns:a16="http://schemas.microsoft.com/office/drawing/2014/main" id="{5D4A7C40-946E-4340-A80E-DC0DB4607366}"/>
              </a:ext>
            </a:extLst>
          </p:cNvPr>
          <p:cNvSpPr txBox="1"/>
          <p:nvPr/>
        </p:nvSpPr>
        <p:spPr>
          <a:xfrm>
            <a:off x="7551927" y="3659102"/>
            <a:ext cx="2482596" cy="119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ko-KR" altLang="en-US" sz="700" spc="-5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맑은 고딕"/>
              </a:rPr>
              <a:t>전공선택과목</a:t>
            </a:r>
            <a:endParaRPr lang="ko-KR" altLang="en-US" sz="900" dirty="0"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맑은 고딕"/>
            </a:endParaRPr>
          </a:p>
        </p:txBody>
      </p:sp>
      <p:pic>
        <p:nvPicPr>
          <p:cNvPr id="92" name="그림 91">
            <a:extLst>
              <a:ext uri="{FF2B5EF4-FFF2-40B4-BE49-F238E27FC236}">
                <a16:creationId xmlns:a16="http://schemas.microsoft.com/office/drawing/2014/main" id="{5F48E8E2-04E8-473D-928E-6A8BB549DB6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7794" y="5198517"/>
            <a:ext cx="4783455" cy="1009650"/>
          </a:xfrm>
          <a:prstGeom prst="rect">
            <a:avLst/>
          </a:prstGeom>
        </p:spPr>
      </p:pic>
      <p:grpSp>
        <p:nvGrpSpPr>
          <p:cNvPr id="89" name="그룹 88">
            <a:extLst>
              <a:ext uri="{FF2B5EF4-FFF2-40B4-BE49-F238E27FC236}">
                <a16:creationId xmlns:a16="http://schemas.microsoft.com/office/drawing/2014/main" id="{E3534D04-4A6F-42EC-B6AA-16D0F6908CC9}"/>
              </a:ext>
            </a:extLst>
          </p:cNvPr>
          <p:cNvGrpSpPr/>
          <p:nvPr/>
        </p:nvGrpSpPr>
        <p:grpSpPr>
          <a:xfrm>
            <a:off x="186997" y="176336"/>
            <a:ext cx="1902316" cy="357301"/>
            <a:chOff x="186997" y="176336"/>
            <a:chExt cx="1902316" cy="357301"/>
          </a:xfrm>
        </p:grpSpPr>
        <p:sp>
          <p:nvSpPr>
            <p:cNvPr id="88" name="직사각형 87">
              <a:extLst>
                <a:ext uri="{FF2B5EF4-FFF2-40B4-BE49-F238E27FC236}">
                  <a16:creationId xmlns:a16="http://schemas.microsoft.com/office/drawing/2014/main" id="{E036D4AF-043C-489D-A8B9-2C209F499B0D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C13C9F7D-3B4E-4861-A52E-4C5C4EF087CD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85" name="직각 삼각형 84">
                <a:extLst>
                  <a:ext uri="{FF2B5EF4-FFF2-40B4-BE49-F238E27FC236}">
                    <a16:creationId xmlns:a16="http://schemas.microsoft.com/office/drawing/2014/main" id="{677E9349-C786-4128-8866-CC5BC8C86D66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6" name="직사각형 85">
                <a:extLst>
                  <a:ext uri="{FF2B5EF4-FFF2-40B4-BE49-F238E27FC236}">
                    <a16:creationId xmlns:a16="http://schemas.microsoft.com/office/drawing/2014/main" id="{85805AFA-7DC2-4F7D-8A46-056C42413E35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설립취지</a:t>
                </a:r>
              </a:p>
            </p:txBody>
          </p:sp>
        </p:grpSp>
      </p:grpSp>
      <p:grpSp>
        <p:nvGrpSpPr>
          <p:cNvPr id="94" name="그룹 93">
            <a:extLst>
              <a:ext uri="{FF2B5EF4-FFF2-40B4-BE49-F238E27FC236}">
                <a16:creationId xmlns:a16="http://schemas.microsoft.com/office/drawing/2014/main" id="{23528448-22EC-403B-9777-2CD02E42D6CA}"/>
              </a:ext>
            </a:extLst>
          </p:cNvPr>
          <p:cNvGrpSpPr/>
          <p:nvPr/>
        </p:nvGrpSpPr>
        <p:grpSpPr>
          <a:xfrm>
            <a:off x="186997" y="1808330"/>
            <a:ext cx="1902316" cy="357301"/>
            <a:chOff x="186997" y="176336"/>
            <a:chExt cx="1902316" cy="357301"/>
          </a:xfrm>
        </p:grpSpPr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176DE342-7D1A-4EEB-A001-08C87C2A3C61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id="{AD247902-2756-4363-8B65-D96E12F8F540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97" name="직각 삼각형 96">
                <a:extLst>
                  <a:ext uri="{FF2B5EF4-FFF2-40B4-BE49-F238E27FC236}">
                    <a16:creationId xmlns:a16="http://schemas.microsoft.com/office/drawing/2014/main" id="{2457A0F4-68AB-4FCD-8AD5-E4D1E5E80F45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8" name="직사각형 97">
                <a:extLst>
                  <a:ext uri="{FF2B5EF4-FFF2-40B4-BE49-F238E27FC236}">
                    <a16:creationId xmlns:a16="http://schemas.microsoft.com/office/drawing/2014/main" id="{D814D6A3-80D8-4CF2-8D76-7A6BFE19A1B9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교육목표</a:t>
                </a:r>
                <a:endPara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endParaRPr>
              </a:p>
            </p:txBody>
          </p:sp>
        </p:grp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F66393BD-5861-4398-81CF-51712669A9C2}"/>
              </a:ext>
            </a:extLst>
          </p:cNvPr>
          <p:cNvGrpSpPr/>
          <p:nvPr/>
        </p:nvGrpSpPr>
        <p:grpSpPr>
          <a:xfrm>
            <a:off x="186997" y="4259605"/>
            <a:ext cx="1902316" cy="357301"/>
            <a:chOff x="186997" y="176336"/>
            <a:chExt cx="1902316" cy="357301"/>
          </a:xfrm>
        </p:grpSpPr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id="{3030E9AA-1D79-4AA0-BA9B-6A43402C9EBF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1" name="그룹 100">
              <a:extLst>
                <a:ext uri="{FF2B5EF4-FFF2-40B4-BE49-F238E27FC236}">
                  <a16:creationId xmlns:a16="http://schemas.microsoft.com/office/drawing/2014/main" id="{4FF631AE-9F3B-45A4-9403-E6D26F30E74F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102" name="직각 삼각형 101">
                <a:extLst>
                  <a:ext uri="{FF2B5EF4-FFF2-40B4-BE49-F238E27FC236}">
                    <a16:creationId xmlns:a16="http://schemas.microsoft.com/office/drawing/2014/main" id="{28554BE0-D04F-4B2B-806E-DF6F721F67A5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AA5A6DCC-E4B6-4BEB-BEEB-DB6AF4B3B721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교육과정</a:t>
                </a:r>
                <a:endPara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endParaRPr>
              </a:p>
            </p:txBody>
          </p:sp>
        </p:grp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C2C33227-F958-45E9-87FF-0376D1A7FFFC}"/>
              </a:ext>
            </a:extLst>
          </p:cNvPr>
          <p:cNvGrpSpPr/>
          <p:nvPr/>
        </p:nvGrpSpPr>
        <p:grpSpPr>
          <a:xfrm>
            <a:off x="6321132" y="5441341"/>
            <a:ext cx="1902316" cy="357301"/>
            <a:chOff x="186997" y="176336"/>
            <a:chExt cx="1902316" cy="357301"/>
          </a:xfrm>
        </p:grpSpPr>
        <p:sp>
          <p:nvSpPr>
            <p:cNvPr id="110" name="직사각형 109">
              <a:extLst>
                <a:ext uri="{FF2B5EF4-FFF2-40B4-BE49-F238E27FC236}">
                  <a16:creationId xmlns:a16="http://schemas.microsoft.com/office/drawing/2014/main" id="{056C4AF3-9D4C-449F-9D3C-E83245009060}"/>
                </a:ext>
              </a:extLst>
            </p:cNvPr>
            <p:cNvSpPr/>
            <p:nvPr/>
          </p:nvSpPr>
          <p:spPr>
            <a:xfrm flipH="1">
              <a:off x="186997" y="176336"/>
              <a:ext cx="1365017" cy="357301"/>
            </a:xfrm>
            <a:prstGeom prst="rect">
              <a:avLst/>
            </a:prstGeom>
            <a:gradFill flip="none" rotWithShape="1">
              <a:gsLst>
                <a:gs pos="9000">
                  <a:schemeClr val="accent3">
                    <a:lumMod val="0"/>
                    <a:lumOff val="100000"/>
                  </a:schemeClr>
                </a:gs>
                <a:gs pos="33000">
                  <a:schemeClr val="accent3">
                    <a:alpha val="48000"/>
                    <a:lumMod val="44000"/>
                    <a:lumOff val="56000"/>
                  </a:schemeClr>
                </a:gs>
                <a:gs pos="55000">
                  <a:schemeClr val="accent3">
                    <a:alpha val="99000"/>
                    <a:lumMod val="37000"/>
                    <a:lumOff val="63000"/>
                  </a:schemeClr>
                </a:gs>
                <a:gs pos="100000">
                  <a:schemeClr val="accent3">
                    <a:lumMod val="0"/>
                    <a:lumOff val="10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1" name="그룹 110">
              <a:extLst>
                <a:ext uri="{FF2B5EF4-FFF2-40B4-BE49-F238E27FC236}">
                  <a16:creationId xmlns:a16="http://schemas.microsoft.com/office/drawing/2014/main" id="{CC2B9E98-6A80-4AC8-BC51-E7E119F85230}"/>
                </a:ext>
              </a:extLst>
            </p:cNvPr>
            <p:cNvGrpSpPr/>
            <p:nvPr/>
          </p:nvGrpSpPr>
          <p:grpSpPr>
            <a:xfrm>
              <a:off x="249844" y="257388"/>
              <a:ext cx="1839469" cy="216000"/>
              <a:chOff x="217931" y="540651"/>
              <a:chExt cx="1839469" cy="216000"/>
            </a:xfrm>
          </p:grpSpPr>
          <p:sp>
            <p:nvSpPr>
              <p:cNvPr id="112" name="직각 삼각형 111">
                <a:extLst>
                  <a:ext uri="{FF2B5EF4-FFF2-40B4-BE49-F238E27FC236}">
                    <a16:creationId xmlns:a16="http://schemas.microsoft.com/office/drawing/2014/main" id="{AB7E0A19-B44D-4E29-9F31-821E5A4081F0}"/>
                  </a:ext>
                </a:extLst>
              </p:cNvPr>
              <p:cNvSpPr/>
              <p:nvPr/>
            </p:nvSpPr>
            <p:spPr>
              <a:xfrm flipH="1">
                <a:off x="217931" y="540651"/>
                <a:ext cx="152400" cy="216000"/>
              </a:xfrm>
              <a:prstGeom prst="rtTriangle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3" name="직사각형 112">
                <a:extLst>
                  <a:ext uri="{FF2B5EF4-FFF2-40B4-BE49-F238E27FC236}">
                    <a16:creationId xmlns:a16="http://schemas.microsoft.com/office/drawing/2014/main" id="{B80125C6-59AB-4B08-A222-506985494F18}"/>
                  </a:ext>
                </a:extLst>
              </p:cNvPr>
              <p:cNvSpPr/>
              <p:nvPr/>
            </p:nvSpPr>
            <p:spPr>
              <a:xfrm>
                <a:off x="370331" y="540651"/>
                <a:ext cx="1687069" cy="216000"/>
              </a:xfrm>
              <a:prstGeom prst="rect">
                <a:avLst/>
              </a:prstGeom>
              <a:solidFill>
                <a:srgbClr val="3C6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9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졸업 후 진로</a:t>
                </a:r>
                <a:endParaRPr lang="en-US" altLang="ko-KR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endParaRPr>
              </a:p>
            </p:txBody>
          </p:sp>
        </p:grpSp>
      </p:grp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A3513868-F215-4431-9B86-627581332CE6}"/>
              </a:ext>
            </a:extLst>
          </p:cNvPr>
          <p:cNvGrpSpPr/>
          <p:nvPr/>
        </p:nvGrpSpPr>
        <p:grpSpPr>
          <a:xfrm>
            <a:off x="367055" y="2236986"/>
            <a:ext cx="3150106" cy="431608"/>
            <a:chOff x="3276600" y="1841236"/>
            <a:chExt cx="3150106" cy="431608"/>
          </a:xfrm>
        </p:grpSpPr>
        <p:grpSp>
          <p:nvGrpSpPr>
            <p:cNvPr id="117" name="그룹 116">
              <a:extLst>
                <a:ext uri="{FF2B5EF4-FFF2-40B4-BE49-F238E27FC236}">
                  <a16:creationId xmlns:a16="http://schemas.microsoft.com/office/drawing/2014/main" id="{FB8AD258-35AB-4A09-8F9A-741963C126A5}"/>
                </a:ext>
              </a:extLst>
            </p:cNvPr>
            <p:cNvGrpSpPr/>
            <p:nvPr/>
          </p:nvGrpSpPr>
          <p:grpSpPr>
            <a:xfrm>
              <a:off x="3276600" y="1841236"/>
              <a:ext cx="2702732" cy="215444"/>
              <a:chOff x="3276600" y="1841236"/>
              <a:chExt cx="2702732" cy="215444"/>
            </a:xfrm>
          </p:grpSpPr>
          <p:sp>
            <p:nvSpPr>
              <p:cNvPr id="114" name="직사각형 113">
                <a:extLst>
                  <a:ext uri="{FF2B5EF4-FFF2-40B4-BE49-F238E27FC236}">
                    <a16:creationId xmlns:a16="http://schemas.microsoft.com/office/drawing/2014/main" id="{EFA41C36-9B02-4788-98A0-5A0C59DC0C97}"/>
                  </a:ext>
                </a:extLst>
              </p:cNvPr>
              <p:cNvSpPr/>
              <p:nvPr/>
            </p:nvSpPr>
            <p:spPr>
              <a:xfrm>
                <a:off x="3276600" y="1869744"/>
                <a:ext cx="54000" cy="162000"/>
              </a:xfrm>
              <a:prstGeom prst="rect">
                <a:avLst/>
              </a:prstGeom>
              <a:solidFill>
                <a:srgbClr val="C01D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7C3D019E-39B6-43ED-A0C1-1ED1E7133D97}"/>
                  </a:ext>
                </a:extLst>
              </p:cNvPr>
              <p:cNvSpPr txBox="1"/>
              <p:nvPr/>
            </p:nvSpPr>
            <p:spPr>
              <a:xfrm>
                <a:off x="3303600" y="1841236"/>
                <a:ext cx="2675732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AI 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전문지식 기반의 문제해결 능력을 갖춘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 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엔지니어 양성</a:t>
                </a:r>
              </a:p>
            </p:txBody>
          </p:sp>
        </p:grpSp>
        <p:grpSp>
          <p:nvGrpSpPr>
            <p:cNvPr id="119" name="그룹 118">
              <a:extLst>
                <a:ext uri="{FF2B5EF4-FFF2-40B4-BE49-F238E27FC236}">
                  <a16:creationId xmlns:a16="http://schemas.microsoft.com/office/drawing/2014/main" id="{3562CB50-DF82-4580-B392-6023ADC34CD1}"/>
                </a:ext>
              </a:extLst>
            </p:cNvPr>
            <p:cNvGrpSpPr/>
            <p:nvPr/>
          </p:nvGrpSpPr>
          <p:grpSpPr>
            <a:xfrm>
              <a:off x="3276600" y="2057400"/>
              <a:ext cx="3150106" cy="215444"/>
              <a:chOff x="3276600" y="1841236"/>
              <a:chExt cx="3150106" cy="215444"/>
            </a:xfrm>
          </p:grpSpPr>
          <p:sp>
            <p:nvSpPr>
              <p:cNvPr id="120" name="직사각형 119">
                <a:extLst>
                  <a:ext uri="{FF2B5EF4-FFF2-40B4-BE49-F238E27FC236}">
                    <a16:creationId xmlns:a16="http://schemas.microsoft.com/office/drawing/2014/main" id="{4521D82C-8E56-42B4-8F25-80266B8C9474}"/>
                  </a:ext>
                </a:extLst>
              </p:cNvPr>
              <p:cNvSpPr/>
              <p:nvPr/>
            </p:nvSpPr>
            <p:spPr>
              <a:xfrm>
                <a:off x="3276600" y="1869744"/>
                <a:ext cx="54000" cy="162000"/>
              </a:xfrm>
              <a:prstGeom prst="rect">
                <a:avLst/>
              </a:prstGeom>
              <a:solidFill>
                <a:srgbClr val="C01D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03438876-607D-45F7-BCB1-6E1F5D381A70}"/>
                  </a:ext>
                </a:extLst>
              </p:cNvPr>
              <p:cNvSpPr txBox="1"/>
              <p:nvPr/>
            </p:nvSpPr>
            <p:spPr>
              <a:xfrm>
                <a:off x="3303600" y="1841236"/>
                <a:ext cx="312310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본 전공의 도메인 지식과 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SW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기술을 습득한 융합형 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AI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전문가 양성</a:t>
                </a:r>
              </a:p>
            </p:txBody>
          </p:sp>
        </p:grpSp>
      </p:grpSp>
      <p:grpSp>
        <p:nvGrpSpPr>
          <p:cNvPr id="123" name="그룹 122">
            <a:extLst>
              <a:ext uri="{FF2B5EF4-FFF2-40B4-BE49-F238E27FC236}">
                <a16:creationId xmlns:a16="http://schemas.microsoft.com/office/drawing/2014/main" id="{EB1312C7-07EE-43AB-AC66-D7E074994AE2}"/>
              </a:ext>
            </a:extLst>
          </p:cNvPr>
          <p:cNvGrpSpPr/>
          <p:nvPr/>
        </p:nvGrpSpPr>
        <p:grpSpPr>
          <a:xfrm>
            <a:off x="322836" y="4697703"/>
            <a:ext cx="3150106" cy="431608"/>
            <a:chOff x="3276600" y="1841236"/>
            <a:chExt cx="3150106" cy="431608"/>
          </a:xfrm>
        </p:grpSpPr>
        <p:grpSp>
          <p:nvGrpSpPr>
            <p:cNvPr id="124" name="그룹 123">
              <a:extLst>
                <a:ext uri="{FF2B5EF4-FFF2-40B4-BE49-F238E27FC236}">
                  <a16:creationId xmlns:a16="http://schemas.microsoft.com/office/drawing/2014/main" id="{32571CD4-51BB-4C2C-99EA-677553CA1B27}"/>
                </a:ext>
              </a:extLst>
            </p:cNvPr>
            <p:cNvGrpSpPr/>
            <p:nvPr/>
          </p:nvGrpSpPr>
          <p:grpSpPr>
            <a:xfrm>
              <a:off x="3276600" y="1841236"/>
              <a:ext cx="2702732" cy="215444"/>
              <a:chOff x="3276600" y="1841236"/>
              <a:chExt cx="2702732" cy="215444"/>
            </a:xfrm>
          </p:grpSpPr>
          <p:sp>
            <p:nvSpPr>
              <p:cNvPr id="128" name="직사각형 127">
                <a:extLst>
                  <a:ext uri="{FF2B5EF4-FFF2-40B4-BE49-F238E27FC236}">
                    <a16:creationId xmlns:a16="http://schemas.microsoft.com/office/drawing/2014/main" id="{614D382F-665D-4C20-BB61-22FCA3C1055C}"/>
                  </a:ext>
                </a:extLst>
              </p:cNvPr>
              <p:cNvSpPr/>
              <p:nvPr/>
            </p:nvSpPr>
            <p:spPr>
              <a:xfrm>
                <a:off x="3276600" y="1869744"/>
                <a:ext cx="54000" cy="162000"/>
              </a:xfrm>
              <a:prstGeom prst="rect">
                <a:avLst/>
              </a:prstGeom>
              <a:solidFill>
                <a:srgbClr val="C01D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43F7234E-2312-47D4-AF11-8300FA343A60}"/>
                  </a:ext>
                </a:extLst>
              </p:cNvPr>
              <p:cNvSpPr txBox="1"/>
              <p:nvPr/>
            </p:nvSpPr>
            <p:spPr>
              <a:xfrm>
                <a:off x="3303600" y="1841236"/>
                <a:ext cx="2675732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800" dirty="0" err="1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졸업이수학점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: 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복수전공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(39), 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부전공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(30) 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학점</a:t>
                </a:r>
              </a:p>
            </p:txBody>
          </p:sp>
        </p:grpSp>
        <p:grpSp>
          <p:nvGrpSpPr>
            <p:cNvPr id="125" name="그룹 124">
              <a:extLst>
                <a:ext uri="{FF2B5EF4-FFF2-40B4-BE49-F238E27FC236}">
                  <a16:creationId xmlns:a16="http://schemas.microsoft.com/office/drawing/2014/main" id="{ABFD6E00-9C49-432D-9168-E41B1DA571D7}"/>
                </a:ext>
              </a:extLst>
            </p:cNvPr>
            <p:cNvGrpSpPr/>
            <p:nvPr/>
          </p:nvGrpSpPr>
          <p:grpSpPr>
            <a:xfrm>
              <a:off x="3276600" y="2057400"/>
              <a:ext cx="3150106" cy="215444"/>
              <a:chOff x="3276600" y="1841236"/>
              <a:chExt cx="3150106" cy="215444"/>
            </a:xfrm>
          </p:grpSpPr>
          <p:sp>
            <p:nvSpPr>
              <p:cNvPr id="126" name="직사각형 125">
                <a:extLst>
                  <a:ext uri="{FF2B5EF4-FFF2-40B4-BE49-F238E27FC236}">
                    <a16:creationId xmlns:a16="http://schemas.microsoft.com/office/drawing/2014/main" id="{6E80E94E-AA1F-4CA6-A925-447D21C81DCD}"/>
                  </a:ext>
                </a:extLst>
              </p:cNvPr>
              <p:cNvSpPr/>
              <p:nvPr/>
            </p:nvSpPr>
            <p:spPr>
              <a:xfrm>
                <a:off x="3276600" y="1869744"/>
                <a:ext cx="54000" cy="162000"/>
              </a:xfrm>
              <a:prstGeom prst="rect">
                <a:avLst/>
              </a:prstGeom>
              <a:solidFill>
                <a:srgbClr val="C01D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779A99B3-A623-4FA6-B764-B2F3FCC5B8A1}"/>
                  </a:ext>
                </a:extLst>
              </p:cNvPr>
              <p:cNvSpPr txBox="1"/>
              <p:nvPr/>
            </p:nvSpPr>
            <p:spPr>
              <a:xfrm>
                <a:off x="3303600" y="1841236"/>
                <a:ext cx="3123106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수여학위</a:t>
                </a:r>
                <a:r>
                  <a:rPr lang="en-US" altLang="ko-KR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: </a:t>
                </a:r>
                <a:r>
                  <a:rPr lang="ko-KR" altLang="en-US" sz="800" dirty="0"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공학사</a:t>
                </a:r>
              </a:p>
            </p:txBody>
          </p:sp>
        </p:grpSp>
      </p:grpSp>
      <p:grpSp>
        <p:nvGrpSpPr>
          <p:cNvPr id="132" name="그룹 131">
            <a:extLst>
              <a:ext uri="{FF2B5EF4-FFF2-40B4-BE49-F238E27FC236}">
                <a16:creationId xmlns:a16="http://schemas.microsoft.com/office/drawing/2014/main" id="{B5AB4B58-E95C-4BC8-B676-9EA7037E0A17}"/>
              </a:ext>
            </a:extLst>
          </p:cNvPr>
          <p:cNvGrpSpPr/>
          <p:nvPr/>
        </p:nvGrpSpPr>
        <p:grpSpPr>
          <a:xfrm>
            <a:off x="6331907" y="226368"/>
            <a:ext cx="2702732" cy="230832"/>
            <a:chOff x="3276600" y="1841236"/>
            <a:chExt cx="2702732" cy="230832"/>
          </a:xfrm>
        </p:grpSpPr>
        <p:sp>
          <p:nvSpPr>
            <p:cNvPr id="136" name="직사각형 135">
              <a:extLst>
                <a:ext uri="{FF2B5EF4-FFF2-40B4-BE49-F238E27FC236}">
                  <a16:creationId xmlns:a16="http://schemas.microsoft.com/office/drawing/2014/main" id="{FFE3F6DE-1C90-4892-8386-68AF3A272585}"/>
                </a:ext>
              </a:extLst>
            </p:cNvPr>
            <p:cNvSpPr/>
            <p:nvPr/>
          </p:nvSpPr>
          <p:spPr>
            <a:xfrm>
              <a:off x="3276600" y="1869744"/>
              <a:ext cx="54000" cy="162000"/>
            </a:xfrm>
            <a:prstGeom prst="rect">
              <a:avLst/>
            </a:prstGeom>
            <a:solidFill>
              <a:srgbClr val="C0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dirty="0"/>
            </a:p>
          </p:txBody>
        </p: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53C81C49-ABDF-42AF-94A8-5D8212FCE288}"/>
                </a:ext>
              </a:extLst>
            </p:cNvPr>
            <p:cNvSpPr txBox="1"/>
            <p:nvPr/>
          </p:nvSpPr>
          <p:spPr>
            <a:xfrm>
              <a:off x="3303600" y="1841236"/>
              <a:ext cx="267573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과정별 이수요건</a:t>
              </a:r>
            </a:p>
          </p:txBody>
        </p:sp>
      </p:grpSp>
      <p:grpSp>
        <p:nvGrpSpPr>
          <p:cNvPr id="133" name="그룹 132">
            <a:extLst>
              <a:ext uri="{FF2B5EF4-FFF2-40B4-BE49-F238E27FC236}">
                <a16:creationId xmlns:a16="http://schemas.microsoft.com/office/drawing/2014/main" id="{98B4DBDE-C16E-49A9-B279-6023565C2B01}"/>
              </a:ext>
            </a:extLst>
          </p:cNvPr>
          <p:cNvGrpSpPr/>
          <p:nvPr/>
        </p:nvGrpSpPr>
        <p:grpSpPr>
          <a:xfrm>
            <a:off x="6331907" y="2408460"/>
            <a:ext cx="3150106" cy="230832"/>
            <a:chOff x="3276600" y="1841236"/>
            <a:chExt cx="3150106" cy="230832"/>
          </a:xfrm>
        </p:grpSpPr>
        <p:sp>
          <p:nvSpPr>
            <p:cNvPr id="134" name="직사각형 133">
              <a:extLst>
                <a:ext uri="{FF2B5EF4-FFF2-40B4-BE49-F238E27FC236}">
                  <a16:creationId xmlns:a16="http://schemas.microsoft.com/office/drawing/2014/main" id="{87A83AA7-93FC-400F-8487-EC0D84FC99EA}"/>
                </a:ext>
              </a:extLst>
            </p:cNvPr>
            <p:cNvSpPr/>
            <p:nvPr/>
          </p:nvSpPr>
          <p:spPr>
            <a:xfrm>
              <a:off x="3276600" y="1869744"/>
              <a:ext cx="54000" cy="162000"/>
            </a:xfrm>
            <a:prstGeom prst="rect">
              <a:avLst/>
            </a:prstGeom>
            <a:solidFill>
              <a:srgbClr val="C0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dirty="0"/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C3020C34-4E49-44F8-BA10-3350A5D220E0}"/>
                </a:ext>
              </a:extLst>
            </p:cNvPr>
            <p:cNvSpPr txBox="1"/>
            <p:nvPr/>
          </p:nvSpPr>
          <p:spPr>
            <a:xfrm>
              <a:off x="3303600" y="1841236"/>
              <a:ext cx="312310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학년별 이수 교과목 안내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841</Words>
  <Application>Microsoft Office PowerPoint</Application>
  <PresentationFormat>와이드스크린</PresentationFormat>
  <Paragraphs>110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맑은 고딕</vt:lpstr>
      <vt:lpstr>에스코어 드림 4 Regular</vt:lpstr>
      <vt:lpstr>에스코어 드림 5 Medium</vt:lpstr>
      <vt:lpstr>에스코어 드림 6 Bold</vt:lpstr>
      <vt:lpstr>에스코어 드림 7 ExtraBold</vt:lpstr>
      <vt:lpstr>Calibri</vt:lpstr>
      <vt:lpstr>Times New Roman</vt:lpstr>
      <vt:lpstr>Office Theme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최 슬기</cp:lastModifiedBy>
  <cp:revision>44</cp:revision>
  <dcterms:created xsi:type="dcterms:W3CDTF">2023-04-11T02:45:55Z</dcterms:created>
  <dcterms:modified xsi:type="dcterms:W3CDTF">2024-04-22T01:36:58Z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2022-07-28T00:00:00Z</vt:filetime>
  </property>
  <property fmtid="{D5CDD505-2E9C-101B-9397-08002B2CF9AE}" pid="3" name="Creator">
    <vt:lpwstr>Microsoft® PowerPoint® Microsoft 365용</vt:lpwstr>
  </property>
  <property fmtid="{D5CDD505-2E9C-101B-9397-08002B2CF9AE}" pid="4" name="LastSaved">
    <vt:filetime>2023-04-11T00:00:00Z</vt:filetime>
  </property>
</Properties>
</file>