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74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467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218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671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52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462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2792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435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981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215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379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036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44C09-FBE4-45D2-B400-E58379DE6735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6D30-2B81-4E2A-88BE-FF6E41B41F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3509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78024" y="822739"/>
            <a:ext cx="10013976" cy="51552"/>
          </a:xfrm>
          <a:prstGeom prst="rect">
            <a:avLst/>
          </a:prstGeom>
          <a:solidFill>
            <a:srgbClr val="095CA9"/>
          </a:solidFill>
          <a:ln>
            <a:solidFill>
              <a:srgbClr val="095C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180208" y="186786"/>
            <a:ext cx="7243057" cy="4384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연구실 안전교육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(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정기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) 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수강 방법 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-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온라인</a:t>
            </a:r>
            <a:endParaRPr lang="ko-KR" altLang="en-US" sz="1800" b="1" dirty="0"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-3461" y="821045"/>
            <a:ext cx="2204105" cy="53246"/>
          </a:xfrm>
          <a:prstGeom prst="rect">
            <a:avLst/>
          </a:prstGeom>
          <a:solidFill>
            <a:srgbClr val="C69700"/>
          </a:solidFill>
          <a:ln>
            <a:solidFill>
              <a:srgbClr val="C69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91" y="2260030"/>
            <a:ext cx="5180809" cy="39502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80208" y="956747"/>
            <a:ext cx="110299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1. safety.ajou.ac.kr (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본교 연구실안전관리시스템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)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접속 및 로그인 후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, </a:t>
            </a:r>
            <a:r>
              <a:rPr lang="en-US" altLang="ko-KR" sz="2000" dirty="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 dirty="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연구실안전교육</a:t>
            </a:r>
            <a:r>
              <a:rPr lang="en-US" altLang="ko-KR" sz="2000" dirty="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메뉴 클릭</a:t>
            </a:r>
            <a:endParaRPr lang="en-US" altLang="ko-KR" sz="2000" dirty="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   -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포털 아이디와 연동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</a:t>
            </a:r>
            <a:endParaRPr lang="ko-KR" altLang="en-US" sz="2000" dirty="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882325" y="2771775"/>
            <a:ext cx="1266620" cy="828675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388" y="141204"/>
            <a:ext cx="4019216" cy="52960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325" y="2260030"/>
            <a:ext cx="5849892" cy="39502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모서리가 둥근 직사각형 12"/>
          <p:cNvSpPr/>
          <p:nvPr/>
        </p:nvSpPr>
        <p:spPr>
          <a:xfrm>
            <a:off x="1237061" y="3383152"/>
            <a:ext cx="1143000" cy="135255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9992088" y="2878266"/>
            <a:ext cx="732739" cy="897773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71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78024" y="822739"/>
            <a:ext cx="10013976" cy="51552"/>
          </a:xfrm>
          <a:prstGeom prst="rect">
            <a:avLst/>
          </a:prstGeom>
          <a:solidFill>
            <a:srgbClr val="095CA9"/>
          </a:solidFill>
          <a:ln>
            <a:solidFill>
              <a:srgbClr val="095C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180208" y="186786"/>
            <a:ext cx="7243057" cy="4384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연구실 안전교육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(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정기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) 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수강 방법 </a:t>
            </a:r>
            <a:r>
              <a:rPr lang="en-US" altLang="ko-KR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-</a:t>
            </a:r>
            <a:r>
              <a:rPr lang="ko-KR" altLang="en-US" sz="2800" b="1" dirty="0">
                <a:latin typeface="아주체" panose="020B0503000000000000" pitchFamily="50" charset="-127"/>
                <a:ea typeface="아주체" panose="020B0503000000000000" pitchFamily="50" charset="-127"/>
              </a:rPr>
              <a:t>온라인</a:t>
            </a:r>
            <a:endParaRPr lang="ko-KR" altLang="en-US" sz="1800" b="1" dirty="0"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-3461" y="821045"/>
            <a:ext cx="2204105" cy="53246"/>
          </a:xfrm>
          <a:prstGeom prst="rect">
            <a:avLst/>
          </a:prstGeom>
          <a:solidFill>
            <a:srgbClr val="C69700"/>
          </a:solidFill>
          <a:ln>
            <a:solidFill>
              <a:srgbClr val="C69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0208" y="873621"/>
            <a:ext cx="11029951" cy="1879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2. ‘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안전교육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→ 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연구실안전교육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접속</a:t>
            </a:r>
            <a:endParaRPr lang="en-US" altLang="ko-KR" sz="2000" dirty="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   -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언어 선택 후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, </a:t>
            </a:r>
            <a:r>
              <a:rPr lang="ko-KR" altLang="en-US" sz="2000" dirty="0" err="1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교육컨텐츠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우측의 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 dirty="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수강하기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클릭</a:t>
            </a:r>
            <a:endParaRPr lang="en-US" altLang="ko-KR" sz="2000" dirty="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   -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정기교육은 필수 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2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과목이 자동 지정되며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교육시간에 따라 과목을 추가 선택하여 수강</a:t>
            </a:r>
            <a:endParaRPr lang="en-US" altLang="ko-KR" sz="2000" dirty="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   -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수강 후 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 dirty="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평가하기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클릭하여 </a:t>
            </a:r>
            <a:r>
              <a:rPr lang="en-US" altLang="ko-KR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60</a:t>
            </a:r>
            <a:r>
              <a:rPr lang="ko-KR" altLang="en-US" sz="2000" dirty="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점 이상 취득하여야 이수 완료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388" y="141204"/>
            <a:ext cx="4019216" cy="52960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109" y="2960956"/>
            <a:ext cx="8994371" cy="353451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4963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78024" y="822739"/>
            <a:ext cx="10013976" cy="51552"/>
          </a:xfrm>
          <a:prstGeom prst="rect">
            <a:avLst/>
          </a:prstGeom>
          <a:solidFill>
            <a:srgbClr val="095CA9"/>
          </a:solidFill>
          <a:ln>
            <a:solidFill>
              <a:srgbClr val="095C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180208" y="186786"/>
            <a:ext cx="7243057" cy="4384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r>
              <a:rPr lang="ko-KR" altLang="en-US" sz="2800" b="1">
                <a:latin typeface="아주체" panose="020B0503000000000000" pitchFamily="50" charset="-127"/>
                <a:ea typeface="아주체" panose="020B0503000000000000" pitchFamily="50" charset="-127"/>
              </a:rPr>
              <a:t>연구실 안전교육</a:t>
            </a:r>
            <a:r>
              <a:rPr lang="en-US" altLang="ko-KR" sz="2800" b="1">
                <a:latin typeface="아주체" panose="020B0503000000000000" pitchFamily="50" charset="-127"/>
                <a:ea typeface="아주체" panose="020B0503000000000000" pitchFamily="50" charset="-127"/>
              </a:rPr>
              <a:t>(</a:t>
            </a:r>
            <a:r>
              <a:rPr lang="ko-KR" altLang="en-US" sz="2800" b="1">
                <a:latin typeface="아주체" panose="020B0503000000000000" pitchFamily="50" charset="-127"/>
                <a:ea typeface="아주체" panose="020B0503000000000000" pitchFamily="50" charset="-127"/>
              </a:rPr>
              <a:t>정기</a:t>
            </a:r>
            <a:r>
              <a:rPr lang="en-US" altLang="ko-KR" sz="2800" b="1">
                <a:latin typeface="아주체" panose="020B0503000000000000" pitchFamily="50" charset="-127"/>
                <a:ea typeface="아주체" panose="020B0503000000000000" pitchFamily="50" charset="-127"/>
              </a:rPr>
              <a:t>) </a:t>
            </a:r>
            <a:r>
              <a:rPr lang="ko-KR" altLang="en-US" sz="2800" b="1">
                <a:latin typeface="아주체" panose="020B0503000000000000" pitchFamily="50" charset="-127"/>
                <a:ea typeface="아주체" panose="020B0503000000000000" pitchFamily="50" charset="-127"/>
              </a:rPr>
              <a:t>수강 방법 </a:t>
            </a:r>
            <a:r>
              <a:rPr lang="en-US" altLang="ko-KR" sz="2800" b="1">
                <a:latin typeface="아주체" panose="020B0503000000000000" pitchFamily="50" charset="-127"/>
                <a:ea typeface="아주체" panose="020B0503000000000000" pitchFamily="50" charset="-127"/>
              </a:rPr>
              <a:t>-</a:t>
            </a:r>
            <a:r>
              <a:rPr lang="ko-KR" altLang="en-US" sz="2800" b="1">
                <a:latin typeface="아주체" panose="020B0503000000000000" pitchFamily="50" charset="-127"/>
                <a:ea typeface="아주체" panose="020B0503000000000000" pitchFamily="50" charset="-127"/>
              </a:rPr>
              <a:t>온라인</a:t>
            </a:r>
            <a:endParaRPr lang="ko-KR" altLang="en-US" sz="1800" b="1" dirty="0"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-3461" y="821045"/>
            <a:ext cx="2204105" cy="53246"/>
          </a:xfrm>
          <a:prstGeom prst="rect">
            <a:avLst/>
          </a:prstGeom>
          <a:solidFill>
            <a:srgbClr val="C69700"/>
          </a:solidFill>
          <a:ln>
            <a:solidFill>
              <a:srgbClr val="C69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0208" y="873621"/>
            <a:ext cx="110299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3. </a:t>
            </a:r>
            <a:r>
              <a:rPr lang="ko-KR" altLang="en-US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이수증명서 출력 방법</a:t>
            </a:r>
            <a:endParaRPr lang="en-US" altLang="ko-KR" sz="2000">
              <a:latin typeface="ONE 모바일고딕 OTF Bold" panose="00000800000000000000" pitchFamily="50" charset="-127"/>
              <a:ea typeface="ONE 모바일고딕 OTF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    - </a:t>
            </a:r>
            <a:r>
              <a:rPr lang="ko-KR" altLang="en-US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좌측 </a:t>
            </a: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이수증명서</a:t>
            </a: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메뉴 탭에서 출력할 교육과정을 선택 후 </a:t>
            </a: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‘</a:t>
            </a:r>
            <a:r>
              <a:rPr lang="ko-KR" altLang="en-US" sz="2000">
                <a:solidFill>
                  <a:srgbClr val="FF0000"/>
                </a:solidFill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증명서출력</a:t>
            </a:r>
            <a:r>
              <a:rPr lang="en-US" altLang="ko-KR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’ </a:t>
            </a:r>
            <a:r>
              <a:rPr lang="ko-KR" altLang="en-US" sz="2000">
                <a:latin typeface="ONE 모바일고딕 OTF Bold" panose="00000800000000000000" pitchFamily="50" charset="-127"/>
                <a:ea typeface="ONE 모바일고딕 OTF Bold" panose="00000800000000000000" pitchFamily="50" charset="-127"/>
              </a:rPr>
              <a:t>클릭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388" y="141204"/>
            <a:ext cx="4019216" cy="52960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554" y="1943951"/>
            <a:ext cx="5842892" cy="477284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19076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126</Words>
  <Application>Microsoft Office PowerPoint</Application>
  <PresentationFormat>와이드스크린</PresentationFormat>
  <Paragraphs>11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ONE 모바일고딕 OTF Bold</vt:lpstr>
      <vt:lpstr>맑은 고딕</vt:lpstr>
      <vt:lpstr>아주체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28</cp:revision>
  <dcterms:created xsi:type="dcterms:W3CDTF">2022-08-22T08:26:30Z</dcterms:created>
  <dcterms:modified xsi:type="dcterms:W3CDTF">2025-08-19T00:41:20Z</dcterms:modified>
</cp:coreProperties>
</file>