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58" r:id="rId9"/>
    <p:sldId id="259" r:id="rId10"/>
    <p:sldId id="260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FF"/>
    <a:srgbClr val="8FAA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12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0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81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67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6918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313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3723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126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43526" y="4990839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490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683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7283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719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2852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350B4-4060-4395-9FA4-A80A2D24803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1131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Ahsoka@ajou.ac.kr" TargetMode="External"/><Relationship Id="rId2" Type="http://schemas.openxmlformats.org/officeDocument/2006/relationships/hyperlink" Target="http://pool.ajou.ac.kr/uc/jsp/main.jsp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8936" y="1960789"/>
            <a:ext cx="10412186" cy="23876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ko-KR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2026</a:t>
            </a:r>
            <a:r>
              <a:rPr lang="ko-KR" altLang="en-US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학년도 신입생 대상</a:t>
            </a:r>
            <a:br>
              <a:rPr lang="en-US" altLang="ko-KR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ko-KR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Co-BSM </a:t>
            </a:r>
            <a:r>
              <a:rPr lang="ko-KR" altLang="en-US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및 자동수강신청 안내</a:t>
            </a:r>
          </a:p>
        </p:txBody>
      </p:sp>
    </p:spTree>
    <p:extLst>
      <p:ext uri="{BB962C8B-B14F-4D97-AF65-F5344CB8AC3E}">
        <p14:creationId xmlns:p14="http://schemas.microsoft.com/office/powerpoint/2010/main" val="777322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564002"/>
              </p:ext>
            </p:extLst>
          </p:nvPr>
        </p:nvGraphicFramePr>
        <p:xfrm>
          <a:off x="654051" y="2521409"/>
          <a:ext cx="10142461" cy="2981456"/>
        </p:xfrm>
        <a:graphic>
          <a:graphicData uri="http://schemas.openxmlformats.org/drawingml/2006/table">
            <a:tbl>
              <a:tblPr/>
              <a:tblGrid>
                <a:gridCol w="1844316">
                  <a:extLst>
                    <a:ext uri="{9D8B030D-6E8A-4147-A177-3AD203B41FA5}">
                      <a16:colId xmlns:a16="http://schemas.microsoft.com/office/drawing/2014/main" val="2265358666"/>
                    </a:ext>
                  </a:extLst>
                </a:gridCol>
                <a:gridCol w="2204652">
                  <a:extLst>
                    <a:ext uri="{9D8B030D-6E8A-4147-A177-3AD203B41FA5}">
                      <a16:colId xmlns:a16="http://schemas.microsoft.com/office/drawing/2014/main" val="4015483861"/>
                    </a:ext>
                  </a:extLst>
                </a:gridCol>
                <a:gridCol w="2204652">
                  <a:extLst>
                    <a:ext uri="{9D8B030D-6E8A-4147-A177-3AD203B41FA5}">
                      <a16:colId xmlns:a16="http://schemas.microsoft.com/office/drawing/2014/main" val="3384337056"/>
                    </a:ext>
                  </a:extLst>
                </a:gridCol>
                <a:gridCol w="2204652">
                  <a:extLst>
                    <a:ext uri="{9D8B030D-6E8A-4147-A177-3AD203B41FA5}">
                      <a16:colId xmlns:a16="http://schemas.microsoft.com/office/drawing/2014/main" val="3137245092"/>
                    </a:ext>
                  </a:extLst>
                </a:gridCol>
                <a:gridCol w="1684189">
                  <a:extLst>
                    <a:ext uri="{9D8B030D-6E8A-4147-A177-3AD203B41FA5}">
                      <a16:colId xmlns:a16="http://schemas.microsoft.com/office/drawing/2014/main" val="1996592594"/>
                    </a:ext>
                  </a:extLst>
                </a:gridCol>
              </a:tblGrid>
              <a:tr h="2849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과목명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비고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4770677"/>
                  </a:ext>
                </a:extLst>
              </a:tr>
              <a:tr h="2849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대학글쓰기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영어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2741252"/>
                  </a:ext>
                </a:extLst>
              </a:tr>
              <a:tr h="284918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BSM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0756802"/>
                  </a:ext>
                </a:extLst>
              </a:tr>
              <a:tr h="2849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실험 과목 포함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3077236"/>
                  </a:ext>
                </a:extLst>
              </a:tr>
              <a:tr h="2849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9189536"/>
                  </a:ext>
                </a:extLst>
              </a:tr>
              <a:tr h="2849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생명과학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생물학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생물학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3170965"/>
                  </a:ext>
                </a:extLst>
              </a:tr>
              <a:tr h="22847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아주탐험학기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아주상상프로젝트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1758541"/>
                  </a:ext>
                </a:extLst>
              </a:tr>
              <a:tr h="228473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아주인을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위한 마중물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8575431"/>
                  </a:ext>
                </a:extLst>
              </a:tr>
            </a:tbl>
          </a:graphicData>
        </a:graphic>
      </p:graphicFrame>
      <p:sp>
        <p:nvSpPr>
          <p:cNvPr id="4" name="부제목 2"/>
          <p:cNvSpPr txBox="1">
            <a:spLocks/>
          </p:cNvSpPr>
          <p:nvPr/>
        </p:nvSpPr>
        <p:spPr>
          <a:xfrm>
            <a:off x="654051" y="380773"/>
            <a:ext cx="11849100" cy="22463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ko-KR" altLang="en-US" sz="2000" b="1" dirty="0"/>
              <a:t>적용 대상 </a:t>
            </a:r>
            <a:r>
              <a:rPr lang="en-US" altLang="ko-KR" sz="2000" b="1" dirty="0"/>
              <a:t>:</a:t>
            </a:r>
            <a:r>
              <a:rPr lang="ko-KR" altLang="en-US" sz="2000" b="1" dirty="0"/>
              <a:t> </a:t>
            </a:r>
            <a:r>
              <a:rPr lang="en-US" altLang="ko-KR" sz="2000" b="1" dirty="0">
                <a:solidFill>
                  <a:srgbClr val="FF0000"/>
                </a:solidFill>
              </a:rPr>
              <a:t>2026</a:t>
            </a:r>
            <a:r>
              <a:rPr lang="ko-KR" altLang="en-US" sz="2000" b="1" dirty="0">
                <a:solidFill>
                  <a:srgbClr val="FF0000"/>
                </a:solidFill>
              </a:rPr>
              <a:t>학년도 아주대학교 신입생 전원</a:t>
            </a:r>
            <a:endParaRPr lang="en-US" altLang="ko-KR" sz="2000" b="1" dirty="0">
              <a:solidFill>
                <a:srgbClr val="FF0000"/>
              </a:solidFill>
            </a:endParaRP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ko-KR" altLang="en-US" sz="2000" b="1" dirty="0"/>
              <a:t>자동수강신청 과목</a:t>
            </a:r>
            <a:endParaRPr lang="en-US" altLang="ko-KR" sz="20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000" b="1" dirty="0"/>
              <a:t> </a:t>
            </a:r>
            <a:r>
              <a:rPr lang="ko-KR" altLang="en-US" sz="2000" b="1" dirty="0"/>
              <a:t> </a:t>
            </a:r>
            <a:r>
              <a:rPr lang="en-US" altLang="ko-KR" sz="2000" b="1" dirty="0"/>
              <a:t>: </a:t>
            </a:r>
            <a:r>
              <a:rPr lang="ko-KR" altLang="en-US" sz="2000" b="1" dirty="0"/>
              <a:t>각 학과별 교육과정에 해당하는 </a:t>
            </a:r>
            <a:r>
              <a:rPr lang="en-US" altLang="ko-KR" sz="2000" b="1" dirty="0"/>
              <a:t>Co-BSM </a:t>
            </a:r>
            <a:r>
              <a:rPr lang="ko-KR" altLang="en-US" sz="2000" b="1" dirty="0"/>
              <a:t>과목 및 </a:t>
            </a:r>
            <a:r>
              <a:rPr lang="ko-KR" altLang="en-US" sz="2000" b="1" dirty="0" err="1"/>
              <a:t>아주상상프로젝트</a:t>
            </a:r>
            <a:r>
              <a:rPr lang="en-US" altLang="ko-KR" sz="2000" b="1" dirty="0"/>
              <a:t>,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000" b="1" dirty="0"/>
              <a:t>                 </a:t>
            </a:r>
            <a:r>
              <a:rPr lang="ko-KR" altLang="en-US" sz="2000" b="1" dirty="0" err="1"/>
              <a:t>아주인을</a:t>
            </a:r>
            <a:r>
              <a:rPr lang="ko-KR" altLang="en-US" sz="2000" b="1" dirty="0"/>
              <a:t> 위한 마중물</a:t>
            </a:r>
            <a:endParaRPr lang="en-US" altLang="ko-KR" sz="2000" b="1" dirty="0"/>
          </a:p>
          <a:p>
            <a:pPr marL="0" indent="0">
              <a:buNone/>
            </a:pPr>
            <a:r>
              <a:rPr lang="en-US" altLang="ko-KR" sz="2000" b="1" dirty="0"/>
              <a:t>   (Co-BSM : Communication, Basic Science and Mathematics)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0228" y="5834742"/>
            <a:ext cx="11103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※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학과별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1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학년 교육과정에 포함된 상기의 과목은 모두 자동수강신청 되며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, 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개별 수강신청 대상이 아님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 ※</a:t>
            </a:r>
            <a:endParaRPr lang="ko-KR" altLang="en-US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55618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2975" y="3228975"/>
            <a:ext cx="6219825" cy="352425"/>
          </a:xfrm>
          <a:prstGeom prst="rect">
            <a:avLst/>
          </a:prstGeom>
          <a:solidFill>
            <a:srgbClr val="FFFF00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부제목 2"/>
          <p:cNvSpPr txBox="1">
            <a:spLocks/>
          </p:cNvSpPr>
          <p:nvPr/>
        </p:nvSpPr>
        <p:spPr>
          <a:xfrm>
            <a:off x="751115" y="698500"/>
            <a:ext cx="10689771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altLang="ko-KR" sz="2500" b="1" dirty="0"/>
              <a:t>3. </a:t>
            </a:r>
            <a:r>
              <a:rPr lang="ko-KR" altLang="en-US" sz="2500" b="1" dirty="0"/>
              <a:t>학과별 자동수강신청 과목</a:t>
            </a:r>
            <a:endParaRPr lang="en-US" altLang="ko-KR" sz="2500" b="1" dirty="0"/>
          </a:p>
          <a:p>
            <a:pPr marL="0" indent="0">
              <a:lnSpc>
                <a:spcPct val="150000"/>
              </a:lnSpc>
              <a:buNone/>
            </a:pPr>
            <a:endParaRPr lang="en-US" altLang="ko-KR" sz="1400" b="1" dirty="0"/>
          </a:p>
          <a:p>
            <a:pPr>
              <a:lnSpc>
                <a:spcPct val="100000"/>
              </a:lnSpc>
              <a:buFontTx/>
              <a:buChar char="-"/>
            </a:pPr>
            <a:r>
              <a:rPr lang="ko-KR" altLang="en-US" sz="2500" b="1" dirty="0" err="1"/>
              <a:t>전공진입제</a:t>
            </a:r>
            <a:r>
              <a:rPr lang="en-US" altLang="ko-KR" sz="2500" b="1" dirty="0"/>
              <a:t>(</a:t>
            </a:r>
            <a:r>
              <a:rPr lang="ko-KR" altLang="en-US" sz="2500" b="1" dirty="0"/>
              <a:t>학칙 제</a:t>
            </a:r>
            <a:r>
              <a:rPr lang="en-US" altLang="ko-KR" sz="2500" b="1" dirty="0"/>
              <a:t>15</a:t>
            </a:r>
            <a:r>
              <a:rPr lang="ko-KR" altLang="en-US" sz="2500" b="1" dirty="0"/>
              <a:t>조의 </a:t>
            </a:r>
            <a:r>
              <a:rPr lang="en-US" altLang="ko-KR" sz="2500" b="1" dirty="0"/>
              <a:t>3)</a:t>
            </a:r>
            <a:r>
              <a:rPr lang="ko-KR" altLang="en-US" sz="2500" b="1" dirty="0"/>
              <a:t>와 </a:t>
            </a:r>
            <a:r>
              <a:rPr lang="ko-KR" altLang="en-US" sz="2500" b="1" dirty="0" err="1"/>
              <a:t>통합반</a:t>
            </a:r>
            <a:r>
              <a:rPr lang="ko-KR" altLang="en-US" sz="2500" b="1" dirty="0"/>
              <a:t> 운영을 요하는 과목에 대하여 다산학부대학에서 자동수강신청을 실시함</a:t>
            </a:r>
            <a:endParaRPr lang="en-US" altLang="ko-KR" sz="2500" b="1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ko-KR" altLang="en-US" sz="2200" b="1" dirty="0"/>
              <a:t>해당 학과 교육과정 중 </a:t>
            </a:r>
            <a:r>
              <a:rPr lang="en-US" altLang="ko-KR" sz="2200" b="1" dirty="0"/>
              <a:t>Co-BSM </a:t>
            </a:r>
            <a:r>
              <a:rPr lang="ko-KR" altLang="en-US" sz="2200" b="1" dirty="0"/>
              <a:t>및 </a:t>
            </a:r>
            <a:r>
              <a:rPr lang="ko-KR" altLang="en-US" sz="2200" b="1" dirty="0" err="1"/>
              <a:t>아주인성</a:t>
            </a:r>
            <a:r>
              <a:rPr lang="ko-KR" altLang="en-US" sz="2200" b="1" dirty="0"/>
              <a:t> 과목이 자동수강신청 대상이며</a:t>
            </a:r>
            <a:r>
              <a:rPr lang="en-US" altLang="ko-KR" sz="2200" b="1" dirty="0"/>
              <a:t>,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200" b="1" dirty="0"/>
              <a:t>  </a:t>
            </a:r>
            <a:r>
              <a:rPr lang="ko-KR" altLang="en-US" sz="2200" b="1" dirty="0"/>
              <a:t>자동수강신청 내역은 </a:t>
            </a:r>
            <a:r>
              <a:rPr lang="ko-KR" altLang="en-US" sz="2200" b="1" u="sng" dirty="0">
                <a:solidFill>
                  <a:srgbClr val="FF0000"/>
                </a:solidFill>
              </a:rPr>
              <a:t>취소</a:t>
            </a:r>
            <a:r>
              <a:rPr lang="en-US" altLang="ko-KR" sz="2200" b="1" u="sng" dirty="0">
                <a:solidFill>
                  <a:srgbClr val="FF0000"/>
                </a:solidFill>
              </a:rPr>
              <a:t>, </a:t>
            </a:r>
            <a:r>
              <a:rPr lang="ko-KR" altLang="en-US" sz="2200" b="1" u="sng" dirty="0">
                <a:solidFill>
                  <a:srgbClr val="FF0000"/>
                </a:solidFill>
              </a:rPr>
              <a:t>삭제 </a:t>
            </a:r>
            <a:r>
              <a:rPr lang="en-US" altLang="ko-KR" sz="2200" b="1" u="sng" dirty="0">
                <a:solidFill>
                  <a:srgbClr val="FF0000"/>
                </a:solidFill>
              </a:rPr>
              <a:t>, </a:t>
            </a:r>
            <a:r>
              <a:rPr lang="ko-KR" altLang="en-US" sz="2200" b="1" u="sng" dirty="0">
                <a:solidFill>
                  <a:srgbClr val="FF0000"/>
                </a:solidFill>
              </a:rPr>
              <a:t>변경할 수 없음</a:t>
            </a:r>
            <a:endParaRPr lang="en-US" altLang="ko-KR" sz="2200" b="1" u="sng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en-US" altLang="ko-KR" sz="800" b="1" u="sng" dirty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ko-KR" altLang="en-US" sz="2200" b="1" dirty="0" err="1"/>
              <a:t>학생별</a:t>
            </a:r>
            <a:r>
              <a:rPr lang="ko-KR" altLang="en-US" sz="2200" b="1" dirty="0"/>
              <a:t> 선택과목 수요 등에 따라 배정 시간대는 변동될 수 있으므로</a:t>
            </a:r>
            <a:r>
              <a:rPr lang="en-US" altLang="ko-KR" sz="2200" b="1" dirty="0"/>
              <a:t>, </a:t>
            </a:r>
            <a:r>
              <a:rPr lang="ko-KR" altLang="en-US" sz="2200" b="1" dirty="0">
                <a:solidFill>
                  <a:srgbClr val="FF0000"/>
                </a:solidFill>
              </a:rPr>
              <a:t>신입생 수강신청 전 반드시 배정된 수업 시간표 확인</a:t>
            </a:r>
            <a:endParaRPr lang="en-US" altLang="ko-KR" sz="2200" b="1" dirty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altLang="ko-KR" sz="800" b="1" dirty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ko-KR" altLang="en-US" sz="2200" b="1" dirty="0"/>
              <a:t>기초 과학 과목의 경우 </a:t>
            </a:r>
            <a:r>
              <a:rPr lang="ko-KR" altLang="en-US" sz="2200" b="1" dirty="0" err="1">
                <a:solidFill>
                  <a:srgbClr val="FF0000"/>
                </a:solidFill>
              </a:rPr>
              <a:t>이론과목과</a:t>
            </a:r>
            <a:r>
              <a:rPr lang="ko-KR" altLang="en-US" sz="2200" b="1" dirty="0">
                <a:solidFill>
                  <a:srgbClr val="FF0000"/>
                </a:solidFill>
              </a:rPr>
              <a:t> </a:t>
            </a:r>
            <a:r>
              <a:rPr lang="ko-KR" altLang="en-US" sz="2200" b="1" dirty="0" err="1">
                <a:solidFill>
                  <a:srgbClr val="FF0000"/>
                </a:solidFill>
              </a:rPr>
              <a:t>실험과목</a:t>
            </a:r>
            <a:r>
              <a:rPr lang="ko-KR" altLang="en-US" sz="2200" b="1" dirty="0">
                <a:solidFill>
                  <a:srgbClr val="FF0000"/>
                </a:solidFill>
              </a:rPr>
              <a:t> 모두 자동수강신청됨</a:t>
            </a:r>
            <a:endParaRPr lang="en-US" altLang="ko-KR" sz="2200" b="1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200" b="1" dirty="0"/>
              <a:t>  (</a:t>
            </a:r>
            <a:r>
              <a:rPr lang="ko-KR" altLang="en-US" sz="2200" b="1" dirty="0"/>
              <a:t>예</a:t>
            </a:r>
            <a:r>
              <a:rPr lang="en-US" altLang="ko-KR" sz="2200" b="1" dirty="0"/>
              <a:t>. </a:t>
            </a:r>
            <a:r>
              <a:rPr lang="ko-KR" altLang="en-US" sz="2200" b="1" dirty="0"/>
              <a:t>물리학의 경우</a:t>
            </a:r>
            <a:r>
              <a:rPr lang="en-US" altLang="ko-KR" sz="2200" b="1" dirty="0"/>
              <a:t>, </a:t>
            </a:r>
            <a:r>
              <a:rPr lang="ko-KR" altLang="en-US" sz="2200" b="1" dirty="0"/>
              <a:t>물리학</a:t>
            </a:r>
            <a:r>
              <a:rPr lang="en-US" altLang="ko-KR" sz="2200" b="1" dirty="0"/>
              <a:t>(</a:t>
            </a:r>
            <a:r>
              <a:rPr lang="ko-KR" altLang="en-US" sz="2200" b="1" dirty="0"/>
              <a:t>이론</a:t>
            </a:r>
            <a:r>
              <a:rPr lang="en-US" altLang="ko-KR" sz="2200" b="1" dirty="0"/>
              <a:t>)</a:t>
            </a:r>
            <a:r>
              <a:rPr lang="ko-KR" altLang="en-US" sz="2200" b="1" dirty="0"/>
              <a:t>과 </a:t>
            </a:r>
            <a:r>
              <a:rPr lang="ko-KR" altLang="en-US" sz="2200" b="1" dirty="0" err="1"/>
              <a:t>물리학실험</a:t>
            </a:r>
            <a:r>
              <a:rPr lang="en-US" altLang="ko-KR" sz="2200" b="1" dirty="0"/>
              <a:t>(</a:t>
            </a:r>
            <a:r>
              <a:rPr lang="ko-KR" altLang="en-US" sz="2200" b="1" dirty="0"/>
              <a:t>실험</a:t>
            </a:r>
            <a:r>
              <a:rPr lang="en-US" altLang="ko-KR" sz="2200" b="1" dirty="0"/>
              <a:t>)</a:t>
            </a:r>
            <a:r>
              <a:rPr lang="ko-KR" altLang="en-US" sz="2200" b="1" dirty="0"/>
              <a:t>이 함께 </a:t>
            </a:r>
            <a:r>
              <a:rPr lang="ko-KR" altLang="en-US" sz="2200" b="1" dirty="0" err="1"/>
              <a:t>수강신청됨</a:t>
            </a:r>
            <a:r>
              <a:rPr lang="en-US" altLang="ko-KR" sz="22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3158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490288"/>
              </p:ext>
            </p:extLst>
          </p:nvPr>
        </p:nvGraphicFramePr>
        <p:xfrm>
          <a:off x="371475" y="133351"/>
          <a:ext cx="11401425" cy="5116678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090710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920567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2693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269315">
                <a:tc rowSpan="9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공과대학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기계공학과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74364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산업공학과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화학실험</a:t>
                      </a:r>
                      <a:r>
                        <a:rPr lang="en-US" altLang="ko-KR" sz="1300" dirty="0"/>
                        <a:t>),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en-US" altLang="ko-KR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화학공학과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아주을</a:t>
                      </a:r>
                      <a:r>
                        <a:rPr lang="ko-KR" altLang="en-US" sz="1300" dirty="0"/>
                        <a:t> 위한 마중물</a:t>
                      </a:r>
                      <a:endParaRPr lang="en-US" altLang="ko-KR" sz="1300" dirty="0"/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선택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화학실험</a:t>
                      </a:r>
                      <a:r>
                        <a:rPr lang="en-US" altLang="ko-KR" sz="1300" dirty="0"/>
                        <a:t>1)/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1) </a:t>
                      </a:r>
                      <a:r>
                        <a:rPr lang="ko-KR" altLang="en-US" sz="1300" dirty="0" err="1"/>
                        <a:t>택</a:t>
                      </a:r>
                      <a:r>
                        <a:rPr lang="en-US" altLang="ko-KR" sz="1300" dirty="0"/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첨단신소재공학과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</a:t>
                      </a:r>
                      <a:r>
                        <a:rPr lang="en-US" altLang="ko-KR" sz="1300" baseline="0" dirty="0"/>
                        <a:t> </a:t>
                      </a:r>
                      <a:r>
                        <a:rPr lang="ko-KR" altLang="en-US" sz="1300" baseline="0" dirty="0" err="1"/>
                        <a:t>대학글쓰기</a:t>
                      </a:r>
                      <a:r>
                        <a:rPr lang="en-US" altLang="ko-KR" sz="1300" baseline="0" dirty="0"/>
                        <a:t>, </a:t>
                      </a:r>
                      <a:r>
                        <a:rPr lang="ko-KR" altLang="en-US" sz="1300" baseline="0" dirty="0"/>
                        <a:t>수학</a:t>
                      </a:r>
                      <a:r>
                        <a:rPr lang="en-US" altLang="ko-KR" sz="1300" baseline="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1), </a:t>
                      </a:r>
                      <a:r>
                        <a:rPr lang="ko-KR" altLang="en-US" sz="1300" baseline="0" dirty="0"/>
                        <a:t>화학</a:t>
                      </a:r>
                      <a:r>
                        <a:rPr lang="en-US" altLang="ko-KR" sz="1300" baseline="0" dirty="0"/>
                        <a:t>1(</a:t>
                      </a:r>
                      <a:r>
                        <a:rPr lang="ko-KR" altLang="en-US" sz="1300" baseline="0" dirty="0" err="1"/>
                        <a:t>화학실험</a:t>
                      </a:r>
                      <a:r>
                        <a:rPr lang="en-US" altLang="ko-KR" sz="1300" baseline="0" dirty="0"/>
                        <a:t>1)</a:t>
                      </a:r>
                      <a:r>
                        <a:rPr lang="en-US" altLang="ko-KR" sz="1300" dirty="0"/>
                        <a:t>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29480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응용화학과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화학실험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환경안전공학과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화학실험</a:t>
                      </a:r>
                      <a:r>
                        <a:rPr lang="en-US" altLang="ko-KR" sz="1300" dirty="0"/>
                        <a:t>1),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en-US" altLang="ko-KR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29480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건설시스템공학과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603109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교통시스템공학과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en-US" altLang="ko-KR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6196117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건축학과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en-US" altLang="ko-KR" sz="1300" dirty="0"/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선택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)/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 err="1"/>
                        <a:t>화학실험</a:t>
                      </a:r>
                      <a:r>
                        <a:rPr lang="en-US" altLang="ko-KR" sz="1300" dirty="0"/>
                        <a:t>)/</a:t>
                      </a:r>
                      <a:r>
                        <a:rPr lang="ko-KR" altLang="en-US" sz="1300" dirty="0"/>
                        <a:t>생명과학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생명과학실험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택</a:t>
                      </a:r>
                      <a:r>
                        <a:rPr lang="en-US" altLang="ko-KR" sz="1300" dirty="0"/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8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804990"/>
              </p:ext>
            </p:extLst>
          </p:nvPr>
        </p:nvGraphicFramePr>
        <p:xfrm>
          <a:off x="371475" y="133350"/>
          <a:ext cx="11401425" cy="491254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477929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533348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3329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27426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첨단</a:t>
                      </a:r>
                      <a:r>
                        <a:rPr lang="en-US" altLang="ko-KR" sz="1500" dirty="0">
                          <a:latin typeface="+mn-lt"/>
                        </a:rPr>
                        <a:t>ICT</a:t>
                      </a:r>
                      <a:r>
                        <a:rPr lang="ko-KR" altLang="en-US" sz="1500" dirty="0">
                          <a:latin typeface="+mn-lt"/>
                        </a:rPr>
                        <a:t>융합대학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전자공학과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 err="1"/>
                        <a:t>화학실험</a:t>
                      </a:r>
                      <a:r>
                        <a:rPr lang="en-US" altLang="ko-KR" sz="1300" dirty="0"/>
                        <a:t>),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r>
                        <a:rPr lang="en-US" altLang="ko-KR" sz="1300" dirty="0"/>
                        <a:t> 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지능형반도체공학과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 err="1">
                          <a:latin typeface="+mn-lt"/>
                        </a:rPr>
                        <a:t>대학글쓰기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1, </a:t>
                      </a:r>
                      <a:r>
                        <a:rPr lang="ko-KR" altLang="en-US" sz="1300" dirty="0">
                          <a:latin typeface="+mn-lt"/>
                        </a:rPr>
                        <a:t>물리학</a:t>
                      </a:r>
                      <a:r>
                        <a:rPr lang="en-US" altLang="ko-KR" sz="1300" dirty="0">
                          <a:latin typeface="+mn-lt"/>
                        </a:rPr>
                        <a:t>1(</a:t>
                      </a:r>
                      <a:r>
                        <a:rPr lang="ko-KR" altLang="en-US" sz="1300" dirty="0" err="1">
                          <a:latin typeface="+mn-lt"/>
                        </a:rPr>
                        <a:t>물리학실험</a:t>
                      </a:r>
                      <a:r>
                        <a:rPr lang="en-US" altLang="ko-KR" sz="1300" dirty="0">
                          <a:latin typeface="+mn-lt"/>
                        </a:rPr>
                        <a:t>1)</a:t>
                      </a:r>
                      <a:r>
                        <a:rPr lang="en-US" altLang="ko-KR" sz="1300" dirty="0"/>
                        <a:t>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7290486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미래모빌리티공학과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r>
                        <a:rPr lang="en-US" altLang="ko-KR" sz="1300" dirty="0"/>
                        <a:t> 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8350073"/>
                  </a:ext>
                </a:extLst>
              </a:tr>
              <a:tr h="548522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소프트웨어</a:t>
                      </a:r>
                      <a:endParaRPr lang="en-US" altLang="ko-KR" sz="1500" dirty="0"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dirty="0">
                          <a:latin typeface="+mn-lt"/>
                        </a:rPr>
                        <a:t>융합대학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dirty="0">
                          <a:latin typeface="+mn-lt"/>
                        </a:rPr>
                        <a:t>소프트웨어학과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 err="1">
                          <a:latin typeface="+mn-lt"/>
                        </a:rPr>
                        <a:t>대학글쓰기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en-US" altLang="ko-KR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54852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dirty="0">
                          <a:latin typeface="+mn-lt"/>
                        </a:rPr>
                        <a:t>사이버보안학과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54852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디지털미디어학과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47236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국방디지털융합학과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1, </a:t>
                      </a:r>
                      <a:r>
                        <a:rPr lang="ko-KR" altLang="en-US" sz="1300" dirty="0">
                          <a:latin typeface="+mn-lt"/>
                        </a:rPr>
                        <a:t>물리학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물리학실험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82524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자연과학대학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수학과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en-US" altLang="ko-KR" sz="1300" dirty="0">
                        <a:latin typeface="+mn-lt"/>
                      </a:endParaRPr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선택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물리학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물리학실험</a:t>
                      </a:r>
                      <a:r>
                        <a:rPr lang="en-US" altLang="ko-KR" sz="1300" dirty="0">
                          <a:latin typeface="+mn-lt"/>
                        </a:rPr>
                        <a:t>)/</a:t>
                      </a:r>
                      <a:r>
                        <a:rPr lang="ko-KR" altLang="en-US" sz="1300" dirty="0">
                          <a:latin typeface="+mn-lt"/>
                        </a:rPr>
                        <a:t>생명과학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생명과학실험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ko-KR" altLang="en-US" sz="1300" dirty="0">
                          <a:latin typeface="+mn-lt"/>
                        </a:rPr>
                        <a:t> 중 </a:t>
                      </a:r>
                      <a:r>
                        <a:rPr lang="ko-KR" altLang="en-US" sz="1300" dirty="0" err="1">
                          <a:latin typeface="+mn-lt"/>
                        </a:rPr>
                        <a:t>택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676257">
                <a:tc vMerge="1"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프런티어과학학부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1,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8221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292174"/>
              </p:ext>
            </p:extLst>
          </p:nvPr>
        </p:nvGraphicFramePr>
        <p:xfrm>
          <a:off x="371475" y="133351"/>
          <a:ext cx="11401425" cy="5280423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477929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533348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3274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464755"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경영대학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경영학과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4647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경영인텔리전스학과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ko-KR" altLang="en-US" sz="1300" baseline="0" dirty="0">
                          <a:latin typeface="+mn-lt"/>
                        </a:rPr>
                        <a:t> 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en-US" altLang="ko-KR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4647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금융공학과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ko-KR" altLang="en-US" sz="1300" baseline="0" dirty="0">
                          <a:latin typeface="+mn-lt"/>
                        </a:rPr>
                        <a:t> 영어</a:t>
                      </a:r>
                      <a:r>
                        <a:rPr lang="en-US" altLang="ko-KR" sz="1300" baseline="0" dirty="0">
                          <a:latin typeface="+mn-lt"/>
                        </a:rPr>
                        <a:t>, </a:t>
                      </a:r>
                      <a:r>
                        <a:rPr lang="ko-KR" altLang="en-US" sz="1300" baseline="0" dirty="0">
                          <a:latin typeface="+mn-lt"/>
                        </a:rPr>
                        <a:t>수학</a:t>
                      </a:r>
                      <a:r>
                        <a:rPr lang="en-US" altLang="ko-KR" sz="1300" baseline="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en-US" altLang="ko-KR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413359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인문대학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국어국문학과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영어영문학과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불어불문학과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사학과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603109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문화콘텐츠학과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6196117"/>
                  </a:ext>
                </a:extLst>
              </a:tr>
              <a:tr h="372978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사회과학대학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행정학과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심리학과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3066079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경제정치사회융합학부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771328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스포츠레저학과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아주인을</a:t>
                      </a:r>
                      <a:r>
                        <a:rPr lang="ko-KR" altLang="en-US" sz="1300" dirty="0"/>
                        <a:t> 위한 마중물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50813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78361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1288840"/>
              </p:ext>
            </p:extLst>
          </p:nvPr>
        </p:nvGraphicFramePr>
        <p:xfrm>
          <a:off x="371475" y="133350"/>
          <a:ext cx="11401425" cy="560855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1959477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8051800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2984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14094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의과대학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의학과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500" dirty="0" err="1"/>
                        <a:t>아주상상프로젝트</a:t>
                      </a:r>
                      <a:r>
                        <a:rPr lang="en-US" altLang="ko-KR" sz="1500" dirty="0"/>
                        <a:t>, </a:t>
                      </a:r>
                      <a:r>
                        <a:rPr lang="ko-KR" altLang="en-US" sz="1500" dirty="0" err="1"/>
                        <a:t>아주인을</a:t>
                      </a:r>
                      <a:r>
                        <a:rPr lang="ko-KR" altLang="en-US" sz="1500" dirty="0"/>
                        <a:t> 위한 마중물</a:t>
                      </a:r>
                      <a:endParaRPr lang="en-US" altLang="ko-KR" sz="1500" dirty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선택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500" dirty="0">
                          <a:latin typeface="+mn-lt"/>
                        </a:rPr>
                        <a:t>수학</a:t>
                      </a:r>
                      <a:r>
                        <a:rPr lang="en-US" altLang="ko-KR" sz="1500" dirty="0">
                          <a:latin typeface="+mn-lt"/>
                        </a:rPr>
                        <a:t>1/</a:t>
                      </a:r>
                      <a:r>
                        <a:rPr lang="ko-KR" altLang="en-US" sz="1500" dirty="0">
                          <a:latin typeface="+mn-lt"/>
                        </a:rPr>
                        <a:t>물리학</a:t>
                      </a:r>
                      <a:r>
                        <a:rPr lang="en-US" altLang="ko-KR" sz="1500" baseline="0" dirty="0">
                          <a:latin typeface="+mn-lt"/>
                        </a:rPr>
                        <a:t> 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택</a:t>
                      </a:r>
                      <a:r>
                        <a:rPr lang="ko-KR" altLang="en-US" sz="1500" baseline="0" dirty="0">
                          <a:latin typeface="+mn-lt"/>
                        </a:rPr>
                        <a:t> </a:t>
                      </a:r>
                      <a:r>
                        <a:rPr lang="en-US" altLang="ko-KR" sz="1500" baseline="0" dirty="0">
                          <a:latin typeface="+mn-lt"/>
                        </a:rPr>
                        <a:t>1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선택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500" dirty="0">
                          <a:latin typeface="+mn-lt"/>
                        </a:rPr>
                        <a:t>화학</a:t>
                      </a:r>
                      <a:r>
                        <a:rPr lang="en-US" altLang="ko-KR" sz="1500" dirty="0">
                          <a:latin typeface="+mn-lt"/>
                        </a:rPr>
                        <a:t>1(</a:t>
                      </a:r>
                      <a:r>
                        <a:rPr lang="ko-KR" altLang="en-US" sz="1500" dirty="0" err="1">
                          <a:latin typeface="+mn-lt"/>
                        </a:rPr>
                        <a:t>화학실험</a:t>
                      </a:r>
                      <a:r>
                        <a:rPr lang="en-US" altLang="ko-KR" sz="1500" dirty="0">
                          <a:latin typeface="+mn-lt"/>
                        </a:rPr>
                        <a:t>1)/</a:t>
                      </a:r>
                      <a:r>
                        <a:rPr lang="ko-KR" altLang="en-US" sz="1500" dirty="0">
                          <a:latin typeface="+mn-lt"/>
                        </a:rPr>
                        <a:t>생물학</a:t>
                      </a:r>
                      <a:r>
                        <a:rPr lang="en-US" altLang="ko-KR" sz="1500" dirty="0">
                          <a:latin typeface="+mn-lt"/>
                        </a:rPr>
                        <a:t>1(</a:t>
                      </a:r>
                      <a:r>
                        <a:rPr lang="ko-KR" altLang="en-US" sz="1500" dirty="0" err="1">
                          <a:latin typeface="+mn-lt"/>
                        </a:rPr>
                        <a:t>생물학실험</a:t>
                      </a:r>
                      <a:r>
                        <a:rPr lang="en-US" altLang="ko-KR" sz="1500" dirty="0">
                          <a:latin typeface="+mn-lt"/>
                        </a:rPr>
                        <a:t>1) </a:t>
                      </a:r>
                      <a:r>
                        <a:rPr lang="ko-KR" altLang="en-US" sz="1500" dirty="0" err="1">
                          <a:latin typeface="+mn-lt"/>
                        </a:rPr>
                        <a:t>택</a:t>
                      </a:r>
                      <a:r>
                        <a:rPr lang="en-US" altLang="ko-KR" sz="1500" dirty="0">
                          <a:latin typeface="+mn-lt"/>
                        </a:rPr>
                        <a:t>1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간호대학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간호학과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</a:t>
                      </a:r>
                      <a:r>
                        <a:rPr lang="ko-KR" altLang="en-US" sz="1500" baseline="0" dirty="0">
                          <a:latin typeface="+mn-lt"/>
                        </a:rPr>
                        <a:t> 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대학글쓰기</a:t>
                      </a:r>
                      <a:r>
                        <a:rPr lang="en-US" altLang="ko-KR" sz="1500" baseline="0" dirty="0">
                          <a:latin typeface="+mn-lt"/>
                        </a:rPr>
                        <a:t>, 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</a:t>
                      </a:r>
                      <a:r>
                        <a:rPr lang="en-US" altLang="ko-KR" sz="1500" baseline="0" dirty="0">
                          <a:latin typeface="+mn-lt"/>
                        </a:rPr>
                        <a:t>(</a:t>
                      </a:r>
                      <a:r>
                        <a:rPr lang="ko-KR" altLang="en-US" sz="1500" baseline="0" dirty="0">
                          <a:latin typeface="+mn-lt"/>
                        </a:rPr>
                        <a:t>이론만</a:t>
                      </a:r>
                      <a:r>
                        <a:rPr lang="en-US" altLang="ko-KR" sz="1500" baseline="0" dirty="0">
                          <a:latin typeface="+mn-lt"/>
                        </a:rPr>
                        <a:t>)</a:t>
                      </a:r>
                      <a:r>
                        <a:rPr lang="en-US" altLang="ko-KR" sz="1600" dirty="0"/>
                        <a:t> , </a:t>
                      </a:r>
                      <a:r>
                        <a:rPr lang="ko-KR" altLang="en-US" sz="1500" dirty="0" err="1"/>
                        <a:t>아주상상프로젝트</a:t>
                      </a:r>
                      <a:r>
                        <a:rPr lang="en-US" altLang="ko-KR" sz="1500" dirty="0"/>
                        <a:t>, </a:t>
                      </a:r>
                      <a:r>
                        <a:rPr lang="ko-KR" altLang="en-US" sz="1500" dirty="0" err="1"/>
                        <a:t>아주인을</a:t>
                      </a:r>
                      <a:r>
                        <a:rPr lang="ko-KR" altLang="en-US" sz="1500" dirty="0"/>
                        <a:t> 위한 마중물</a:t>
                      </a:r>
                      <a:endParaRPr lang="en-US" altLang="ko-KR" sz="1500" dirty="0"/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500" baseline="0" dirty="0">
                          <a:latin typeface="+mn-lt"/>
                        </a:rPr>
                        <a:t> ※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생명과학실험은 이수 과목이 아님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약학대학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약학과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</a:t>
                      </a:r>
                      <a:r>
                        <a:rPr lang="ko-KR" altLang="en-US" sz="1500" baseline="0" dirty="0">
                          <a:latin typeface="+mn-lt"/>
                        </a:rPr>
                        <a:t> 수학</a:t>
                      </a:r>
                      <a:r>
                        <a:rPr lang="en-US" altLang="ko-KR" sz="1500" baseline="0" dirty="0">
                          <a:latin typeface="+mn-lt"/>
                        </a:rPr>
                        <a:t>1, 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</a:t>
                      </a:r>
                      <a:r>
                        <a:rPr lang="en-US" altLang="ko-KR" sz="1500" baseline="0" dirty="0">
                          <a:latin typeface="+mn-lt"/>
                        </a:rPr>
                        <a:t>1(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1), </a:t>
                      </a:r>
                      <a:r>
                        <a:rPr lang="ko-KR" altLang="en-US" sz="1500" baseline="0" dirty="0">
                          <a:latin typeface="+mn-lt"/>
                        </a:rPr>
                        <a:t>생물학</a:t>
                      </a:r>
                      <a:r>
                        <a:rPr lang="en-US" altLang="ko-KR" sz="1500" baseline="0" dirty="0">
                          <a:latin typeface="+mn-lt"/>
                        </a:rPr>
                        <a:t>1(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생물학실험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1)</a:t>
                      </a:r>
                      <a:r>
                        <a:rPr lang="en-US" altLang="ko-KR" sz="1600" dirty="0"/>
                        <a:t> , </a:t>
                      </a:r>
                      <a:r>
                        <a:rPr lang="ko-KR" altLang="en-US" sz="1400" dirty="0" err="1"/>
                        <a:t>아주상상프로젝트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 err="1"/>
                        <a:t>아주인을</a:t>
                      </a:r>
                      <a:r>
                        <a:rPr lang="ko-KR" altLang="en-US" sz="1400" dirty="0"/>
                        <a:t> 위한 마중물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 err="1"/>
                        <a:t>첨단바이오</a:t>
                      </a:r>
                      <a:endParaRPr lang="en-US" altLang="ko-KR" sz="1500" dirty="0"/>
                    </a:p>
                    <a:p>
                      <a:pPr algn="ctr"/>
                      <a:r>
                        <a:rPr lang="ko-KR" altLang="en-US" sz="1500" dirty="0"/>
                        <a:t>융합대학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+mn-lt"/>
                        </a:rPr>
                        <a:t>-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500" dirty="0">
                          <a:latin typeface="+mn-lt"/>
                        </a:rPr>
                        <a:t>영어</a:t>
                      </a:r>
                      <a:r>
                        <a:rPr lang="en-US" altLang="ko-KR" sz="1500" dirty="0">
                          <a:latin typeface="+mn-lt"/>
                        </a:rPr>
                        <a:t>, </a:t>
                      </a:r>
                      <a:r>
                        <a:rPr lang="ko-KR" altLang="en-US" sz="1500" dirty="0">
                          <a:latin typeface="+mn-lt"/>
                        </a:rPr>
                        <a:t>수학</a:t>
                      </a:r>
                      <a:r>
                        <a:rPr lang="en-US" altLang="ko-KR" sz="1500" dirty="0">
                          <a:latin typeface="+mn-lt"/>
                        </a:rPr>
                        <a:t>1, 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</a:t>
                      </a:r>
                      <a:r>
                        <a:rPr lang="en-US" altLang="ko-KR" sz="1500" baseline="0" dirty="0">
                          <a:latin typeface="+mn-lt"/>
                        </a:rPr>
                        <a:t>1(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1), 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</a:t>
                      </a:r>
                      <a:r>
                        <a:rPr lang="en-US" altLang="ko-KR" sz="1500" baseline="0" dirty="0">
                          <a:latin typeface="+mn-lt"/>
                        </a:rPr>
                        <a:t>(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),</a:t>
                      </a:r>
                      <a:r>
                        <a:rPr lang="en-US" altLang="ko-KR" sz="1500" dirty="0">
                          <a:latin typeface="+mn-lt"/>
                        </a:rPr>
                        <a:t> </a:t>
                      </a:r>
                      <a:r>
                        <a:rPr lang="ko-KR" altLang="en-US" sz="1500" dirty="0" err="1">
                          <a:latin typeface="+mn-lt"/>
                        </a:rPr>
                        <a:t>아주상상프로젝트</a:t>
                      </a:r>
                      <a:r>
                        <a:rPr lang="en-US" altLang="ko-KR" sz="1500" dirty="0">
                          <a:latin typeface="+mn-lt"/>
                        </a:rPr>
                        <a:t>, </a:t>
                      </a:r>
                      <a:r>
                        <a:rPr lang="ko-KR" altLang="en-US" sz="1500" dirty="0" err="1">
                          <a:latin typeface="+mn-lt"/>
                        </a:rPr>
                        <a:t>아주인</a:t>
                      </a:r>
                      <a:r>
                        <a:rPr lang="en-US" altLang="ko-KR" sz="1500" dirty="0">
                          <a:latin typeface="+mn-lt"/>
                        </a:rPr>
                        <a:t>-</a:t>
                      </a:r>
                      <a:r>
                        <a:rPr lang="ko-KR" altLang="en-US" sz="1500" dirty="0">
                          <a:latin typeface="+mn-lt"/>
                        </a:rPr>
                        <a:t>신입생을 위한 마중물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7990766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다산학부대학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자유전공학부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필수</a:t>
                      </a:r>
                      <a:r>
                        <a:rPr kumimoji="0" lang="en-US" altLang="ko-KR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kumimoji="0" lang="ko-KR" alt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영어</a:t>
                      </a:r>
                      <a:r>
                        <a:rPr lang="en-US" altLang="ko-KR" sz="1500" dirty="0"/>
                        <a:t>, </a:t>
                      </a:r>
                      <a:r>
                        <a:rPr lang="ko-KR" altLang="en-US" sz="1500" dirty="0" err="1"/>
                        <a:t>아주상상프로젝트</a:t>
                      </a:r>
                      <a:r>
                        <a:rPr lang="en-US" altLang="ko-KR" sz="1500" dirty="0"/>
                        <a:t>, </a:t>
                      </a:r>
                      <a:r>
                        <a:rPr lang="ko-KR" altLang="en-US" sz="1500" dirty="0" err="1"/>
                        <a:t>아주인을</a:t>
                      </a:r>
                      <a:r>
                        <a:rPr lang="ko-KR" altLang="en-US" sz="1500" dirty="0"/>
                        <a:t> 위한 마중물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76852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035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부제목 2"/>
          <p:cNvSpPr txBox="1">
            <a:spLocks/>
          </p:cNvSpPr>
          <p:nvPr/>
        </p:nvSpPr>
        <p:spPr>
          <a:xfrm>
            <a:off x="800420" y="574853"/>
            <a:ext cx="11849100" cy="210116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4. Co-BSM </a:t>
            </a:r>
            <a:r>
              <a:rPr lang="ko-KR" altLang="en-US" sz="2500" b="1" dirty="0"/>
              <a:t>희망 교과목 선택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ko-KR" altLang="en-US" sz="2500" b="1" dirty="0"/>
              <a:t> </a:t>
            </a:r>
            <a:r>
              <a:rPr lang="en-US" altLang="ko-KR" sz="2500" b="1" dirty="0"/>
              <a:t>: </a:t>
            </a:r>
            <a:r>
              <a:rPr lang="ko-KR" altLang="en-US" sz="2500" b="1" dirty="0"/>
              <a:t>하단의 목록 학과는 기초 교과를 </a:t>
            </a:r>
            <a:r>
              <a:rPr lang="en-US" altLang="ko-KR" sz="2500" b="1" dirty="0"/>
              <a:t>CASE</a:t>
            </a:r>
            <a:r>
              <a:rPr lang="ko-KR" altLang="en-US" sz="2500" b="1" dirty="0"/>
              <a:t>별로 나누어 이수하도록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   </a:t>
            </a:r>
            <a:r>
              <a:rPr lang="ko-KR" altLang="en-US" sz="2500" b="1" dirty="0"/>
              <a:t>교육과정을 편성하였으며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희망 교과목 선택하여 수강 가능</a:t>
            </a:r>
            <a:endParaRPr lang="en-US" altLang="ko-KR" sz="2500" b="1" dirty="0"/>
          </a:p>
        </p:txBody>
      </p:sp>
      <p:grpSp>
        <p:nvGrpSpPr>
          <p:cNvPr id="8" name="그룹 7"/>
          <p:cNvGrpSpPr/>
          <p:nvPr/>
        </p:nvGrpSpPr>
        <p:grpSpPr>
          <a:xfrm>
            <a:off x="431576" y="2249586"/>
            <a:ext cx="11328849" cy="3795165"/>
            <a:chOff x="407300" y="2249586"/>
            <a:chExt cx="11328849" cy="3795165"/>
          </a:xfrm>
        </p:grpSpPr>
        <p:sp>
          <p:nvSpPr>
            <p:cNvPr id="3" name="TextBox 2"/>
            <p:cNvSpPr txBox="1"/>
            <p:nvPr/>
          </p:nvSpPr>
          <p:spPr>
            <a:xfrm>
              <a:off x="1042524" y="2423629"/>
              <a:ext cx="10058400" cy="27776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en-US" altLang="ko-KR" sz="2800" b="1" dirty="0"/>
                <a:t>2026</a:t>
              </a:r>
              <a:r>
                <a:rPr lang="ko-KR" altLang="en-US" sz="2800" b="1" dirty="0"/>
                <a:t>학년도 </a:t>
              </a:r>
              <a:r>
                <a:rPr lang="en-US" altLang="ko-KR" sz="2800" b="1" dirty="0"/>
                <a:t>1</a:t>
              </a:r>
              <a:r>
                <a:rPr lang="ko-KR" altLang="en-US" sz="2800" b="1" dirty="0"/>
                <a:t>학기 </a:t>
              </a:r>
              <a:r>
                <a:rPr lang="ko-KR" altLang="en-US" sz="2800" b="1" dirty="0" err="1"/>
                <a:t>희망교과목</a:t>
              </a:r>
              <a:r>
                <a:rPr lang="ko-KR" altLang="en-US" sz="2800" b="1" dirty="0"/>
                <a:t> 선택 대상 학과</a:t>
              </a:r>
              <a:endParaRPr lang="en-US" altLang="ko-KR" sz="2800" b="1" dirty="0"/>
            </a:p>
            <a:p>
              <a:endParaRPr lang="en-US" altLang="ko-KR" sz="2500" b="1" dirty="0"/>
            </a:p>
            <a:p>
              <a:pPr>
                <a:lnSpc>
                  <a:spcPct val="150000"/>
                </a:lnSpc>
              </a:pPr>
              <a:r>
                <a:rPr lang="ko-KR" altLang="en-US" sz="2700" b="1" dirty="0">
                  <a:solidFill>
                    <a:srgbClr val="FF0000"/>
                  </a:solidFill>
                </a:rPr>
                <a:t>화학공학과</a:t>
              </a:r>
              <a:r>
                <a:rPr lang="en-US" altLang="ko-KR" sz="2700" b="1" dirty="0">
                  <a:solidFill>
                    <a:srgbClr val="FF0000"/>
                  </a:solidFill>
                </a:rPr>
                <a:t>, </a:t>
              </a:r>
              <a:r>
                <a:rPr lang="ko-KR" altLang="en-US" sz="2700" b="1" dirty="0">
                  <a:solidFill>
                    <a:srgbClr val="FF0000"/>
                  </a:solidFill>
                </a:rPr>
                <a:t>건축학과</a:t>
              </a:r>
              <a:r>
                <a:rPr lang="en-US" altLang="ko-KR" sz="2700" b="1" dirty="0">
                  <a:solidFill>
                    <a:srgbClr val="FF0000"/>
                  </a:solidFill>
                </a:rPr>
                <a:t>, </a:t>
              </a:r>
              <a:r>
                <a:rPr lang="ko-KR" altLang="en-US" sz="2700" b="1" dirty="0">
                  <a:solidFill>
                    <a:srgbClr val="FF0000"/>
                  </a:solidFill>
                </a:rPr>
                <a:t>수학과</a:t>
              </a:r>
              <a:r>
                <a:rPr lang="en-US" altLang="ko-KR" sz="2700" b="1" dirty="0">
                  <a:solidFill>
                    <a:srgbClr val="FF0000"/>
                  </a:solidFill>
                </a:rPr>
                <a:t>, </a:t>
              </a:r>
              <a:r>
                <a:rPr lang="ko-KR" altLang="en-US" sz="2700" b="1" dirty="0">
                  <a:solidFill>
                    <a:srgbClr val="FF0000"/>
                  </a:solidFill>
                </a:rPr>
                <a:t>의학과</a:t>
              </a:r>
              <a:endParaRPr lang="en-US" altLang="ko-KR" sz="2700" b="1" dirty="0">
                <a:solidFill>
                  <a:srgbClr val="FF0000"/>
                </a:solidFill>
              </a:endParaRPr>
            </a:p>
            <a:p>
              <a:pPr>
                <a:lnSpc>
                  <a:spcPct val="150000"/>
                </a:lnSpc>
              </a:pPr>
              <a:endParaRPr lang="en-US" altLang="ko-KR" b="1" dirty="0"/>
            </a:p>
            <a:p>
              <a:pPr algn="ctr"/>
              <a:r>
                <a:rPr lang="en-US" altLang="ko-KR" b="1" dirty="0"/>
                <a:t>※</a:t>
              </a:r>
              <a:r>
                <a:rPr lang="ko-KR" altLang="en-US" b="1" u="sng" dirty="0"/>
                <a:t>산업공학과</a:t>
              </a:r>
              <a:r>
                <a:rPr lang="en-US" altLang="ko-KR" b="1" u="sng" dirty="0"/>
                <a:t>, </a:t>
              </a:r>
              <a:r>
                <a:rPr lang="ko-KR" altLang="en-US" b="1" u="sng" dirty="0"/>
                <a:t>환경안전공학과</a:t>
              </a:r>
              <a:r>
                <a:rPr lang="en-US" altLang="ko-KR" b="1" u="sng" dirty="0"/>
                <a:t>, </a:t>
              </a:r>
              <a:r>
                <a:rPr lang="ko-KR" altLang="en-US" b="1" u="sng" dirty="0" err="1"/>
                <a:t>미래모빌리티공학과</a:t>
              </a:r>
              <a:r>
                <a:rPr lang="en-US" altLang="ko-KR" b="1" u="sng" dirty="0"/>
                <a:t>, </a:t>
              </a:r>
              <a:r>
                <a:rPr lang="ko-KR" altLang="en-US" b="1" u="sng" dirty="0"/>
                <a:t>소프트웨어학과는</a:t>
              </a:r>
              <a:endParaRPr lang="en-US" altLang="ko-KR" b="1" u="sng" dirty="0"/>
            </a:p>
            <a:p>
              <a:pPr algn="ctr"/>
              <a:r>
                <a:rPr lang="ko-KR" altLang="en-US" b="1" u="sng" dirty="0"/>
                <a:t> </a:t>
              </a:r>
              <a:r>
                <a:rPr lang="en-US" altLang="ko-KR" b="1" dirty="0"/>
                <a:t>2</a:t>
              </a:r>
              <a:r>
                <a:rPr lang="ko-KR" altLang="en-US" b="1" dirty="0"/>
                <a:t>학기에 희망 교과목 선택</a:t>
              </a:r>
              <a:endParaRPr lang="en-US" altLang="ko-KR" b="1" dirty="0"/>
            </a:p>
            <a:p>
              <a:pPr algn="ctr"/>
              <a:r>
                <a:rPr lang="en-US" altLang="ko-KR" b="1" dirty="0"/>
                <a:t>※ </a:t>
              </a:r>
              <a:r>
                <a:rPr lang="ko-KR" altLang="en-US" b="1" dirty="0"/>
                <a:t>이외 학과는 </a:t>
              </a:r>
              <a:r>
                <a:rPr lang="en-US" altLang="ko-KR" b="1" dirty="0"/>
                <a:t>Co-BSM </a:t>
              </a:r>
              <a:r>
                <a:rPr lang="ko-KR" altLang="en-US" b="1" dirty="0"/>
                <a:t>과목이 필수로 지정되어 별도의 선택 없이 자동수강신청됨</a:t>
              </a:r>
              <a:endParaRPr lang="en-US" altLang="ko-KR" b="1" dirty="0"/>
            </a:p>
          </p:txBody>
        </p:sp>
        <p:sp>
          <p:nvSpPr>
            <p:cNvPr id="7" name="모서리가 둥근 직사각형 6"/>
            <p:cNvSpPr/>
            <p:nvPr/>
          </p:nvSpPr>
          <p:spPr>
            <a:xfrm>
              <a:off x="407300" y="2249586"/>
              <a:ext cx="11328849" cy="379516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8834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635500" y="16748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468688" y="19034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468688" y="20431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809625" y="5467350"/>
            <a:ext cx="1130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</a:rPr>
              <a:t>※ </a:t>
            </a:r>
            <a:r>
              <a:rPr lang="ko-KR" altLang="en-US" dirty="0" err="1">
                <a:solidFill>
                  <a:srgbClr val="FF0000"/>
                </a:solidFill>
              </a:rPr>
              <a:t>실험과목을</a:t>
            </a:r>
            <a:r>
              <a:rPr lang="ko-KR" altLang="en-US" dirty="0">
                <a:solidFill>
                  <a:srgbClr val="FF0000"/>
                </a:solidFill>
              </a:rPr>
              <a:t> 포함하여 자동수강신청</a:t>
            </a:r>
            <a:endParaRPr lang="en-US" altLang="ko-KR" dirty="0">
              <a:solidFill>
                <a:srgbClr val="FF0000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362575" y="5248186"/>
            <a:ext cx="71913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dirty="0"/>
              <a:t>예</a:t>
            </a:r>
            <a:r>
              <a:rPr lang="en-US" altLang="ko-KR" sz="1700" dirty="0"/>
              <a:t>) </a:t>
            </a:r>
            <a:r>
              <a:rPr lang="ko-KR" altLang="en-US" sz="1700" dirty="0"/>
              <a:t>화학공학과 </a:t>
            </a:r>
            <a:r>
              <a:rPr lang="en-US" altLang="ko-KR" sz="1700" dirty="0"/>
              <a:t>CASE1 </a:t>
            </a:r>
            <a:r>
              <a:rPr lang="ko-KR" altLang="en-US" sz="1700" dirty="0"/>
              <a:t>선택 시</a:t>
            </a:r>
            <a:r>
              <a:rPr lang="en-US" altLang="ko-KR" sz="1700" dirty="0"/>
              <a:t> </a:t>
            </a:r>
            <a:r>
              <a:rPr lang="ko-KR" altLang="en-US" sz="1700" dirty="0"/>
              <a:t>자동수강신청되는 과목</a:t>
            </a:r>
            <a:endParaRPr lang="en-US" altLang="ko-KR" sz="1700" dirty="0"/>
          </a:p>
          <a:p>
            <a:endParaRPr lang="en-US" altLang="ko-KR" sz="500" dirty="0"/>
          </a:p>
          <a:p>
            <a:r>
              <a:rPr lang="en-US" altLang="ko-KR" sz="1700" dirty="0"/>
              <a:t>1</a:t>
            </a:r>
            <a:r>
              <a:rPr lang="ko-KR" altLang="en-US" sz="1700" dirty="0"/>
              <a:t>학년 </a:t>
            </a:r>
            <a:r>
              <a:rPr lang="en-US" altLang="ko-KR" sz="1700" dirty="0"/>
              <a:t>1</a:t>
            </a:r>
            <a:r>
              <a:rPr lang="ko-KR" altLang="en-US" sz="1700" dirty="0"/>
              <a:t>학기 </a:t>
            </a:r>
            <a:r>
              <a:rPr lang="en-US" altLang="ko-KR" sz="1700" dirty="0"/>
              <a:t>:</a:t>
            </a:r>
            <a:r>
              <a:rPr lang="ko-KR" altLang="en-US" sz="1700" dirty="0"/>
              <a:t> 화학</a:t>
            </a:r>
            <a:r>
              <a:rPr lang="en-US" altLang="ko-KR" sz="1700" dirty="0"/>
              <a:t>1, </a:t>
            </a:r>
            <a:r>
              <a:rPr lang="ko-KR" altLang="en-US" sz="1700" dirty="0"/>
              <a:t>화학실험</a:t>
            </a:r>
            <a:r>
              <a:rPr lang="en-US" altLang="ko-KR" sz="1700" dirty="0"/>
              <a:t>1</a:t>
            </a:r>
          </a:p>
          <a:p>
            <a:r>
              <a:rPr lang="en-US" altLang="ko-KR" sz="1700" dirty="0"/>
              <a:t>1</a:t>
            </a:r>
            <a:r>
              <a:rPr lang="ko-KR" altLang="en-US" sz="1700" dirty="0"/>
              <a:t>학년 </a:t>
            </a:r>
            <a:r>
              <a:rPr lang="en-US" altLang="ko-KR" sz="1700" dirty="0"/>
              <a:t>2</a:t>
            </a:r>
            <a:r>
              <a:rPr lang="ko-KR" altLang="en-US" sz="1700" dirty="0"/>
              <a:t>학기 </a:t>
            </a:r>
            <a:r>
              <a:rPr lang="en-US" altLang="ko-KR" sz="1700" dirty="0"/>
              <a:t>:</a:t>
            </a:r>
            <a:r>
              <a:rPr lang="ko-KR" altLang="en-US" sz="1700" dirty="0"/>
              <a:t> 물리학</a:t>
            </a:r>
            <a:r>
              <a:rPr lang="en-US" altLang="ko-KR" sz="1700" dirty="0"/>
              <a:t>, </a:t>
            </a:r>
            <a:r>
              <a:rPr lang="ko-KR" altLang="en-US" sz="1700" dirty="0"/>
              <a:t>물리학실험</a:t>
            </a:r>
            <a:r>
              <a:rPr lang="en-US" altLang="ko-KR" sz="1700" dirty="0"/>
              <a:t>, </a:t>
            </a:r>
            <a:r>
              <a:rPr lang="ko-KR" altLang="en-US" sz="1700" dirty="0"/>
              <a:t>화학</a:t>
            </a:r>
            <a:r>
              <a:rPr lang="en-US" altLang="ko-KR" sz="1700" dirty="0"/>
              <a:t>2</a:t>
            </a:r>
            <a:endParaRPr lang="ko-KR" altLang="en-US" sz="1700" dirty="0"/>
          </a:p>
        </p:txBody>
      </p:sp>
      <p:graphicFrame>
        <p:nvGraphicFramePr>
          <p:cNvPr id="10" name="표 7">
            <a:extLst>
              <a:ext uri="{FF2B5EF4-FFF2-40B4-BE49-F238E27FC236}">
                <a16:creationId xmlns:a16="http://schemas.microsoft.com/office/drawing/2014/main" id="{72C46453-9BF6-4813-8D6B-CE3D425FA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0120331"/>
              </p:ext>
            </p:extLst>
          </p:nvPr>
        </p:nvGraphicFramePr>
        <p:xfrm>
          <a:off x="1093444" y="371386"/>
          <a:ext cx="9264173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923">
                  <a:extLst>
                    <a:ext uri="{9D8B030D-6E8A-4147-A177-3AD203B41FA5}">
                      <a16:colId xmlns:a16="http://schemas.microsoft.com/office/drawing/2014/main" val="3404541263"/>
                    </a:ext>
                  </a:extLst>
                </a:gridCol>
                <a:gridCol w="1680705">
                  <a:extLst>
                    <a:ext uri="{9D8B030D-6E8A-4147-A177-3AD203B41FA5}">
                      <a16:colId xmlns:a16="http://schemas.microsoft.com/office/drawing/2014/main" val="3252821269"/>
                    </a:ext>
                  </a:extLst>
                </a:gridCol>
                <a:gridCol w="1482976">
                  <a:extLst>
                    <a:ext uri="{9D8B030D-6E8A-4147-A177-3AD203B41FA5}">
                      <a16:colId xmlns:a16="http://schemas.microsoft.com/office/drawing/2014/main" val="1994133098"/>
                    </a:ext>
                  </a:extLst>
                </a:gridCol>
                <a:gridCol w="1433543">
                  <a:extLst>
                    <a:ext uri="{9D8B030D-6E8A-4147-A177-3AD203B41FA5}">
                      <a16:colId xmlns:a16="http://schemas.microsoft.com/office/drawing/2014/main" val="2001773110"/>
                    </a:ext>
                  </a:extLst>
                </a:gridCol>
                <a:gridCol w="1495333">
                  <a:extLst>
                    <a:ext uri="{9D8B030D-6E8A-4147-A177-3AD203B41FA5}">
                      <a16:colId xmlns:a16="http://schemas.microsoft.com/office/drawing/2014/main" val="1881666124"/>
                    </a:ext>
                  </a:extLst>
                </a:gridCol>
                <a:gridCol w="1507693">
                  <a:extLst>
                    <a:ext uri="{9D8B030D-6E8A-4147-A177-3AD203B41FA5}">
                      <a16:colId xmlns:a16="http://schemas.microsoft.com/office/drawing/2014/main" val="591419912"/>
                    </a:ext>
                  </a:extLst>
                </a:gridCol>
              </a:tblGrid>
              <a:tr h="3015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</a:rPr>
                        <a:t>학과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</a:rPr>
                        <a:t>CASE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</a:rPr>
                        <a:t>학기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</a:rPr>
                        <a:t>학기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680215"/>
                  </a:ext>
                </a:extLst>
              </a:tr>
              <a:tr h="30153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화학공학과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6125143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생명과학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2607278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CASE3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2288722"/>
                  </a:ext>
                </a:extLst>
              </a:tr>
              <a:tr h="30153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건축학과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110879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생물학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6470426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CASE3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생명과학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9597838"/>
                  </a:ext>
                </a:extLst>
              </a:tr>
              <a:tr h="30153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수학과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생명과학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9620656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생명과학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6022389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CASE3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0244748"/>
                  </a:ext>
                </a:extLst>
              </a:tr>
              <a:tr h="301531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의학과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수학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2760727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수학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생물학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생물학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2608676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CASE3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7022723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CASE4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생물학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생물학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86981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4405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부제목 2"/>
          <p:cNvSpPr txBox="1">
            <a:spLocks/>
          </p:cNvSpPr>
          <p:nvPr/>
        </p:nvSpPr>
        <p:spPr>
          <a:xfrm>
            <a:off x="543732" y="580603"/>
            <a:ext cx="11104537" cy="569679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altLang="ko-KR" sz="2500" b="1" dirty="0"/>
              <a:t>4. </a:t>
            </a:r>
            <a:r>
              <a:rPr lang="ko-KR" altLang="en-US" sz="2500" b="1" dirty="0"/>
              <a:t>희망 교과목 신청 방법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	1) </a:t>
            </a:r>
            <a:r>
              <a:rPr lang="ko-KR" altLang="en-US" sz="2500" b="1" dirty="0"/>
              <a:t>신청 홈페이지 접속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		</a:t>
            </a:r>
            <a:r>
              <a:rPr lang="en-US" altLang="ko-KR" sz="2500" b="1" dirty="0">
                <a:hlinkClick r:id="rId2"/>
              </a:rPr>
              <a:t>http://pool.ajou.ac.kr/uc/jsp/main.jsp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	2) </a:t>
            </a:r>
            <a:r>
              <a:rPr lang="ko-KR" altLang="en-US" sz="2500" b="1" dirty="0"/>
              <a:t>회원가입 후 로그인 </a:t>
            </a:r>
            <a:r>
              <a:rPr lang="en-US" altLang="ko-KR" sz="2500" b="1" dirty="0"/>
              <a:t>: </a:t>
            </a:r>
            <a:r>
              <a:rPr lang="ko-KR" altLang="en-US" sz="2500" b="1" dirty="0"/>
              <a:t>포털 통합</a:t>
            </a:r>
            <a:r>
              <a:rPr lang="en-US" altLang="ko-KR" sz="2500" b="1" dirty="0"/>
              <a:t>ID </a:t>
            </a:r>
            <a:r>
              <a:rPr lang="ko-KR" altLang="en-US" sz="2500" b="1" dirty="0"/>
              <a:t>및 </a:t>
            </a:r>
            <a:r>
              <a:rPr lang="en-US" altLang="ko-KR" sz="2500" b="1" dirty="0"/>
              <a:t>PW</a:t>
            </a:r>
            <a:r>
              <a:rPr lang="ko-KR" altLang="en-US" sz="2500" b="1" dirty="0"/>
              <a:t>로 로그인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	3) </a:t>
            </a:r>
            <a:r>
              <a:rPr lang="ko-KR" altLang="en-US" sz="2500" b="1" dirty="0"/>
              <a:t>수강하고자 하는 희망 </a:t>
            </a:r>
            <a:r>
              <a:rPr lang="en-US" altLang="ko-KR" sz="2500" b="1" dirty="0"/>
              <a:t>CASE </a:t>
            </a:r>
            <a:r>
              <a:rPr lang="ko-KR" altLang="en-US" sz="2500" b="1" dirty="0"/>
              <a:t>선택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200" b="1" dirty="0"/>
              <a:t>	- </a:t>
            </a:r>
            <a:r>
              <a:rPr lang="ko-KR" altLang="en-US" sz="2200" b="1" dirty="0">
                <a:solidFill>
                  <a:srgbClr val="FF0000"/>
                </a:solidFill>
              </a:rPr>
              <a:t>문의</a:t>
            </a:r>
            <a:r>
              <a:rPr lang="en-US" altLang="ko-KR" sz="2200" b="1" dirty="0">
                <a:solidFill>
                  <a:srgbClr val="FF0000"/>
                </a:solidFill>
              </a:rPr>
              <a:t>: </a:t>
            </a:r>
            <a:r>
              <a:rPr lang="en-US" altLang="ko-KR" sz="2200" b="1" dirty="0">
                <a:solidFill>
                  <a:srgbClr val="FF0000"/>
                </a:solidFill>
                <a:hlinkClick r:id="rId3"/>
              </a:rPr>
              <a:t>ahsoka@ajou.ac.kr</a:t>
            </a:r>
            <a:endParaRPr lang="en-US" altLang="ko-KR" sz="2200" b="1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	4) </a:t>
            </a:r>
            <a:r>
              <a:rPr lang="ko-KR" altLang="en-US" sz="2500" b="1" dirty="0"/>
              <a:t>상단 </a:t>
            </a:r>
            <a:r>
              <a:rPr lang="en-US" altLang="ko-KR" sz="2500" b="1" dirty="0"/>
              <a:t>‘</a:t>
            </a:r>
            <a:r>
              <a:rPr lang="ko-KR" altLang="en-US" sz="2500" b="1" dirty="0"/>
              <a:t>수강신청 </a:t>
            </a:r>
            <a:r>
              <a:rPr lang="ko-KR" altLang="en-US" sz="2500" b="1" dirty="0" err="1"/>
              <a:t>배정결과</a:t>
            </a:r>
            <a:r>
              <a:rPr lang="ko-KR" altLang="en-US" sz="2500" b="1" dirty="0"/>
              <a:t> 조회 탭</a:t>
            </a:r>
            <a:r>
              <a:rPr lang="en-US" altLang="ko-KR" sz="2500" b="1" dirty="0"/>
              <a:t>＇</a:t>
            </a:r>
            <a:r>
              <a:rPr lang="ko-KR" altLang="en-US" sz="2500" b="1" dirty="0"/>
              <a:t>에서 </a:t>
            </a:r>
            <a:r>
              <a:rPr lang="ko-KR" altLang="en-US" sz="2500" b="1" dirty="0" err="1"/>
              <a:t>신청내역</a:t>
            </a:r>
            <a:r>
              <a:rPr lang="ko-KR" altLang="en-US" sz="2500" b="1" dirty="0"/>
              <a:t> 확인</a:t>
            </a:r>
            <a:endParaRPr lang="en-US" altLang="ko-KR" sz="2500" b="1" dirty="0"/>
          </a:p>
        </p:txBody>
      </p:sp>
    </p:spTree>
    <p:extLst>
      <p:ext uri="{BB962C8B-B14F-4D97-AF65-F5344CB8AC3E}">
        <p14:creationId xmlns:p14="http://schemas.microsoft.com/office/powerpoint/2010/main" val="1431625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1040</TotalTime>
  <Words>1103</Words>
  <Application>Microsoft Office PowerPoint</Application>
  <PresentationFormat>와이드스크린</PresentationFormat>
  <Paragraphs>217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맑은 고딕</vt:lpstr>
      <vt:lpstr>Arial</vt:lpstr>
      <vt:lpstr>Wingdings</vt:lpstr>
      <vt:lpstr>Office 테마</vt:lpstr>
      <vt:lpstr>2026학년도 신입생 대상 Co-BSM 및 자동수강신청 안내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2022학년도 신입생 대상 Co-BSM 및 자동수강신청 안내</dc:title>
  <dc:creator>ajou</dc:creator>
  <cp:lastModifiedBy>박 서인</cp:lastModifiedBy>
  <cp:revision>49</cp:revision>
  <dcterms:created xsi:type="dcterms:W3CDTF">2021-12-06T06:42:13Z</dcterms:created>
  <dcterms:modified xsi:type="dcterms:W3CDTF">2026-02-19T03:08:25Z</dcterms:modified>
</cp:coreProperties>
</file>