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0E47"/>
    <a:srgbClr val="1F0C44"/>
    <a:srgbClr val="A6C2E8"/>
    <a:srgbClr val="382C36"/>
    <a:srgbClr val="1961C3"/>
    <a:srgbClr val="112059"/>
    <a:srgbClr val="120523"/>
    <a:srgbClr val="17072E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22" autoAdjust="0"/>
    <p:restoredTop sz="94660"/>
  </p:normalViewPr>
  <p:slideViewPr>
    <p:cSldViewPr snapToGrid="0">
      <p:cViewPr>
        <p:scale>
          <a:sx n="125" d="100"/>
          <a:sy n="125" d="100"/>
        </p:scale>
        <p:origin x="-1008" y="-1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FCD650-1CD1-53DE-BFA2-B01CEC0FB0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B9D99AB-4B75-C690-FFF2-488A1006E1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2490692-1221-F948-028D-14C0727B6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C959-A2BD-4315-A5F7-66B5114FEA8A}" type="datetimeFigureOut">
              <a:rPr lang="ko-KR" altLang="en-US" smtClean="0"/>
              <a:t>2024-02-04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8DEFE80-79EC-1747-7C96-DE25696BE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6070400-3822-5263-99BA-6C1BF0824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07BD-403D-40F7-8565-1A53D7E4D5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8694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C10AE4-B609-DC8F-D9F0-E64B27958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B8AED8E-01D1-CE45-7BA4-F3950C52AA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4097827-F909-F58B-B273-0AB0DBD6C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C959-A2BD-4315-A5F7-66B5114FEA8A}" type="datetimeFigureOut">
              <a:rPr lang="ko-KR" altLang="en-US" smtClean="0"/>
              <a:t>2024-02-04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D170F03-4F60-B03C-C981-00EE872C0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47A6E35-24C1-3B05-8967-44839E549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07BD-403D-40F7-8565-1A53D7E4D5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3710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75DE53-E822-17AD-9D0D-2A897B301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1294FA8-2EEF-1E42-C7CC-A7A98D7C7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3A89E14-32C0-346F-CDD2-36BEFE44DA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C959-A2BD-4315-A5F7-66B5114FEA8A}" type="datetimeFigureOut">
              <a:rPr lang="ko-KR" altLang="en-US" smtClean="0"/>
              <a:t>2024-02-04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CF7946-DD2A-B0BC-705C-26051A614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35125E2-9149-F37B-A26B-96A9D32C2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07BD-403D-40F7-8565-1A53D7E4D5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4876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BA517E-C24C-9DA6-BC13-86469102C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EE855FB-5FFE-E5B9-2A4D-7D76409790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8956CE2-13C4-9687-E710-215B5D208C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447EE8F-7F0D-607C-5154-3E9110D67C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C959-A2BD-4315-A5F7-66B5114FEA8A}" type="datetimeFigureOut">
              <a:rPr lang="ko-KR" altLang="en-US" smtClean="0"/>
              <a:t>2024-02-04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B159AEB-4E39-A7EA-C8D5-939B99625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A945262-E6B9-8C55-EA94-A263DC7ED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07BD-403D-40F7-8565-1A53D7E4D5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7309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502523F-9398-782A-AC50-F2DCB22CE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ED127C6-CF55-9837-4EFC-1CC3C0F629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B3EC55A-947E-F50E-2BE9-C3CB83DCFA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F472C0BE-0EED-8609-3073-3EFC877216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6538068-14E3-5238-9A6A-23BBF73067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5CB8507A-3D46-69F8-0AEF-E008EB31D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C959-A2BD-4315-A5F7-66B5114FEA8A}" type="datetimeFigureOut">
              <a:rPr lang="ko-KR" altLang="en-US" smtClean="0"/>
              <a:t>2024-02-04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2AB06094-FCE6-65B4-F905-53ECCE494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D35F335-F3CF-08ED-5CFF-575E951B4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07BD-403D-40F7-8565-1A53D7E4D5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1214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D9D89C3-8AE2-0F36-7AAE-F145E16F1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2BA7129-BAC1-F337-0D75-16BDFFD0F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C959-A2BD-4315-A5F7-66B5114FEA8A}" type="datetimeFigureOut">
              <a:rPr lang="ko-KR" altLang="en-US" smtClean="0"/>
              <a:t>2024-02-04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5C0DDF8-40A4-FFBC-5F94-404A60F61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ABC1C43-814B-B04E-BE5B-6AF12B577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07BD-403D-40F7-8565-1A53D7E4D5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8972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8EFFAFC-D79A-AA7A-8A9C-FFD75C655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C959-A2BD-4315-A5F7-66B5114FEA8A}" type="datetimeFigureOut">
              <a:rPr lang="ko-KR" altLang="en-US" smtClean="0"/>
              <a:t>2024-02-04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3F90DA7-0290-4EB3-C19D-6FAADBA88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4811888-F0F0-9568-7BF5-D174D0382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07BD-403D-40F7-8565-1A53D7E4D5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073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6E5F42-778E-92DA-963D-ECF45A3BD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7144E6E-67DC-4FBB-5B1E-B8958FEEF9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004E3C1-404B-AA6B-13BD-407E1C33F4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DD91867-806E-CD25-0AEC-AEDBACD13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C959-A2BD-4315-A5F7-66B5114FEA8A}" type="datetimeFigureOut">
              <a:rPr lang="ko-KR" altLang="en-US" smtClean="0"/>
              <a:t>2024-02-04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167FC53-3C36-AC78-D433-2C4D25C30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48B00D5-3A82-82DF-D307-54BF49219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07BD-403D-40F7-8565-1A53D7E4D5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892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410B9A3-67F2-698B-513F-50FD2CF235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D80B9E8-82C5-C99B-A7A9-71DB451B98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54483E7-26EE-9505-6B35-D5ACD4486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9537866-B5DA-158A-A6F6-756FBB43E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C959-A2BD-4315-A5F7-66B5114FEA8A}" type="datetimeFigureOut">
              <a:rPr lang="ko-KR" altLang="en-US" smtClean="0"/>
              <a:t>2024-02-04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0C55D1E-3ED2-7393-0EF1-E6E6B74F4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F2B4E57-6AB9-A6BF-378F-D2848068E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07BD-403D-40F7-8565-1A53D7E4D5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2229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339454-4F16-DAB0-7B8F-0FA6A2BC4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273D787-5935-6E0C-4A12-15525B6A2A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EF395F1-8070-4E3C-5652-631C44CD4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C959-A2BD-4315-A5F7-66B5114FEA8A}" type="datetimeFigureOut">
              <a:rPr lang="ko-KR" altLang="en-US" smtClean="0"/>
              <a:t>2024-02-04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D33C39A-315E-1852-A0DD-F8E5C2624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348A9EC-58CD-BA91-C2AB-15B06E464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07BD-403D-40F7-8565-1A53D7E4D5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984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38065A7-FB3F-4299-6B9B-112DD3320E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12AD57D-6E88-BB23-0725-9EFB546FC4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357DC97-598B-5E85-03A8-B842C0872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7C959-A2BD-4315-A5F7-66B5114FEA8A}" type="datetimeFigureOut">
              <a:rPr lang="ko-KR" altLang="en-US" smtClean="0"/>
              <a:t>2024-02-04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8E53C5D-4A9F-6F47-7201-F5EEA8E24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3F9EAA1-03FC-9FBB-40E5-CD6150E92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07BD-403D-40F7-8565-1A53D7E4D5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9089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D089CC8F-1A22-C644-2FF7-54A98324E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5531672-4D66-EB12-4FF5-CB95CEB5E5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389332C-18F8-87E3-1C52-ACB289D558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E97C959-A2BD-4315-A5F7-66B5114FEA8A}" type="datetimeFigureOut">
              <a:rPr lang="ko-KR" altLang="en-US" smtClean="0"/>
              <a:t>2024-02-04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700AC96-BB08-E6D4-F5D6-4C1ECC197B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6FC1CBF-B6BB-06F2-5053-E87781D4D5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4B07BD-403D-40F7-8565-1A53D7E4D5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8126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그림 34">
            <a:extLst>
              <a:ext uri="{FF2B5EF4-FFF2-40B4-BE49-F238E27FC236}">
                <a16:creationId xmlns:a16="http://schemas.microsoft.com/office/drawing/2014/main" id="{0BCD6D2E-06B2-B56A-7392-768E8A35A1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989" y="3157308"/>
            <a:ext cx="1551473" cy="1471170"/>
          </a:xfrm>
          <a:prstGeom prst="rect">
            <a:avLst/>
          </a:prstGeom>
        </p:spPr>
      </p:pic>
      <p:pic>
        <p:nvPicPr>
          <p:cNvPr id="36" name="그림 35">
            <a:extLst>
              <a:ext uri="{FF2B5EF4-FFF2-40B4-BE49-F238E27FC236}">
                <a16:creationId xmlns:a16="http://schemas.microsoft.com/office/drawing/2014/main" id="{7918060B-550F-CE94-F87C-F38347D4734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858" t="20976"/>
          <a:stretch/>
        </p:blipFill>
        <p:spPr>
          <a:xfrm>
            <a:off x="6250557" y="4935797"/>
            <a:ext cx="1551473" cy="1490076"/>
          </a:xfrm>
          <a:prstGeom prst="rect">
            <a:avLst/>
          </a:prstGeom>
        </p:spPr>
      </p:pic>
      <p:pic>
        <p:nvPicPr>
          <p:cNvPr id="37" name="그림 36">
            <a:extLst>
              <a:ext uri="{FF2B5EF4-FFF2-40B4-BE49-F238E27FC236}">
                <a16:creationId xmlns:a16="http://schemas.microsoft.com/office/drawing/2014/main" id="{7A1ECA74-18F0-BBC2-7638-C3FD063108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5921" y="3147446"/>
            <a:ext cx="1551474" cy="1471171"/>
          </a:xfrm>
          <a:prstGeom prst="rect">
            <a:avLst/>
          </a:prstGeom>
        </p:spPr>
      </p:pic>
      <p:pic>
        <p:nvPicPr>
          <p:cNvPr id="38" name="그림 37">
            <a:extLst>
              <a:ext uri="{FF2B5EF4-FFF2-40B4-BE49-F238E27FC236}">
                <a16:creationId xmlns:a16="http://schemas.microsoft.com/office/drawing/2014/main" id="{94C1D740-779A-A334-AB36-3AC3C02D0E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58127" y="4954703"/>
            <a:ext cx="1551474" cy="1471170"/>
          </a:xfrm>
          <a:prstGeom prst="rect">
            <a:avLst/>
          </a:prstGeom>
        </p:spPr>
      </p:pic>
      <p:pic>
        <p:nvPicPr>
          <p:cNvPr id="39" name="그림 38">
            <a:extLst>
              <a:ext uri="{FF2B5EF4-FFF2-40B4-BE49-F238E27FC236}">
                <a16:creationId xmlns:a16="http://schemas.microsoft.com/office/drawing/2014/main" id="{C9EE7017-1A79-166F-2091-DE9AA41682B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363" t="30563" r="15612"/>
          <a:stretch/>
        </p:blipFill>
        <p:spPr>
          <a:xfrm>
            <a:off x="10142855" y="3147446"/>
            <a:ext cx="1551474" cy="1471169"/>
          </a:xfrm>
          <a:prstGeom prst="rect">
            <a:avLst/>
          </a:prstGeom>
        </p:spPr>
      </p:pic>
      <p:pic>
        <p:nvPicPr>
          <p:cNvPr id="40" name="그림 39">
            <a:extLst>
              <a:ext uri="{FF2B5EF4-FFF2-40B4-BE49-F238E27FC236}">
                <a16:creationId xmlns:a16="http://schemas.microsoft.com/office/drawing/2014/main" id="{267FFE4A-EEE4-21AB-94F0-C51E9008695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95921" y="4954703"/>
            <a:ext cx="1551474" cy="1471170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CA3FA1DB-3816-D065-7887-8958B74CCA73}"/>
              </a:ext>
            </a:extLst>
          </p:cNvPr>
          <p:cNvSpPr txBox="1"/>
          <p:nvPr/>
        </p:nvSpPr>
        <p:spPr>
          <a:xfrm>
            <a:off x="6329524" y="4632256"/>
            <a:ext cx="139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Cleaning</a:t>
            </a:r>
            <a:endParaRPr lang="ko-KR" altLang="en-US" sz="1600" b="1"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1AE8526-0706-D44D-5D5B-D8E0EEAC5789}"/>
              </a:ext>
            </a:extLst>
          </p:cNvPr>
          <p:cNvSpPr txBox="1"/>
          <p:nvPr/>
        </p:nvSpPr>
        <p:spPr>
          <a:xfrm>
            <a:off x="8256297" y="4630901"/>
            <a:ext cx="15753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Oxidation</a:t>
            </a:r>
            <a:endParaRPr lang="ko-KR" altLang="en-US" sz="1600" b="1"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06700F8-7BC6-D2B1-10FC-DF74ACFCAA09}"/>
              </a:ext>
            </a:extLst>
          </p:cNvPr>
          <p:cNvSpPr txBox="1"/>
          <p:nvPr/>
        </p:nvSpPr>
        <p:spPr>
          <a:xfrm>
            <a:off x="9804429" y="4619047"/>
            <a:ext cx="22283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Photo-lithography</a:t>
            </a:r>
            <a:endParaRPr lang="ko-KR" altLang="en-US" sz="1600" b="1"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DDFE559-BB48-410D-7385-E974F9AE4FBC}"/>
              </a:ext>
            </a:extLst>
          </p:cNvPr>
          <p:cNvSpPr txBox="1"/>
          <p:nvPr/>
        </p:nvSpPr>
        <p:spPr>
          <a:xfrm>
            <a:off x="6323453" y="6459267"/>
            <a:ext cx="139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CVD</a:t>
            </a:r>
            <a:endParaRPr lang="ko-KR" altLang="en-US" sz="1600" b="1"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D7E160C-385D-7624-67A3-9E1F8618734A}"/>
              </a:ext>
            </a:extLst>
          </p:cNvPr>
          <p:cNvSpPr txBox="1"/>
          <p:nvPr/>
        </p:nvSpPr>
        <p:spPr>
          <a:xfrm>
            <a:off x="8241585" y="6442796"/>
            <a:ext cx="139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PVD</a:t>
            </a:r>
            <a:endParaRPr lang="ko-KR" altLang="en-US" sz="1600" b="1"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96F48B3-88E2-31E4-9C07-D59D9031BCCF}"/>
              </a:ext>
            </a:extLst>
          </p:cNvPr>
          <p:cNvSpPr txBox="1"/>
          <p:nvPr/>
        </p:nvSpPr>
        <p:spPr>
          <a:xfrm>
            <a:off x="10245442" y="6426328"/>
            <a:ext cx="139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Etching</a:t>
            </a:r>
            <a:endParaRPr lang="ko-KR" altLang="en-US" sz="1600" b="1"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  <p:sp>
        <p:nvSpPr>
          <p:cNvPr id="100" name="순서도: 처리 99">
            <a:extLst>
              <a:ext uri="{FF2B5EF4-FFF2-40B4-BE49-F238E27FC236}">
                <a16:creationId xmlns:a16="http://schemas.microsoft.com/office/drawing/2014/main" id="{EB543D83-9D30-E109-9538-B830054E11CE}"/>
              </a:ext>
            </a:extLst>
          </p:cNvPr>
          <p:cNvSpPr/>
          <p:nvPr/>
        </p:nvSpPr>
        <p:spPr>
          <a:xfrm>
            <a:off x="1031269" y="3156139"/>
            <a:ext cx="3616006" cy="506515"/>
          </a:xfrm>
          <a:prstGeom prst="flowChartProcess">
            <a:avLst/>
          </a:prstGeom>
          <a:solidFill>
            <a:srgbClr val="A6C2E8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반도체 </a:t>
            </a:r>
            <a:r>
              <a:rPr lang="en-US" altLang="ko-KR" sz="160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FAB </a:t>
            </a:r>
            <a:r>
              <a:rPr lang="ko-KR" altLang="en-US" sz="160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환경 이해</a:t>
            </a:r>
            <a:endParaRPr lang="en-US" altLang="ko-KR" sz="1600">
              <a:solidFill>
                <a:schemeClr val="tx1"/>
              </a:solidFill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  <p:sp>
        <p:nvSpPr>
          <p:cNvPr id="101" name="순서도: 처리 100">
            <a:extLst>
              <a:ext uri="{FF2B5EF4-FFF2-40B4-BE49-F238E27FC236}">
                <a16:creationId xmlns:a16="http://schemas.microsoft.com/office/drawing/2014/main" id="{4991AEAD-15E9-1452-0D91-488B03FF3778}"/>
              </a:ext>
            </a:extLst>
          </p:cNvPr>
          <p:cNvSpPr/>
          <p:nvPr/>
        </p:nvSpPr>
        <p:spPr>
          <a:xfrm>
            <a:off x="1029496" y="3740602"/>
            <a:ext cx="3621255" cy="505031"/>
          </a:xfrm>
          <a:prstGeom prst="flowChartProcess">
            <a:avLst/>
          </a:prstGeom>
          <a:solidFill>
            <a:srgbClr val="A6C2E8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제조 공정 장비 구동</a:t>
            </a:r>
            <a:endParaRPr lang="en-US" altLang="ko-KR" sz="1600">
              <a:solidFill>
                <a:schemeClr val="tx1"/>
              </a:solidFill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  <p:sp>
        <p:nvSpPr>
          <p:cNvPr id="107" name="순서도: 처리 106">
            <a:extLst>
              <a:ext uri="{FF2B5EF4-FFF2-40B4-BE49-F238E27FC236}">
                <a16:creationId xmlns:a16="http://schemas.microsoft.com/office/drawing/2014/main" id="{8E92D65C-304C-583A-0C0E-BD8AAB6F2A2E}"/>
              </a:ext>
            </a:extLst>
          </p:cNvPr>
          <p:cNvSpPr/>
          <p:nvPr/>
        </p:nvSpPr>
        <p:spPr>
          <a:xfrm>
            <a:off x="1034737" y="4327475"/>
            <a:ext cx="3612538" cy="505032"/>
          </a:xfrm>
          <a:prstGeom prst="flowChartProcess">
            <a:avLst/>
          </a:prstGeom>
          <a:solidFill>
            <a:srgbClr val="A6C2E8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장비 시스템 요소 파악</a:t>
            </a:r>
          </a:p>
        </p:txBody>
      </p:sp>
      <p:sp>
        <p:nvSpPr>
          <p:cNvPr id="109" name="순서도: 처리 108">
            <a:extLst>
              <a:ext uri="{FF2B5EF4-FFF2-40B4-BE49-F238E27FC236}">
                <a16:creationId xmlns:a16="http://schemas.microsoft.com/office/drawing/2014/main" id="{B9CF37A7-CDEE-A9B5-F537-D0D5D86C91E3}"/>
              </a:ext>
            </a:extLst>
          </p:cNvPr>
          <p:cNvSpPr/>
          <p:nvPr/>
        </p:nvSpPr>
        <p:spPr>
          <a:xfrm>
            <a:off x="1026019" y="4914350"/>
            <a:ext cx="3621256" cy="500902"/>
          </a:xfrm>
          <a:prstGeom prst="flowChartProcess">
            <a:avLst/>
          </a:prstGeom>
          <a:solidFill>
            <a:srgbClr val="A6C2E8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단위 공정과 목적 이해</a:t>
            </a:r>
            <a:endParaRPr lang="en-US" altLang="ko-KR" sz="1600">
              <a:solidFill>
                <a:schemeClr val="tx1"/>
              </a:solidFill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  <p:sp>
        <p:nvSpPr>
          <p:cNvPr id="111" name="순서도: 처리 110">
            <a:extLst>
              <a:ext uri="{FF2B5EF4-FFF2-40B4-BE49-F238E27FC236}">
                <a16:creationId xmlns:a16="http://schemas.microsoft.com/office/drawing/2014/main" id="{7826ABFB-A159-5206-BA68-8D273B715F07}"/>
              </a:ext>
            </a:extLst>
          </p:cNvPr>
          <p:cNvSpPr/>
          <p:nvPr/>
        </p:nvSpPr>
        <p:spPr>
          <a:xfrm>
            <a:off x="1026019" y="5497327"/>
            <a:ext cx="3621256" cy="500901"/>
          </a:xfrm>
          <a:prstGeom prst="flowChartProcess">
            <a:avLst/>
          </a:prstGeom>
          <a:solidFill>
            <a:srgbClr val="A6C2E8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공정 파라미터와 결과 변수 관계</a:t>
            </a:r>
          </a:p>
        </p:txBody>
      </p:sp>
      <p:sp>
        <p:nvSpPr>
          <p:cNvPr id="113" name="순서도: 처리 112">
            <a:extLst>
              <a:ext uri="{FF2B5EF4-FFF2-40B4-BE49-F238E27FC236}">
                <a16:creationId xmlns:a16="http://schemas.microsoft.com/office/drawing/2014/main" id="{F6989809-8F83-8D3A-C682-699D777A6E8C}"/>
              </a:ext>
            </a:extLst>
          </p:cNvPr>
          <p:cNvSpPr/>
          <p:nvPr/>
        </p:nvSpPr>
        <p:spPr>
          <a:xfrm>
            <a:off x="1026019" y="6085797"/>
            <a:ext cx="3621255" cy="521065"/>
          </a:xfrm>
          <a:prstGeom prst="flowChartProcess">
            <a:avLst/>
          </a:prstGeom>
          <a:solidFill>
            <a:srgbClr val="A6C2E8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공정별 주요 재료와 특성</a:t>
            </a:r>
            <a:endParaRPr lang="en-US" altLang="ko-KR" sz="1600">
              <a:solidFill>
                <a:schemeClr val="tx1"/>
              </a:solidFill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  <p:sp>
        <p:nvSpPr>
          <p:cNvPr id="126" name="순서도: 처리 125">
            <a:extLst>
              <a:ext uri="{FF2B5EF4-FFF2-40B4-BE49-F238E27FC236}">
                <a16:creationId xmlns:a16="http://schemas.microsoft.com/office/drawing/2014/main" id="{412F7E46-A6B3-D9C3-FD61-1084EF3D97B9}"/>
              </a:ext>
            </a:extLst>
          </p:cNvPr>
          <p:cNvSpPr/>
          <p:nvPr/>
        </p:nvSpPr>
        <p:spPr>
          <a:xfrm>
            <a:off x="973948" y="2726051"/>
            <a:ext cx="3816368" cy="349364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교육 내용</a:t>
            </a:r>
            <a:endParaRPr lang="en-US" altLang="ko-KR" sz="2000">
              <a:solidFill>
                <a:schemeClr val="tx1"/>
              </a:solidFill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  <p:sp>
        <p:nvSpPr>
          <p:cNvPr id="133" name="순서도: 처리 132">
            <a:extLst>
              <a:ext uri="{FF2B5EF4-FFF2-40B4-BE49-F238E27FC236}">
                <a16:creationId xmlns:a16="http://schemas.microsoft.com/office/drawing/2014/main" id="{5A48D59E-CF84-0602-785F-591E3AF2B4E3}"/>
              </a:ext>
            </a:extLst>
          </p:cNvPr>
          <p:cNvSpPr/>
          <p:nvPr/>
        </p:nvSpPr>
        <p:spPr>
          <a:xfrm>
            <a:off x="8021642" y="2722130"/>
            <a:ext cx="1899362" cy="349364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주요 공정 장비</a:t>
            </a:r>
            <a:endParaRPr lang="en-US" altLang="ko-KR" sz="2000">
              <a:solidFill>
                <a:schemeClr val="tx1"/>
              </a:solidFill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  <p:sp>
        <p:nvSpPr>
          <p:cNvPr id="136" name="자유형: 도형 135">
            <a:extLst>
              <a:ext uri="{FF2B5EF4-FFF2-40B4-BE49-F238E27FC236}">
                <a16:creationId xmlns:a16="http://schemas.microsoft.com/office/drawing/2014/main" id="{47A5106D-155A-C455-A798-300EAB791E49}"/>
              </a:ext>
            </a:extLst>
          </p:cNvPr>
          <p:cNvSpPr/>
          <p:nvPr/>
        </p:nvSpPr>
        <p:spPr>
          <a:xfrm>
            <a:off x="436416" y="1595163"/>
            <a:ext cx="881486" cy="267991"/>
          </a:xfrm>
          <a:custGeom>
            <a:avLst/>
            <a:gdLst>
              <a:gd name="connsiteX0" fmla="*/ 609600 w 609600"/>
              <a:gd name="connsiteY0" fmla="*/ 0 h 274320"/>
              <a:gd name="connsiteX1" fmla="*/ 0 w 609600"/>
              <a:gd name="connsiteY1" fmla="*/ 0 h 274320"/>
              <a:gd name="connsiteX2" fmla="*/ 0 w 609600"/>
              <a:gd name="connsiteY2" fmla="*/ 274320 h 274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9600" h="274320">
                <a:moveTo>
                  <a:pt x="609600" y="0"/>
                </a:moveTo>
                <a:lnTo>
                  <a:pt x="0" y="0"/>
                </a:lnTo>
                <a:lnTo>
                  <a:pt x="0" y="274320"/>
                </a:lnTo>
              </a:path>
            </a:pathLst>
          </a:custGeom>
          <a:noFill/>
          <a:ln w="25400">
            <a:solidFill>
              <a:srgbClr val="1D0E47">
                <a:alpha val="73000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  <p:cxnSp>
        <p:nvCxnSpPr>
          <p:cNvPr id="141" name="직선 연결선 140">
            <a:extLst>
              <a:ext uri="{FF2B5EF4-FFF2-40B4-BE49-F238E27FC236}">
                <a16:creationId xmlns:a16="http://schemas.microsoft.com/office/drawing/2014/main" id="{6DE91DF5-967D-90D4-7377-4615D36DE998}"/>
              </a:ext>
            </a:extLst>
          </p:cNvPr>
          <p:cNvCxnSpPr>
            <a:cxnSpLocks/>
          </p:cNvCxnSpPr>
          <p:nvPr/>
        </p:nvCxnSpPr>
        <p:spPr>
          <a:xfrm>
            <a:off x="4141976" y="1594261"/>
            <a:ext cx="3779711" cy="0"/>
          </a:xfrm>
          <a:prstGeom prst="line">
            <a:avLst/>
          </a:prstGeom>
          <a:ln w="25400">
            <a:solidFill>
              <a:srgbClr val="1D0E47">
                <a:alpha val="73000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5" name="자유형: 도형 144">
            <a:extLst>
              <a:ext uri="{FF2B5EF4-FFF2-40B4-BE49-F238E27FC236}">
                <a16:creationId xmlns:a16="http://schemas.microsoft.com/office/drawing/2014/main" id="{B1FF0FEC-4292-58D4-19E5-E6031E4758B1}"/>
              </a:ext>
            </a:extLst>
          </p:cNvPr>
          <p:cNvSpPr/>
          <p:nvPr/>
        </p:nvSpPr>
        <p:spPr>
          <a:xfrm flipV="1">
            <a:off x="436416" y="2306564"/>
            <a:ext cx="881486" cy="267991"/>
          </a:xfrm>
          <a:custGeom>
            <a:avLst/>
            <a:gdLst>
              <a:gd name="connsiteX0" fmla="*/ 609600 w 609600"/>
              <a:gd name="connsiteY0" fmla="*/ 0 h 274320"/>
              <a:gd name="connsiteX1" fmla="*/ 0 w 609600"/>
              <a:gd name="connsiteY1" fmla="*/ 0 h 274320"/>
              <a:gd name="connsiteX2" fmla="*/ 0 w 609600"/>
              <a:gd name="connsiteY2" fmla="*/ 274320 h 274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9600" h="274320">
                <a:moveTo>
                  <a:pt x="609600" y="0"/>
                </a:moveTo>
                <a:lnTo>
                  <a:pt x="0" y="0"/>
                </a:lnTo>
                <a:lnTo>
                  <a:pt x="0" y="274320"/>
                </a:lnTo>
              </a:path>
            </a:pathLst>
          </a:custGeom>
          <a:noFill/>
          <a:ln w="25400">
            <a:solidFill>
              <a:srgbClr val="1D0E47">
                <a:alpha val="73000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B83B79DA-7B3E-BE46-35D8-598D70AA7A4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-24321"/>
            <a:ext cx="12192000" cy="14750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B5EFCC-7434-750A-0534-7F84E0D45391}"/>
              </a:ext>
            </a:extLst>
          </p:cNvPr>
          <p:cNvSpPr txBox="1"/>
          <p:nvPr/>
        </p:nvSpPr>
        <p:spPr>
          <a:xfrm>
            <a:off x="91660" y="46692"/>
            <a:ext cx="56915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sz="4000" b="1" spc="-80">
                <a:ln w="12700">
                  <a:solidFill>
                    <a:schemeClr val="tx1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a typeface="Microsoft GothicNeo" panose="020B0500000101010101" pitchFamily="50" charset="-127"/>
                <a:cs typeface="Microsoft GothicNeo" panose="020B0500000101010101" pitchFamily="50" charset="-127"/>
              </a:rPr>
              <a:t>반도체 트랙 수혜자 대상</a:t>
            </a:r>
            <a:endParaRPr lang="en-US" altLang="ko-KR" sz="4000" b="1" spc="-80">
              <a:ln w="12700">
                <a:solidFill>
                  <a:schemeClr val="tx1"/>
                </a:solidFill>
              </a:ln>
              <a:solidFill>
                <a:schemeClr val="accent1">
                  <a:lumMod val="20000"/>
                  <a:lumOff val="80000"/>
                </a:schemeClr>
              </a:solidFill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  <a:p>
            <a:pPr algn="dist"/>
            <a:r>
              <a:rPr lang="en-US" altLang="ko-KR" sz="4000" b="1" spc="-80">
                <a:ln w="12700">
                  <a:solidFill>
                    <a:schemeClr val="tx1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a typeface="Microsoft GothicNeo" panose="020B0500000101010101" pitchFamily="50" charset="-127"/>
                <a:cs typeface="Microsoft GothicNeo" panose="020B0500000101010101" pitchFamily="50" charset="-127"/>
              </a:rPr>
              <a:t>VR </a:t>
            </a:r>
            <a:r>
              <a:rPr lang="ko-KR" altLang="en-US" sz="4000" b="1" spc="-80">
                <a:ln w="12700">
                  <a:solidFill>
                    <a:schemeClr val="tx1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a typeface="Microsoft GothicNeo" panose="020B0500000101010101" pitchFamily="50" charset="-127"/>
                <a:cs typeface="Microsoft GothicNeo" panose="020B0500000101010101" pitchFamily="50" charset="-127"/>
              </a:rPr>
              <a:t>활용 반도체 장비 교육</a:t>
            </a:r>
            <a:endParaRPr lang="en-US" altLang="ko-KR" sz="4000" b="1" spc="-80">
              <a:ln w="12700">
                <a:solidFill>
                  <a:schemeClr val="tx1"/>
                </a:solidFill>
              </a:ln>
              <a:solidFill>
                <a:schemeClr val="accent1">
                  <a:lumMod val="20000"/>
                  <a:lumOff val="80000"/>
                </a:schemeClr>
              </a:solidFill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80B74E-5200-A16E-2701-23C4559A5D24}"/>
              </a:ext>
            </a:extLst>
          </p:cNvPr>
          <p:cNvSpPr txBox="1"/>
          <p:nvPr/>
        </p:nvSpPr>
        <p:spPr>
          <a:xfrm>
            <a:off x="1423336" y="1635694"/>
            <a:ext cx="9265349" cy="8818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dist">
              <a:lnSpc>
                <a:spcPct val="110000"/>
              </a:lnSpc>
            </a:pPr>
            <a:r>
              <a:rPr lang="en-US" altLang="ko-KR" sz="1600" spc="-2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VR </a:t>
            </a:r>
            <a:r>
              <a:rPr lang="ko-KR" altLang="en-US" sz="1600" spc="-2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기반 공정 장비 탐색 및 운용 경험과 단위 공정 기술 수행을 통해 ‘공정’에 대한 이해도를 높이는 수업입니다</a:t>
            </a:r>
            <a:r>
              <a:rPr lang="en-US" altLang="ko-KR" sz="1600" spc="-2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.</a:t>
            </a:r>
          </a:p>
          <a:p>
            <a:pPr algn="dist">
              <a:lnSpc>
                <a:spcPct val="110000"/>
              </a:lnSpc>
            </a:pPr>
            <a:r>
              <a:rPr lang="ko-KR" altLang="en-US" sz="1600" spc="-2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아주대학교 </a:t>
            </a:r>
            <a:r>
              <a:rPr lang="en-US" altLang="ko-KR" sz="1600" spc="-2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FAB </a:t>
            </a:r>
            <a:r>
              <a:rPr lang="ko-KR" altLang="en-US" sz="1600" spc="-2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환경을 사실적으로 반영한 가상현실</a:t>
            </a:r>
            <a:r>
              <a:rPr lang="en-US" altLang="ko-KR" sz="1600" spc="-2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(VR)</a:t>
            </a:r>
            <a:r>
              <a:rPr lang="ko-KR" altLang="en-US" sz="1600" spc="-2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에서 실제와 유사한 절차대로 장비를 구동하여 </a:t>
            </a:r>
            <a:endParaRPr lang="en-US" altLang="ko-KR" sz="1600" spc="-20">
              <a:solidFill>
                <a:schemeClr val="tx1"/>
              </a:solidFill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  <a:p>
            <a:pPr algn="dist">
              <a:lnSpc>
                <a:spcPct val="110000"/>
              </a:lnSpc>
            </a:pPr>
            <a:r>
              <a:rPr lang="ko-KR" altLang="en-US" sz="1600" spc="-2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장비 시스템을 이해할 수 있고</a:t>
            </a:r>
            <a:r>
              <a:rPr lang="en-US" altLang="ko-KR" sz="1600" spc="-2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, </a:t>
            </a:r>
            <a:r>
              <a:rPr lang="ko-KR" altLang="en-US" sz="1600" spc="-2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장비의 구성 요소와 공정 원리를 유연하게 사고할 수 있습니다</a:t>
            </a:r>
            <a:r>
              <a:rPr lang="en-US" altLang="ko-KR" sz="1600" spc="-20">
                <a:solidFill>
                  <a:schemeClr val="tx1"/>
                </a:solidFill>
                <a:latin typeface="Microsoft GothicNeo" panose="020B0500000101010101" pitchFamily="50" charset="-127"/>
                <a:ea typeface="Microsoft GothicNeo" panose="020B0500000101010101" pitchFamily="50" charset="-127"/>
                <a:cs typeface="Microsoft GothicNeo" panose="020B0500000101010101" pitchFamily="50" charset="-127"/>
              </a:rPr>
              <a:t>. </a:t>
            </a: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E2CF0902-6A50-A1A3-47F3-D1E0EFEA92D2}"/>
              </a:ext>
            </a:extLst>
          </p:cNvPr>
          <p:cNvCxnSpPr>
            <a:cxnSpLocks/>
          </p:cNvCxnSpPr>
          <p:nvPr/>
        </p:nvCxnSpPr>
        <p:spPr>
          <a:xfrm flipV="1">
            <a:off x="4141975" y="2558970"/>
            <a:ext cx="3779711" cy="18945"/>
          </a:xfrm>
          <a:prstGeom prst="line">
            <a:avLst/>
          </a:prstGeom>
          <a:ln w="25400">
            <a:solidFill>
              <a:srgbClr val="1D0E47">
                <a:alpha val="73000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자유형: 도형 12">
            <a:extLst>
              <a:ext uri="{FF2B5EF4-FFF2-40B4-BE49-F238E27FC236}">
                <a16:creationId xmlns:a16="http://schemas.microsoft.com/office/drawing/2014/main" id="{9B850948-24CF-C47F-72C4-D71FF54A12FA}"/>
              </a:ext>
            </a:extLst>
          </p:cNvPr>
          <p:cNvSpPr/>
          <p:nvPr/>
        </p:nvSpPr>
        <p:spPr>
          <a:xfrm flipH="1">
            <a:off x="10872952" y="1594261"/>
            <a:ext cx="881486" cy="267991"/>
          </a:xfrm>
          <a:custGeom>
            <a:avLst/>
            <a:gdLst>
              <a:gd name="connsiteX0" fmla="*/ 609600 w 609600"/>
              <a:gd name="connsiteY0" fmla="*/ 0 h 274320"/>
              <a:gd name="connsiteX1" fmla="*/ 0 w 609600"/>
              <a:gd name="connsiteY1" fmla="*/ 0 h 274320"/>
              <a:gd name="connsiteX2" fmla="*/ 0 w 609600"/>
              <a:gd name="connsiteY2" fmla="*/ 274320 h 274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9600" h="274320">
                <a:moveTo>
                  <a:pt x="609600" y="0"/>
                </a:moveTo>
                <a:lnTo>
                  <a:pt x="0" y="0"/>
                </a:lnTo>
                <a:lnTo>
                  <a:pt x="0" y="274320"/>
                </a:lnTo>
              </a:path>
            </a:pathLst>
          </a:custGeom>
          <a:noFill/>
          <a:ln w="25400">
            <a:solidFill>
              <a:srgbClr val="1D0E47">
                <a:alpha val="73000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  <p:sp>
        <p:nvSpPr>
          <p:cNvPr id="14" name="자유형: 도형 13">
            <a:extLst>
              <a:ext uri="{FF2B5EF4-FFF2-40B4-BE49-F238E27FC236}">
                <a16:creationId xmlns:a16="http://schemas.microsoft.com/office/drawing/2014/main" id="{F3D7A57F-B87A-669E-3F52-C5F52012DE3F}"/>
              </a:ext>
            </a:extLst>
          </p:cNvPr>
          <p:cNvSpPr/>
          <p:nvPr/>
        </p:nvSpPr>
        <p:spPr>
          <a:xfrm flipH="1" flipV="1">
            <a:off x="10872952" y="2305662"/>
            <a:ext cx="881486" cy="267991"/>
          </a:xfrm>
          <a:custGeom>
            <a:avLst/>
            <a:gdLst>
              <a:gd name="connsiteX0" fmla="*/ 609600 w 609600"/>
              <a:gd name="connsiteY0" fmla="*/ 0 h 274320"/>
              <a:gd name="connsiteX1" fmla="*/ 0 w 609600"/>
              <a:gd name="connsiteY1" fmla="*/ 0 h 274320"/>
              <a:gd name="connsiteX2" fmla="*/ 0 w 609600"/>
              <a:gd name="connsiteY2" fmla="*/ 274320 h 274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9600" h="274320">
                <a:moveTo>
                  <a:pt x="609600" y="0"/>
                </a:moveTo>
                <a:lnTo>
                  <a:pt x="0" y="0"/>
                </a:lnTo>
                <a:lnTo>
                  <a:pt x="0" y="274320"/>
                </a:lnTo>
              </a:path>
            </a:pathLst>
          </a:custGeom>
          <a:noFill/>
          <a:ln w="25400">
            <a:solidFill>
              <a:srgbClr val="1D0E47">
                <a:alpha val="73000"/>
              </a:srgb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latin typeface="Microsoft GothicNeo" panose="020B0500000101010101" pitchFamily="50" charset="-127"/>
              <a:ea typeface="Microsoft GothicNeo" panose="020B0500000101010101" pitchFamily="50" charset="-127"/>
              <a:cs typeface="Microsoft GothicNeo" panose="020B0500000101010101" pitchFamily="50" charset="-127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082BDA9E-D705-BA43-7D57-B655F31A14F0}"/>
              </a:ext>
            </a:extLst>
          </p:cNvPr>
          <p:cNvCxnSpPr>
            <a:cxnSpLocks/>
          </p:cNvCxnSpPr>
          <p:nvPr/>
        </p:nvCxnSpPr>
        <p:spPr>
          <a:xfrm>
            <a:off x="405949" y="2910939"/>
            <a:ext cx="1772653" cy="0"/>
          </a:xfrm>
          <a:prstGeom prst="line">
            <a:avLst/>
          </a:prstGeom>
          <a:ln w="28575">
            <a:solidFill>
              <a:srgbClr val="1D0E47">
                <a:alpha val="73000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B41AEA11-0B96-D3F2-396A-65F8B2909012}"/>
              </a:ext>
            </a:extLst>
          </p:cNvPr>
          <p:cNvCxnSpPr>
            <a:cxnSpLocks/>
          </p:cNvCxnSpPr>
          <p:nvPr/>
        </p:nvCxnSpPr>
        <p:spPr>
          <a:xfrm>
            <a:off x="3559019" y="2910939"/>
            <a:ext cx="1772653" cy="0"/>
          </a:xfrm>
          <a:prstGeom prst="line">
            <a:avLst/>
          </a:prstGeom>
          <a:ln w="28575">
            <a:solidFill>
              <a:srgbClr val="1D0E47">
                <a:alpha val="73000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F599F7C4-40B3-1D1D-0CAF-33E5BE34F419}"/>
              </a:ext>
            </a:extLst>
          </p:cNvPr>
          <p:cNvCxnSpPr>
            <a:cxnSpLocks/>
          </p:cNvCxnSpPr>
          <p:nvPr/>
        </p:nvCxnSpPr>
        <p:spPr>
          <a:xfrm>
            <a:off x="6248989" y="2896812"/>
            <a:ext cx="1772653" cy="0"/>
          </a:xfrm>
          <a:prstGeom prst="line">
            <a:avLst/>
          </a:prstGeom>
          <a:ln w="28575">
            <a:solidFill>
              <a:srgbClr val="1D0E47">
                <a:alpha val="73000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24DFEC1A-A3E1-1AC1-F238-3784953BA560}"/>
              </a:ext>
            </a:extLst>
          </p:cNvPr>
          <p:cNvCxnSpPr>
            <a:cxnSpLocks/>
          </p:cNvCxnSpPr>
          <p:nvPr/>
        </p:nvCxnSpPr>
        <p:spPr>
          <a:xfrm>
            <a:off x="9919878" y="2896812"/>
            <a:ext cx="1839812" cy="0"/>
          </a:xfrm>
          <a:prstGeom prst="line">
            <a:avLst/>
          </a:prstGeom>
          <a:ln w="28575">
            <a:solidFill>
              <a:srgbClr val="1D0E47">
                <a:alpha val="73000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8" name="그림 17">
            <a:extLst>
              <a:ext uri="{FF2B5EF4-FFF2-40B4-BE49-F238E27FC236}">
                <a16:creationId xmlns:a16="http://schemas.microsoft.com/office/drawing/2014/main" id="{140E2B4D-F0CC-C54C-DD1A-A65F5209A34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972" y="6747430"/>
            <a:ext cx="12192000" cy="12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0266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</TotalTime>
  <Words>98</Words>
  <Application>Microsoft Office PowerPoint</Application>
  <PresentationFormat>와이드스크린</PresentationFormat>
  <Paragraphs>19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Microsoft GothicNeo</vt:lpstr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승희 최</dc:creator>
  <cp:lastModifiedBy>승희 최</cp:lastModifiedBy>
  <cp:revision>20</cp:revision>
  <dcterms:created xsi:type="dcterms:W3CDTF">2024-02-02T10:32:31Z</dcterms:created>
  <dcterms:modified xsi:type="dcterms:W3CDTF">2024-02-03T18:04:23Z</dcterms:modified>
</cp:coreProperties>
</file>