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6BC1951-4060-4E7B-B180-DB0C11C76358}">
  <a:tblStyle styleId="{B6BC1951-4060-4E7B-B180-DB0C11C76358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2540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" name="Google Shape;23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제목 슬라이드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24" name="Google Shape;24;p2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</p:sp>
        <p:cxnSp>
          <p:nvCxnSpPr>
            <p:cNvPr id="25" name="Google Shape;25;p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6" name="Google Shape;26;p2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7" name="Google Shape;27;p2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28" name="Google Shape;28;p2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9" name="Google Shape;29;p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1" name="Google Shape;31;p2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32" name="Google Shape;32;p2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33" name="Google Shape;33;p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0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6" name="Google Shape;86;p10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캡션">
  <p:cSld name="제목 및 캡션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인용문">
  <p:cSld name="캡션 있는 인용문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명함">
  <p:cSld name="명함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인용문 있는 명함">
  <p:cSld name="인용문 있는 명함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참 또는 거짓">
  <p:cSld name="참 또는 거짓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body" idx="1"/>
          </p:nvPr>
        </p:nvSpPr>
        <p:spPr>
          <a:xfrm rot="5400000">
            <a:off x="3035282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▶"/>
              <a:defRPr/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ugang.ajou.ac.kr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jou.ac.kr/kr/life/class15.jsp" TargetMode="External"/><Relationship Id="rId4" Type="http://schemas.openxmlformats.org/officeDocument/2006/relationships/hyperlink" Target="http://www.ajou.ac.kr/kr/life/handbook2015.jsp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2941983" y="1744576"/>
            <a:ext cx="6204799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rebuchet MS"/>
              <a:buNone/>
            </a:pPr>
            <a:r>
              <a:rPr lang="en-US" b="1" dirty="0" smtClean="0">
                <a:solidFill>
                  <a:schemeClr val="dk1"/>
                </a:solidFill>
              </a:rPr>
              <a:t>2023학년도 </a:t>
            </a:r>
            <a:r>
              <a:rPr lang="en-US" b="1" dirty="0" err="1">
                <a:solidFill>
                  <a:schemeClr val="dk1"/>
                </a:solidFill>
              </a:rPr>
              <a:t>편입생</a:t>
            </a:r>
            <a:r>
              <a:rPr lang="en-US" b="1" dirty="0">
                <a:solidFill>
                  <a:schemeClr val="dk1"/>
                </a:solidFill>
              </a:rPr>
              <a:t/>
            </a:r>
            <a:br>
              <a:rPr lang="en-US" b="1" dirty="0">
                <a:solidFill>
                  <a:schemeClr val="dk1"/>
                </a:solidFill>
              </a:rPr>
            </a:br>
            <a:r>
              <a:rPr lang="en-US" b="1" dirty="0" err="1">
                <a:solidFill>
                  <a:schemeClr val="dk1"/>
                </a:solidFill>
              </a:rPr>
              <a:t>오리엔테이션</a:t>
            </a:r>
            <a:endParaRPr b="1" dirty="0">
              <a:solidFill>
                <a:schemeClr val="dk1"/>
              </a:solidFill>
            </a:endParaRPr>
          </a:p>
        </p:txBody>
      </p:sp>
      <p:sp>
        <p:nvSpPr>
          <p:cNvPr id="144" name="Google Shape;144;p18"/>
          <p:cNvSpPr txBox="1"/>
          <p:nvPr/>
        </p:nvSpPr>
        <p:spPr>
          <a:xfrm>
            <a:off x="4287080" y="4492486"/>
            <a:ext cx="3696032" cy="1118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rebuchet MS"/>
              <a:buNone/>
            </a:pPr>
            <a:r>
              <a:rPr lang="en-US" sz="3200" b="1" i="0" u="none" strike="noStrike" cap="none" dirty="0" smtClean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2023.02.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rebuchet MS"/>
              <a:buNone/>
            </a:pPr>
            <a:r>
              <a:rPr lang="en-US" sz="3200" b="1" i="0" u="none" strike="noStrike" cap="none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교무팀</a:t>
            </a:r>
            <a:endParaRPr sz="3200" b="1" i="0" u="none" strike="noStrike" cap="none" dirty="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 dirty="0" smtClean="0">
                <a:solidFill>
                  <a:schemeClr val="dk1"/>
                </a:solidFill>
              </a:rPr>
              <a:t>2023 </a:t>
            </a:r>
            <a:r>
              <a:rPr lang="en-US" b="1" dirty="0" err="1">
                <a:solidFill>
                  <a:schemeClr val="dk1"/>
                </a:solidFill>
              </a:rPr>
              <a:t>편입생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교육과정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지정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원칙</a:t>
            </a:r>
            <a:endParaRPr b="1" dirty="0">
              <a:solidFill>
                <a:schemeClr val="dk1"/>
              </a:solidFill>
            </a:endParaRPr>
          </a:p>
        </p:txBody>
      </p:sp>
      <p:sp>
        <p:nvSpPr>
          <p:cNvPr id="150" name="Google Shape;150;p19"/>
          <p:cNvSpPr txBox="1">
            <a:spLocks noGrp="1"/>
          </p:cNvSpPr>
          <p:nvPr>
            <p:ph type="body" idx="1"/>
          </p:nvPr>
        </p:nvSpPr>
        <p:spPr>
          <a:xfrm>
            <a:off x="621674" y="1619901"/>
            <a:ext cx="9198981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sz="2000" b="1" dirty="0" err="1">
                <a:solidFill>
                  <a:schemeClr val="dk1"/>
                </a:solidFill>
              </a:rPr>
              <a:t>교육과정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지정</a:t>
            </a:r>
            <a:r>
              <a:rPr lang="en-US" dirty="0">
                <a:solidFill>
                  <a:schemeClr val="dk1"/>
                </a:solidFill>
              </a:rPr>
              <a:t> =  </a:t>
            </a:r>
            <a:r>
              <a:rPr lang="en-US" sz="2400" b="1" dirty="0" smtClean="0">
                <a:solidFill>
                  <a:schemeClr val="dk1"/>
                </a:solidFill>
              </a:rPr>
              <a:t>2021학년 </a:t>
            </a:r>
            <a:r>
              <a:rPr lang="en-US" sz="2400" b="1" dirty="0" err="1">
                <a:solidFill>
                  <a:schemeClr val="dk1"/>
                </a:solidFill>
              </a:rPr>
              <a:t>교육과정</a:t>
            </a:r>
            <a:r>
              <a:rPr lang="en-US" sz="2400" b="1" dirty="0">
                <a:solidFill>
                  <a:schemeClr val="dk1"/>
                </a:solidFill>
              </a:rPr>
              <a:t>  </a:t>
            </a:r>
            <a:r>
              <a:rPr lang="en-US" dirty="0">
                <a:solidFill>
                  <a:schemeClr val="dk1"/>
                </a:solidFill>
              </a:rPr>
              <a:t>–  </a:t>
            </a:r>
            <a:r>
              <a:rPr lang="en-US" dirty="0" err="1">
                <a:solidFill>
                  <a:schemeClr val="dk1"/>
                </a:solidFill>
              </a:rPr>
              <a:t>전적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대학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인정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과목</a:t>
            </a:r>
            <a:r>
              <a:rPr lang="en-US" dirty="0">
                <a:solidFill>
                  <a:schemeClr val="dk1"/>
                </a:solidFill>
              </a:rPr>
              <a:t> 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[</a:t>
            </a:r>
            <a:r>
              <a:rPr lang="en-US" dirty="0" err="1">
                <a:solidFill>
                  <a:schemeClr val="dk1"/>
                </a:solidFill>
              </a:rPr>
              <a:t>지정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받은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과목을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이수</a:t>
            </a:r>
            <a:r>
              <a:rPr lang="en-US" dirty="0">
                <a:solidFill>
                  <a:schemeClr val="dk1"/>
                </a:solidFill>
              </a:rPr>
              <a:t>] + [</a:t>
            </a:r>
            <a:r>
              <a:rPr lang="en-US" dirty="0" err="1">
                <a:solidFill>
                  <a:schemeClr val="dk1"/>
                </a:solidFill>
              </a:rPr>
              <a:t>학과별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졸업이수학점의</a:t>
            </a:r>
            <a:r>
              <a:rPr lang="en-US" dirty="0">
                <a:solidFill>
                  <a:schemeClr val="dk1"/>
                </a:solidFill>
              </a:rPr>
              <a:t> 50%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이수</a:t>
            </a:r>
            <a:r>
              <a:rPr lang="en-US" dirty="0">
                <a:solidFill>
                  <a:schemeClr val="dk1"/>
                </a:solidFill>
              </a:rPr>
              <a:t>]</a:t>
            </a:r>
            <a:endParaRPr dirty="0"/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심화전공</a:t>
            </a:r>
            <a:r>
              <a:rPr lang="en-US" dirty="0">
                <a:solidFill>
                  <a:schemeClr val="dk1"/>
                </a:solidFill>
              </a:rPr>
              <a:t>/</a:t>
            </a:r>
            <a:r>
              <a:rPr lang="en-US" dirty="0" err="1">
                <a:solidFill>
                  <a:schemeClr val="dk1"/>
                </a:solidFill>
              </a:rPr>
              <a:t>공학인증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운영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학과</a:t>
            </a:r>
            <a:r>
              <a:rPr lang="en-US" dirty="0">
                <a:solidFill>
                  <a:schemeClr val="dk1"/>
                </a:solidFill>
              </a:rPr>
              <a:t> : </a:t>
            </a:r>
            <a:r>
              <a:rPr lang="en-US" sz="2000" b="1" dirty="0" err="1">
                <a:solidFill>
                  <a:schemeClr val="dk1"/>
                </a:solidFill>
              </a:rPr>
              <a:t>심화과정</a:t>
            </a:r>
            <a:r>
              <a:rPr lang="en-US" sz="2000" b="1" dirty="0">
                <a:solidFill>
                  <a:schemeClr val="dk1"/>
                </a:solidFill>
              </a:rPr>
              <a:t>/</a:t>
            </a:r>
            <a:r>
              <a:rPr lang="en-US" sz="2000" b="1" dirty="0" err="1">
                <a:solidFill>
                  <a:schemeClr val="dk1"/>
                </a:solidFill>
              </a:rPr>
              <a:t>공학인증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또는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                                               </a:t>
            </a:r>
            <a:r>
              <a:rPr lang="en-US" sz="2000" b="1" u="sng" dirty="0" err="1" smtClean="0">
                <a:solidFill>
                  <a:schemeClr val="dk1"/>
                </a:solidFill>
              </a:rPr>
              <a:t>복수전공</a:t>
            </a:r>
            <a:r>
              <a:rPr lang="en-US" sz="2000" b="1" u="sng" dirty="0">
                <a:solidFill>
                  <a:schemeClr val="dk1"/>
                </a:solidFill>
              </a:rPr>
              <a:t>/</a:t>
            </a:r>
            <a:r>
              <a:rPr lang="en-US" sz="2000" b="1" u="sng" dirty="0" err="1">
                <a:solidFill>
                  <a:schemeClr val="dk1"/>
                </a:solidFill>
              </a:rPr>
              <a:t>부전공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필수</a:t>
            </a:r>
            <a:endParaRPr sz="2000" b="1" u="sng" dirty="0">
              <a:solidFill>
                <a:schemeClr val="dk1"/>
              </a:solidFill>
            </a:endParaRPr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일반전공만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운영하는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학과</a:t>
            </a:r>
            <a:r>
              <a:rPr lang="en-US" dirty="0">
                <a:solidFill>
                  <a:schemeClr val="dk1"/>
                </a:solidFill>
              </a:rPr>
              <a:t> : </a:t>
            </a:r>
            <a:r>
              <a:rPr lang="en-US" sz="2000" b="1" u="sng" dirty="0" err="1">
                <a:solidFill>
                  <a:schemeClr val="dk1"/>
                </a:solidFill>
              </a:rPr>
              <a:t>일반과정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이수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sz="2000" b="1" u="sng" dirty="0" err="1">
                <a:solidFill>
                  <a:schemeClr val="dk1"/>
                </a:solidFill>
              </a:rPr>
              <a:t>복수전공</a:t>
            </a:r>
            <a:r>
              <a:rPr lang="en-US" sz="2000" b="1" u="sng" dirty="0">
                <a:solidFill>
                  <a:schemeClr val="dk1"/>
                </a:solidFill>
              </a:rPr>
              <a:t>/</a:t>
            </a:r>
            <a:r>
              <a:rPr lang="en-US" sz="2000" b="1" u="sng" dirty="0" err="1">
                <a:solidFill>
                  <a:schemeClr val="dk1"/>
                </a:solidFill>
              </a:rPr>
              <a:t>부전공은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선택가능</a:t>
            </a:r>
            <a:endParaRPr sz="2000" b="1" u="sng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학과별 공학인증/심화과정 운영현황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56" name="Google Shape;156;p20"/>
          <p:cNvSpPr txBox="1">
            <a:spLocks noGrp="1"/>
          </p:cNvSpPr>
          <p:nvPr>
            <p:ph type="body" idx="1"/>
          </p:nvPr>
        </p:nvSpPr>
        <p:spPr>
          <a:xfrm>
            <a:off x="677334" y="1487925"/>
            <a:ext cx="10058400" cy="3458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 dirty="0">
                <a:solidFill>
                  <a:schemeClr val="dk1"/>
                </a:solidFill>
              </a:rPr>
              <a:t>○ </a:t>
            </a:r>
            <a:r>
              <a:rPr lang="en-US" sz="2000" b="1" dirty="0" err="1">
                <a:solidFill>
                  <a:schemeClr val="dk1"/>
                </a:solidFill>
              </a:rPr>
              <a:t>공학인증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운영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학과</a:t>
            </a:r>
            <a:endParaRPr sz="2000" b="1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공과대학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 </a:t>
            </a:r>
            <a:r>
              <a:rPr lang="en-US" dirty="0" err="1">
                <a:solidFill>
                  <a:schemeClr val="dk1"/>
                </a:solidFill>
              </a:rPr>
              <a:t>기계공학과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산업공학과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화학공학과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환경안전공학과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건설시스템공학과</a:t>
            </a:r>
            <a:r>
              <a:rPr lang="en-US" dirty="0">
                <a:solidFill>
                  <a:schemeClr val="dk1"/>
                </a:solidFill>
              </a:rPr>
              <a:t>,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 </a:t>
            </a:r>
            <a:r>
              <a:rPr lang="en-US" dirty="0" err="1" smtClean="0">
                <a:solidFill>
                  <a:schemeClr val="dk1"/>
                </a:solidFill>
              </a:rPr>
              <a:t>건축학과_건축공학전공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정보통신대학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 </a:t>
            </a:r>
            <a:r>
              <a:rPr lang="en-US" dirty="0" err="1" smtClean="0">
                <a:solidFill>
                  <a:schemeClr val="dk1"/>
                </a:solidFill>
              </a:rPr>
              <a:t>전자공학과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학과별 공학인증/심화과정 운영현황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62" name="Google Shape;162;p21"/>
          <p:cNvSpPr txBox="1">
            <a:spLocks noGrp="1"/>
          </p:cNvSpPr>
          <p:nvPr>
            <p:ph type="body" idx="1"/>
          </p:nvPr>
        </p:nvSpPr>
        <p:spPr>
          <a:xfrm>
            <a:off x="572494" y="1198498"/>
            <a:ext cx="10487770" cy="43721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 dirty="0">
                <a:solidFill>
                  <a:schemeClr val="dk1"/>
                </a:solidFill>
              </a:rPr>
              <a:t>○ </a:t>
            </a:r>
            <a:r>
              <a:rPr lang="en-US" sz="2000" b="1" dirty="0" err="1" smtClean="0">
                <a:solidFill>
                  <a:schemeClr val="dk1"/>
                </a:solidFill>
              </a:rPr>
              <a:t>심화과정</a:t>
            </a:r>
            <a:r>
              <a:rPr lang="en-US" sz="2000" b="1" dirty="0" smtClean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운영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학과</a:t>
            </a:r>
            <a:endParaRPr sz="2000" b="1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공과대학</a:t>
            </a:r>
            <a:r>
              <a:rPr lang="en-US" dirty="0" smtClean="0">
                <a:solidFill>
                  <a:schemeClr val="dk1"/>
                </a:solidFill>
              </a:rPr>
              <a:t>(</a:t>
            </a:r>
            <a:r>
              <a:rPr lang="ko-KR" altLang="en-US" dirty="0" smtClean="0">
                <a:solidFill>
                  <a:schemeClr val="dk1"/>
                </a:solidFill>
              </a:rPr>
              <a:t>첨단</a:t>
            </a:r>
            <a:r>
              <a:rPr lang="en-US" dirty="0" err="1" smtClean="0">
                <a:solidFill>
                  <a:schemeClr val="dk1"/>
                </a:solidFill>
              </a:rPr>
              <a:t>신소재공학과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응용화학생명공학과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교통시스템공학과</a:t>
            </a:r>
            <a:r>
              <a:rPr lang="en-US" dirty="0" smtClean="0">
                <a:solidFill>
                  <a:schemeClr val="dk1"/>
                </a:solidFill>
              </a:rPr>
              <a:t>,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smtClean="0">
                <a:solidFill>
                  <a:schemeClr val="dk1"/>
                </a:solidFill>
              </a:rPr>
              <a:t>                   </a:t>
            </a:r>
            <a:r>
              <a:rPr lang="en-US" dirty="0" err="1" smtClean="0">
                <a:solidFill>
                  <a:schemeClr val="dk1"/>
                </a:solidFill>
              </a:rPr>
              <a:t>건축학과</a:t>
            </a:r>
            <a:r>
              <a:rPr lang="en-US" dirty="0" err="1">
                <a:solidFill>
                  <a:schemeClr val="dk1"/>
                </a:solidFill>
              </a:rPr>
              <a:t>_건축학전공</a:t>
            </a:r>
            <a:r>
              <a:rPr lang="en-US" dirty="0">
                <a:solidFill>
                  <a:schemeClr val="dk1"/>
                </a:solidFill>
              </a:rPr>
              <a:t>(5년</a:t>
            </a:r>
            <a:r>
              <a:rPr lang="en-US" dirty="0" smtClean="0">
                <a:solidFill>
                  <a:schemeClr val="dk1"/>
                </a:solidFill>
              </a:rPr>
              <a:t>), AI</a:t>
            </a:r>
            <a:r>
              <a:rPr lang="ko-KR" altLang="en-US" dirty="0" smtClean="0">
                <a:solidFill>
                  <a:schemeClr val="dk1"/>
                </a:solidFill>
              </a:rPr>
              <a:t>모빌리티공학과</a:t>
            </a:r>
            <a:r>
              <a:rPr lang="en-US" altLang="ko-KR" dirty="0" smtClean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정보통신대학</a:t>
            </a:r>
            <a:r>
              <a:rPr lang="en-US" dirty="0" smtClean="0">
                <a:solidFill>
                  <a:schemeClr val="dk1"/>
                </a:solidFill>
              </a:rPr>
              <a:t>(</a:t>
            </a:r>
            <a:r>
              <a:rPr lang="ko-KR" altLang="en-US" dirty="0" smtClean="0">
                <a:solidFill>
                  <a:schemeClr val="dk1"/>
                </a:solidFill>
              </a:rPr>
              <a:t>지능형반도체공학과</a:t>
            </a:r>
            <a:r>
              <a:rPr lang="en-US" altLang="ko-KR" dirty="0" smtClean="0">
                <a:solidFill>
                  <a:schemeClr val="dk1"/>
                </a:solidFill>
              </a:rPr>
              <a:t>)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smtClean="0">
                <a:solidFill>
                  <a:schemeClr val="dk1"/>
                </a:solidFill>
              </a:rPr>
              <a:t>  - </a:t>
            </a:r>
            <a:r>
              <a:rPr lang="ko-KR" altLang="en-US" dirty="0" smtClean="0">
                <a:solidFill>
                  <a:schemeClr val="dk1"/>
                </a:solidFill>
              </a:rPr>
              <a:t>소프트웨어융합대학</a:t>
            </a:r>
            <a:r>
              <a:rPr lang="en-US" altLang="ko-KR" dirty="0" smtClean="0">
                <a:solidFill>
                  <a:schemeClr val="dk1"/>
                </a:solidFill>
              </a:rPr>
              <a:t>(</a:t>
            </a:r>
            <a:r>
              <a:rPr lang="en-US" dirty="0" err="1" smtClean="0">
                <a:solidFill>
                  <a:schemeClr val="dk1"/>
                </a:solidFill>
              </a:rPr>
              <a:t>소프트웨어학과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ko-KR" altLang="en-US" dirty="0" smtClean="0">
                <a:solidFill>
                  <a:schemeClr val="dk1"/>
                </a:solidFill>
              </a:rPr>
              <a:t>글로벌</a:t>
            </a:r>
            <a:r>
              <a:rPr lang="en-US" altLang="ko-KR" dirty="0" smtClean="0">
                <a:solidFill>
                  <a:schemeClr val="dk1"/>
                </a:solidFill>
              </a:rPr>
              <a:t>IT, </a:t>
            </a:r>
            <a:r>
              <a:rPr lang="en-US" dirty="0" err="1" smtClean="0">
                <a:solidFill>
                  <a:schemeClr val="dk1"/>
                </a:solidFill>
              </a:rPr>
              <a:t>사이버보안학과</a:t>
            </a:r>
            <a:r>
              <a:rPr lang="en-US" dirty="0" smtClean="0">
                <a:solidFill>
                  <a:schemeClr val="dk1"/>
                </a:solidFill>
              </a:rPr>
              <a:t>,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altLang="ko-KR" dirty="0">
                <a:solidFill>
                  <a:schemeClr val="dk1"/>
                </a:solidFill>
              </a:rPr>
              <a:t> </a:t>
            </a:r>
            <a:r>
              <a:rPr lang="en-US" altLang="ko-KR" dirty="0" smtClean="0">
                <a:solidFill>
                  <a:schemeClr val="dk1"/>
                </a:solidFill>
              </a:rPr>
              <a:t>                                    </a:t>
            </a:r>
            <a:r>
              <a:rPr lang="ko-KR" altLang="en-US" dirty="0" smtClean="0">
                <a:solidFill>
                  <a:schemeClr val="dk1"/>
                </a:solidFill>
              </a:rPr>
              <a:t>디지털미디어학과</a:t>
            </a:r>
            <a:r>
              <a:rPr lang="en-US" altLang="ko-KR" dirty="0" smtClean="0">
                <a:solidFill>
                  <a:schemeClr val="dk1"/>
                </a:solidFill>
              </a:rPr>
              <a:t>, </a:t>
            </a:r>
            <a:r>
              <a:rPr lang="ko-KR" altLang="en-US" dirty="0" smtClean="0">
                <a:solidFill>
                  <a:schemeClr val="dk1"/>
                </a:solidFill>
              </a:rPr>
              <a:t>국방디지털융합학과</a:t>
            </a:r>
            <a:r>
              <a:rPr lang="en-US" dirty="0" smtClean="0">
                <a:solidFill>
                  <a:schemeClr val="dk1"/>
                </a:solidFill>
              </a:rPr>
              <a:t>)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자연과학대학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dirty="0" err="1">
                <a:solidFill>
                  <a:schemeClr val="dk1"/>
                </a:solidFill>
              </a:rPr>
              <a:t>수학과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물리학과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화학과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생명과학과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경영대학</a:t>
            </a:r>
            <a:r>
              <a:rPr lang="en-US" dirty="0">
                <a:solidFill>
                  <a:schemeClr val="dk1"/>
                </a:solidFill>
              </a:rPr>
              <a:t> (e-</a:t>
            </a:r>
            <a:r>
              <a:rPr lang="en-US" dirty="0" err="1">
                <a:solidFill>
                  <a:schemeClr val="dk1"/>
                </a:solidFill>
              </a:rPr>
              <a:t>비즈니스학과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금융공학과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인문대학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dirty="0" err="1">
                <a:solidFill>
                  <a:schemeClr val="dk1"/>
                </a:solidFill>
              </a:rPr>
              <a:t>국어국문학과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영어영문학과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불어불문학과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사학과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문화콘텐츠학과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11273476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40"/>
              <a:buFont typeface="Trebuchet MS"/>
              <a:buNone/>
            </a:pPr>
            <a:r>
              <a:rPr lang="en-US" sz="3240" b="1" dirty="0" err="1">
                <a:solidFill>
                  <a:schemeClr val="dk1"/>
                </a:solidFill>
              </a:rPr>
              <a:t>소속별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3240" b="1" dirty="0" err="1">
                <a:solidFill>
                  <a:schemeClr val="dk1"/>
                </a:solidFill>
              </a:rPr>
              <a:t>졸업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3240" b="1" dirty="0" err="1">
                <a:solidFill>
                  <a:schemeClr val="dk1"/>
                </a:solidFill>
              </a:rPr>
              <a:t>필요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3240" b="1" dirty="0" err="1" smtClean="0">
                <a:solidFill>
                  <a:schemeClr val="dk1"/>
                </a:solidFill>
              </a:rPr>
              <a:t>학점</a:t>
            </a:r>
            <a:r>
              <a:rPr lang="en-US" sz="3240" b="1" dirty="0" smtClean="0">
                <a:solidFill>
                  <a:srgbClr val="FF0000"/>
                </a:solidFill>
              </a:rPr>
              <a:t>(*</a:t>
            </a:r>
            <a:r>
              <a:rPr lang="ko-KR" altLang="en-US" sz="3240" b="1" dirty="0" smtClean="0">
                <a:solidFill>
                  <a:srgbClr val="FF0000"/>
                </a:solidFill>
              </a:rPr>
              <a:t>일반과정 기준</a:t>
            </a:r>
            <a:r>
              <a:rPr lang="en-US" altLang="ko-KR" sz="3240" b="1" dirty="0" smtClean="0">
                <a:solidFill>
                  <a:srgbClr val="FF0000"/>
                </a:solidFill>
              </a:rPr>
              <a:t>)</a:t>
            </a:r>
            <a:r>
              <a:rPr lang="en-US" sz="3240" b="1" dirty="0">
                <a:solidFill>
                  <a:srgbClr val="FF0000"/>
                </a:solidFill>
              </a:rPr>
              <a:t/>
            </a:r>
            <a:br>
              <a:rPr lang="en-US" sz="3240" b="1" dirty="0">
                <a:solidFill>
                  <a:srgbClr val="FF0000"/>
                </a:solidFill>
              </a:rPr>
            </a:br>
            <a:r>
              <a:rPr lang="en-US" sz="3240" b="1" dirty="0">
                <a:solidFill>
                  <a:schemeClr val="dk1"/>
                </a:solidFill>
              </a:rPr>
              <a:t>(</a:t>
            </a:r>
            <a:r>
              <a:rPr lang="en-US" sz="3240" b="1" dirty="0" smtClean="0">
                <a:solidFill>
                  <a:schemeClr val="dk1"/>
                </a:solidFill>
              </a:rPr>
              <a:t>2021학년도 </a:t>
            </a:r>
            <a:r>
              <a:rPr lang="en-US" sz="3240" b="1" dirty="0" err="1">
                <a:solidFill>
                  <a:schemeClr val="dk1"/>
                </a:solidFill>
              </a:rPr>
              <a:t>신입학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3240" b="1" dirty="0" err="1">
                <a:solidFill>
                  <a:schemeClr val="dk1"/>
                </a:solidFill>
              </a:rPr>
              <a:t>졸업학점의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4770" b="1" u="sng" dirty="0">
                <a:solidFill>
                  <a:schemeClr val="dk1"/>
                </a:solidFill>
              </a:rPr>
              <a:t>½</a:t>
            </a:r>
            <a:r>
              <a:rPr lang="en-US" sz="4320" b="1" u="sng" dirty="0">
                <a:solidFill>
                  <a:schemeClr val="dk1"/>
                </a:solidFill>
              </a:rPr>
              <a:t>이상 </a:t>
            </a:r>
            <a:r>
              <a:rPr lang="en-US" sz="3240" b="1" dirty="0" err="1">
                <a:solidFill>
                  <a:schemeClr val="dk1"/>
                </a:solidFill>
              </a:rPr>
              <a:t>이수</a:t>
            </a:r>
            <a:r>
              <a:rPr lang="en-US" sz="3240" b="1" dirty="0">
                <a:solidFill>
                  <a:schemeClr val="dk1"/>
                </a:solidFill>
              </a:rPr>
              <a:t> </a:t>
            </a:r>
            <a:r>
              <a:rPr lang="en-US" sz="3240" b="1" dirty="0" err="1">
                <a:solidFill>
                  <a:schemeClr val="dk1"/>
                </a:solidFill>
              </a:rPr>
              <a:t>의무</a:t>
            </a:r>
            <a:r>
              <a:rPr lang="en-US" sz="3240" b="1" dirty="0">
                <a:solidFill>
                  <a:schemeClr val="dk1"/>
                </a:solidFill>
              </a:rPr>
              <a:t>)</a:t>
            </a:r>
            <a:endParaRPr sz="3240" b="1" dirty="0">
              <a:solidFill>
                <a:schemeClr val="dk1"/>
              </a:solidFill>
            </a:endParaRPr>
          </a:p>
        </p:txBody>
      </p:sp>
      <p:sp>
        <p:nvSpPr>
          <p:cNvPr id="176" name="Google Shape;176;p23"/>
          <p:cNvSpPr txBox="1">
            <a:spLocks noGrp="1"/>
          </p:cNvSpPr>
          <p:nvPr>
            <p:ph type="body" idx="1"/>
          </p:nvPr>
        </p:nvSpPr>
        <p:spPr>
          <a:xfrm>
            <a:off x="960120" y="1644565"/>
            <a:ext cx="10058400" cy="4405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공과대학</a:t>
            </a:r>
            <a:r>
              <a:rPr lang="en-US" dirty="0">
                <a:solidFill>
                  <a:schemeClr val="dk1"/>
                </a:solidFill>
              </a:rPr>
              <a:t>(건축학5년 </a:t>
            </a:r>
            <a:r>
              <a:rPr lang="en-US" dirty="0" err="1">
                <a:solidFill>
                  <a:schemeClr val="dk1"/>
                </a:solidFill>
              </a:rPr>
              <a:t>제외</a:t>
            </a:r>
            <a:r>
              <a:rPr lang="en-US" dirty="0" smtClean="0">
                <a:solidFill>
                  <a:schemeClr val="dk1"/>
                </a:solidFill>
              </a:rPr>
              <a:t>): </a:t>
            </a:r>
            <a:r>
              <a:rPr lang="en-US" dirty="0">
                <a:solidFill>
                  <a:schemeClr val="dk1"/>
                </a:solidFill>
              </a:rPr>
              <a:t>64학점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건축학5</a:t>
            </a:r>
            <a:r>
              <a:rPr lang="en-US" dirty="0" smtClean="0">
                <a:solidFill>
                  <a:schemeClr val="dk1"/>
                </a:solidFill>
              </a:rPr>
              <a:t>년: 79학점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 smtClean="0">
                <a:solidFill>
                  <a:schemeClr val="dk1"/>
                </a:solidFill>
              </a:rPr>
              <a:t>정보통신대학</a:t>
            </a:r>
            <a:r>
              <a:rPr lang="en-US" dirty="0" smtClean="0">
                <a:solidFill>
                  <a:schemeClr val="dk1"/>
                </a:solidFill>
              </a:rPr>
              <a:t>: </a:t>
            </a:r>
            <a:r>
              <a:rPr lang="en-US" dirty="0">
                <a:solidFill>
                  <a:schemeClr val="dk1"/>
                </a:solidFill>
              </a:rPr>
              <a:t>64학점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 smtClean="0">
                <a:solidFill>
                  <a:schemeClr val="dk1"/>
                </a:solidFill>
              </a:rPr>
              <a:t>소프트</a:t>
            </a:r>
            <a:r>
              <a:rPr lang="ko-KR" altLang="en-US" dirty="0" err="1" smtClean="0">
                <a:solidFill>
                  <a:schemeClr val="dk1"/>
                </a:solidFill>
              </a:rPr>
              <a:t>웨어융합대학</a:t>
            </a:r>
            <a:r>
              <a:rPr lang="en-US" altLang="ko-KR" dirty="0" smtClean="0">
                <a:solidFill>
                  <a:schemeClr val="dk1"/>
                </a:solidFill>
              </a:rPr>
              <a:t>(</a:t>
            </a:r>
            <a:r>
              <a:rPr lang="ko-KR" altLang="en-US" dirty="0" smtClean="0">
                <a:solidFill>
                  <a:schemeClr val="dk1"/>
                </a:solidFill>
              </a:rPr>
              <a:t>소프트웨어학과</a:t>
            </a:r>
            <a:r>
              <a:rPr lang="en-US" altLang="ko-KR" dirty="0" smtClean="0">
                <a:solidFill>
                  <a:schemeClr val="dk1"/>
                </a:solidFill>
              </a:rPr>
              <a:t>, </a:t>
            </a:r>
            <a:r>
              <a:rPr lang="ko-KR" altLang="en-US" dirty="0" smtClean="0">
                <a:solidFill>
                  <a:schemeClr val="dk1"/>
                </a:solidFill>
              </a:rPr>
              <a:t>국방디지털융합학과 제외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: </a:t>
            </a:r>
            <a:r>
              <a:rPr lang="en-US" dirty="0" smtClean="0">
                <a:solidFill>
                  <a:schemeClr val="dk1"/>
                </a:solidFill>
              </a:rPr>
              <a:t>64학점 </a:t>
            </a:r>
            <a:r>
              <a:rPr lang="en-US" dirty="0" err="1" smtClean="0">
                <a:solidFill>
                  <a:schemeClr val="dk1"/>
                </a:solidFill>
              </a:rPr>
              <a:t>이상</a:t>
            </a:r>
            <a:endParaRPr lang="en-US" dirty="0" smtClean="0">
              <a:solidFill>
                <a:schemeClr val="dk1"/>
              </a:solidFill>
            </a:endParaRPr>
          </a:p>
          <a:p>
            <a:pPr marL="342900" indent="-342900"/>
            <a:r>
              <a:rPr lang="ko-KR" altLang="en-US" dirty="0">
                <a:solidFill>
                  <a:schemeClr val="dk1"/>
                </a:solidFill>
              </a:rPr>
              <a:t>○ </a:t>
            </a:r>
            <a:r>
              <a:rPr lang="ko-KR" altLang="en-US" dirty="0" smtClean="0">
                <a:solidFill>
                  <a:schemeClr val="dk1"/>
                </a:solidFill>
              </a:rPr>
              <a:t>소프트웨어학과</a:t>
            </a:r>
            <a:r>
              <a:rPr lang="en-US" altLang="ko-KR" dirty="0" smtClean="0">
                <a:solidFill>
                  <a:schemeClr val="dk1"/>
                </a:solidFill>
              </a:rPr>
              <a:t>, </a:t>
            </a:r>
            <a:r>
              <a:rPr lang="ko-KR" altLang="en-US" dirty="0" smtClean="0">
                <a:solidFill>
                  <a:schemeClr val="dk1"/>
                </a:solidFill>
              </a:rPr>
              <a:t>국방디지털융합학과</a:t>
            </a:r>
            <a:r>
              <a:rPr lang="en-US" altLang="ko-KR" dirty="0" smtClean="0">
                <a:solidFill>
                  <a:schemeClr val="dk1"/>
                </a:solidFill>
              </a:rPr>
              <a:t>: 70</a:t>
            </a:r>
            <a:r>
              <a:rPr lang="ko-KR" altLang="en-US" dirty="0" smtClean="0">
                <a:solidFill>
                  <a:schemeClr val="dk1"/>
                </a:solidFill>
              </a:rPr>
              <a:t>학점 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자연과학대학</a:t>
            </a:r>
            <a:r>
              <a:rPr lang="en-US" dirty="0">
                <a:solidFill>
                  <a:schemeClr val="dk1"/>
                </a:solidFill>
              </a:rPr>
              <a:t> : 60학점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r>
              <a:rPr lang="en-US" dirty="0">
                <a:solidFill>
                  <a:schemeClr val="dk1"/>
                </a:solidFill>
              </a:rPr>
              <a:t> 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경영대학</a:t>
            </a:r>
            <a:r>
              <a:rPr lang="en-US" dirty="0">
                <a:solidFill>
                  <a:schemeClr val="dk1"/>
                </a:solidFill>
              </a:rPr>
              <a:t> : </a:t>
            </a:r>
            <a:r>
              <a:rPr lang="en-US" dirty="0" smtClean="0">
                <a:solidFill>
                  <a:schemeClr val="dk1"/>
                </a:solidFill>
              </a:rPr>
              <a:t>60학점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인문대학</a:t>
            </a:r>
            <a:r>
              <a:rPr lang="en-US" dirty="0">
                <a:solidFill>
                  <a:schemeClr val="dk1"/>
                </a:solidFill>
              </a:rPr>
              <a:t> : 60학점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사회과학대학</a:t>
            </a:r>
            <a:r>
              <a:rPr lang="en-US" dirty="0">
                <a:solidFill>
                  <a:schemeClr val="dk1"/>
                </a:solidFill>
              </a:rPr>
              <a:t> : 60학점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※  </a:t>
            </a:r>
            <a:r>
              <a:rPr lang="en-US" dirty="0" err="1">
                <a:solidFill>
                  <a:schemeClr val="dk1"/>
                </a:solidFill>
              </a:rPr>
              <a:t>의과대학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간호대학</a:t>
            </a:r>
            <a:r>
              <a:rPr lang="en-US" dirty="0">
                <a:solidFill>
                  <a:schemeClr val="dk1"/>
                </a:solidFill>
              </a:rPr>
              <a:t> : </a:t>
            </a:r>
            <a:r>
              <a:rPr lang="en-US" dirty="0" err="1">
                <a:solidFill>
                  <a:schemeClr val="dk1"/>
                </a:solidFill>
              </a:rPr>
              <a:t>별도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교육과정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지정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교육과정 지정 확인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▶"/>
            </a:pPr>
            <a:r>
              <a:rPr lang="en-US">
                <a:solidFill>
                  <a:schemeClr val="dk1"/>
                </a:solidFill>
              </a:rPr>
              <a:t>○ [포털] – [학사(학부)] – [졸업] – [편입생 교육과정]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83" name="Google Shape;183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4767" y="2247689"/>
            <a:ext cx="6915150" cy="321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4"/>
          <p:cNvSpPr/>
          <p:nvPr/>
        </p:nvSpPr>
        <p:spPr>
          <a:xfrm>
            <a:off x="1487978" y="2718262"/>
            <a:ext cx="6724997" cy="157942"/>
          </a:xfrm>
          <a:prstGeom prst="rect">
            <a:avLst/>
          </a:prstGeom>
          <a:noFill/>
          <a:ln w="19050" cap="rnd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5" name="Google Shape;185;p24"/>
          <p:cNvSpPr/>
          <p:nvPr/>
        </p:nvSpPr>
        <p:spPr>
          <a:xfrm>
            <a:off x="6565321" y="4005415"/>
            <a:ext cx="1647654" cy="325515"/>
          </a:xfrm>
          <a:prstGeom prst="rect">
            <a:avLst/>
          </a:prstGeom>
          <a:noFill/>
          <a:ln w="19050" cap="rnd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6" name="Google Shape;186;p24"/>
          <p:cNvSpPr/>
          <p:nvPr/>
        </p:nvSpPr>
        <p:spPr>
          <a:xfrm>
            <a:off x="1487977" y="4811749"/>
            <a:ext cx="4056611" cy="591524"/>
          </a:xfrm>
          <a:prstGeom prst="rect">
            <a:avLst/>
          </a:prstGeom>
          <a:noFill/>
          <a:ln w="19050" cap="rnd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7" name="Google Shape;187;p24"/>
          <p:cNvSpPr/>
          <p:nvPr/>
        </p:nvSpPr>
        <p:spPr>
          <a:xfrm>
            <a:off x="6490506" y="4563686"/>
            <a:ext cx="724942" cy="214811"/>
          </a:xfrm>
          <a:prstGeom prst="rect">
            <a:avLst/>
          </a:prstGeom>
          <a:noFill/>
          <a:ln w="19050" cap="rnd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교육과정 이수 확인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93" name="Google Shape;193;p2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▶"/>
            </a:pPr>
            <a:r>
              <a:rPr lang="en-US"/>
              <a:t>○ [포털] – [학사(학부)] – [졸업] – [예비 졸업사정결과 조회]</a:t>
            </a:r>
            <a:endParaRPr/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/>
              <a:t> </a:t>
            </a:r>
            <a:endParaRPr/>
          </a:p>
        </p:txBody>
      </p:sp>
      <p:pic>
        <p:nvPicPr>
          <p:cNvPr id="194" name="Google Shape;194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7420" y="1779268"/>
            <a:ext cx="8462591" cy="4505154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5"/>
          <p:cNvSpPr/>
          <p:nvPr/>
        </p:nvSpPr>
        <p:spPr>
          <a:xfrm>
            <a:off x="1776549" y="4519748"/>
            <a:ext cx="2751908" cy="156755"/>
          </a:xfrm>
          <a:prstGeom prst="rect">
            <a:avLst/>
          </a:prstGeom>
          <a:noFill/>
          <a:ln w="38100" cap="flat" cmpd="sng">
            <a:solidFill>
              <a:srgbClr val="0831B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6" name="Google Shape;196;p25"/>
          <p:cNvSpPr/>
          <p:nvPr/>
        </p:nvSpPr>
        <p:spPr>
          <a:xfrm>
            <a:off x="4750526" y="4519748"/>
            <a:ext cx="1589314" cy="156755"/>
          </a:xfrm>
          <a:prstGeom prst="rect">
            <a:avLst/>
          </a:prstGeom>
          <a:noFill/>
          <a:ln w="38100" cap="flat" cmpd="sng">
            <a:solidFill>
              <a:srgbClr val="0831B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7" name="Google Shape;197;p25"/>
          <p:cNvSpPr/>
          <p:nvPr/>
        </p:nvSpPr>
        <p:spPr>
          <a:xfrm>
            <a:off x="8107680" y="2708367"/>
            <a:ext cx="1210491" cy="304800"/>
          </a:xfrm>
          <a:prstGeom prst="rect">
            <a:avLst/>
          </a:prstGeom>
          <a:noFill/>
          <a:ln w="38100" cap="flat" cmpd="sng">
            <a:solidFill>
              <a:srgbClr val="0831B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 dirty="0" smtClean="0">
                <a:solidFill>
                  <a:schemeClr val="dk1"/>
                </a:solidFill>
              </a:rPr>
              <a:t>2023</a:t>
            </a:r>
            <a:r>
              <a:rPr lang="ko-KR" altLang="en-US" b="1" dirty="0" smtClean="0">
                <a:solidFill>
                  <a:schemeClr val="dk1"/>
                </a:solidFill>
              </a:rPr>
              <a:t>학년도 </a:t>
            </a:r>
            <a:r>
              <a:rPr lang="ko-KR" altLang="en-US" b="1" dirty="0" err="1" smtClean="0">
                <a:solidFill>
                  <a:schemeClr val="dk1"/>
                </a:solidFill>
              </a:rPr>
              <a:t>편입학생</a:t>
            </a:r>
            <a:r>
              <a:rPr lang="ko-KR" altLang="en-US" b="1" dirty="0" smtClean="0">
                <a:solidFill>
                  <a:schemeClr val="dk1"/>
                </a:solidFill>
              </a:rPr>
              <a:t> </a:t>
            </a:r>
            <a:r>
              <a:rPr lang="en-US" b="1" dirty="0" err="1" smtClean="0">
                <a:solidFill>
                  <a:schemeClr val="dk1"/>
                </a:solidFill>
              </a:rPr>
              <a:t>수강신청</a:t>
            </a:r>
            <a:r>
              <a:rPr lang="en-US" b="1" dirty="0" smtClean="0">
                <a:solidFill>
                  <a:schemeClr val="dk1"/>
                </a:solidFill>
              </a:rPr>
              <a:t> </a:t>
            </a:r>
            <a:r>
              <a:rPr lang="en-US" b="1" dirty="0">
                <a:solidFill>
                  <a:schemeClr val="dk1"/>
                </a:solidFill>
              </a:rPr>
              <a:t>(</a:t>
            </a:r>
            <a:r>
              <a:rPr lang="en-US" b="1" dirty="0" smtClean="0">
                <a:solidFill>
                  <a:schemeClr val="dk1"/>
                </a:solidFill>
              </a:rPr>
              <a:t>2023.02.27.(</a:t>
            </a:r>
            <a:r>
              <a:rPr lang="ko-KR" altLang="en-US" b="1" dirty="0">
                <a:solidFill>
                  <a:schemeClr val="dk1"/>
                </a:solidFill>
              </a:rPr>
              <a:t>월</a:t>
            </a:r>
            <a:r>
              <a:rPr lang="en-US" b="1" dirty="0" smtClean="0">
                <a:solidFill>
                  <a:schemeClr val="dk1"/>
                </a:solidFill>
              </a:rPr>
              <a:t>))</a:t>
            </a:r>
            <a:endParaRPr b="1" dirty="0">
              <a:solidFill>
                <a:schemeClr val="dk1"/>
              </a:solidFill>
            </a:endParaRPr>
          </a:p>
        </p:txBody>
      </p:sp>
      <p:sp>
        <p:nvSpPr>
          <p:cNvPr id="203" name="Google Shape;203;p26"/>
          <p:cNvSpPr txBox="1">
            <a:spLocks noGrp="1"/>
          </p:cNvSpPr>
          <p:nvPr>
            <p:ph type="body" idx="1"/>
          </p:nvPr>
        </p:nvSpPr>
        <p:spPr>
          <a:xfrm>
            <a:off x="1017767" y="1551536"/>
            <a:ext cx="8690776" cy="42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수강신청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페이지</a:t>
            </a:r>
            <a:r>
              <a:rPr lang="en-US" dirty="0">
                <a:solidFill>
                  <a:schemeClr val="dk1"/>
                </a:solidFill>
              </a:rPr>
              <a:t> : </a:t>
            </a:r>
            <a:r>
              <a:rPr lang="en-US" sz="2400" b="1" u="sng" dirty="0">
                <a:solidFill>
                  <a:schemeClr val="hlink"/>
                </a:solidFill>
                <a:hlinkClick r:id="rId3"/>
              </a:rPr>
              <a:t>http://sugang.ajou.ac.kr</a:t>
            </a:r>
            <a:endParaRPr sz="2400" b="1" dirty="0">
              <a:solidFill>
                <a:schemeClr val="dk1"/>
              </a:solidFill>
            </a:endParaRPr>
          </a:p>
          <a:p>
            <a:pPr marL="342900" lvl="0" indent="-25145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수강신청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학점</a:t>
            </a:r>
            <a:r>
              <a:rPr lang="en-US" dirty="0">
                <a:solidFill>
                  <a:schemeClr val="dk1"/>
                </a:solidFill>
              </a:rPr>
              <a:t> : 총 19학점 </a:t>
            </a:r>
            <a:r>
              <a:rPr lang="en-US" dirty="0" err="1">
                <a:solidFill>
                  <a:schemeClr val="dk1"/>
                </a:solidFill>
              </a:rPr>
              <a:t>범위</a:t>
            </a:r>
            <a:r>
              <a:rPr lang="en-US" dirty="0">
                <a:solidFill>
                  <a:schemeClr val="dk1"/>
                </a:solidFill>
              </a:rPr>
              <a:t> 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   ※ </a:t>
            </a:r>
            <a:r>
              <a:rPr lang="en-US" dirty="0" err="1">
                <a:solidFill>
                  <a:schemeClr val="dk1"/>
                </a:solidFill>
              </a:rPr>
              <a:t>소프트웨어학과는</a:t>
            </a:r>
            <a:r>
              <a:rPr lang="en-US" dirty="0">
                <a:solidFill>
                  <a:schemeClr val="dk1"/>
                </a:solidFill>
              </a:rPr>
              <a:t> 21학점까지, </a:t>
            </a:r>
            <a:r>
              <a:rPr lang="en-US" dirty="0" err="1">
                <a:solidFill>
                  <a:schemeClr val="dk1"/>
                </a:solidFill>
              </a:rPr>
              <a:t>간호학과</a:t>
            </a:r>
            <a:r>
              <a:rPr lang="en-US" dirty="0">
                <a:solidFill>
                  <a:schemeClr val="dk1"/>
                </a:solidFill>
              </a:rPr>
              <a:t>/</a:t>
            </a:r>
            <a:r>
              <a:rPr lang="en-US" dirty="0" err="1">
                <a:solidFill>
                  <a:schemeClr val="dk1"/>
                </a:solidFill>
              </a:rPr>
              <a:t>약학과는</a:t>
            </a:r>
            <a:r>
              <a:rPr lang="en-US" dirty="0">
                <a:solidFill>
                  <a:schemeClr val="dk1"/>
                </a:solidFill>
              </a:rPr>
              <a:t> 25학점 </a:t>
            </a:r>
            <a:r>
              <a:rPr lang="en-US" dirty="0" err="1">
                <a:solidFill>
                  <a:schemeClr val="dk1"/>
                </a:solidFill>
              </a:rPr>
              <a:t>까지</a:t>
            </a:r>
            <a:endParaRPr dirty="0">
              <a:solidFill>
                <a:schemeClr val="dk1"/>
              </a:solidFill>
            </a:endParaRPr>
          </a:p>
          <a:p>
            <a:pPr marL="342900" lvl="0" indent="-25145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과목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조회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방법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 </a:t>
            </a:r>
            <a:r>
              <a:rPr lang="en-US" dirty="0" err="1">
                <a:solidFill>
                  <a:schemeClr val="dk1"/>
                </a:solidFill>
              </a:rPr>
              <a:t>요람</a:t>
            </a:r>
            <a:r>
              <a:rPr lang="en-US" dirty="0">
                <a:solidFill>
                  <a:schemeClr val="dk1"/>
                </a:solidFill>
              </a:rPr>
              <a:t> 상 </a:t>
            </a:r>
            <a:r>
              <a:rPr lang="en-US" dirty="0" err="1">
                <a:solidFill>
                  <a:schemeClr val="dk1"/>
                </a:solidFill>
              </a:rPr>
              <a:t>교육과정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참고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u="sng" dirty="0" err="1">
                <a:solidFill>
                  <a:schemeClr val="hlink"/>
                </a:solidFill>
                <a:hlinkClick r:id="rId4"/>
              </a:rPr>
              <a:t>홈페이지</a:t>
            </a:r>
            <a:r>
              <a:rPr lang="en-US" u="sng" dirty="0">
                <a:solidFill>
                  <a:schemeClr val="hlink"/>
                </a:solidFill>
                <a:hlinkClick r:id="rId4"/>
              </a:rPr>
              <a:t> – </a:t>
            </a:r>
            <a:r>
              <a:rPr lang="en-US" u="sng" dirty="0" err="1">
                <a:solidFill>
                  <a:schemeClr val="hlink"/>
                </a:solidFill>
                <a:hlinkClick r:id="rId4"/>
              </a:rPr>
              <a:t>대학생활</a:t>
            </a:r>
            <a:r>
              <a:rPr lang="en-US" u="sng" dirty="0">
                <a:solidFill>
                  <a:schemeClr val="hlink"/>
                </a:solidFill>
                <a:hlinkClick r:id="rId4"/>
              </a:rPr>
              <a:t> – </a:t>
            </a:r>
            <a:r>
              <a:rPr lang="en-US" u="sng" dirty="0" err="1">
                <a:solidFill>
                  <a:schemeClr val="hlink"/>
                </a:solidFill>
                <a:hlinkClick r:id="rId4"/>
              </a:rPr>
              <a:t>요람</a:t>
            </a:r>
            <a:r>
              <a:rPr lang="en-US" u="sng" dirty="0">
                <a:solidFill>
                  <a:schemeClr val="hlink"/>
                </a:solidFill>
                <a:hlinkClick r:id="rId4"/>
              </a:rPr>
              <a:t> – </a:t>
            </a:r>
            <a:r>
              <a:rPr lang="en-US" u="sng" dirty="0" smtClean="0">
                <a:solidFill>
                  <a:schemeClr val="hlink"/>
                </a:solidFill>
                <a:hlinkClick r:id="rId4"/>
              </a:rPr>
              <a:t>2021년</a:t>
            </a:r>
            <a:r>
              <a:rPr lang="en-US" dirty="0">
                <a:solidFill>
                  <a:schemeClr val="dk1"/>
                </a:solidFill>
              </a:rPr>
              <a:t>) 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 smtClean="0">
                <a:solidFill>
                  <a:schemeClr val="dk1"/>
                </a:solidFill>
              </a:rPr>
              <a:t>   -  </a:t>
            </a:r>
            <a:r>
              <a:rPr lang="en-US" dirty="0" err="1">
                <a:solidFill>
                  <a:schemeClr val="dk1"/>
                </a:solidFill>
              </a:rPr>
              <a:t>교육과정</a:t>
            </a:r>
            <a:r>
              <a:rPr lang="en-US" dirty="0">
                <a:solidFill>
                  <a:schemeClr val="dk1"/>
                </a:solidFill>
              </a:rPr>
              <a:t> 상 </a:t>
            </a:r>
            <a:r>
              <a:rPr lang="en-US" dirty="0" err="1">
                <a:solidFill>
                  <a:schemeClr val="dk1"/>
                </a:solidFill>
              </a:rPr>
              <a:t>지정된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교과목의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수업계획서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확인</a:t>
            </a:r>
            <a:r>
              <a:rPr lang="en-US" dirty="0">
                <a:solidFill>
                  <a:schemeClr val="dk1"/>
                </a:solidFill>
              </a:rPr>
              <a:t> 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   (</a:t>
            </a:r>
            <a:r>
              <a:rPr lang="en-US" u="sng" dirty="0" err="1">
                <a:solidFill>
                  <a:schemeClr val="hlink"/>
                </a:solidFill>
                <a:hlinkClick r:id="rId5"/>
              </a:rPr>
              <a:t>홈페이지</a:t>
            </a:r>
            <a:r>
              <a:rPr lang="en-US" u="sng" dirty="0">
                <a:solidFill>
                  <a:schemeClr val="hlink"/>
                </a:solidFill>
                <a:hlinkClick r:id="rId5"/>
              </a:rPr>
              <a:t> – </a:t>
            </a:r>
            <a:r>
              <a:rPr lang="en-US" u="sng" dirty="0" err="1">
                <a:solidFill>
                  <a:schemeClr val="hlink"/>
                </a:solidFill>
                <a:hlinkClick r:id="rId5"/>
              </a:rPr>
              <a:t>대학생활</a:t>
            </a:r>
            <a:r>
              <a:rPr lang="en-US" u="sng" dirty="0">
                <a:solidFill>
                  <a:schemeClr val="hlink"/>
                </a:solidFill>
                <a:hlinkClick r:id="rId5"/>
              </a:rPr>
              <a:t> – </a:t>
            </a:r>
            <a:r>
              <a:rPr lang="en-US" u="sng" dirty="0" err="1">
                <a:solidFill>
                  <a:schemeClr val="hlink"/>
                </a:solidFill>
                <a:hlinkClick r:id="rId5"/>
              </a:rPr>
              <a:t>수업</a:t>
            </a:r>
            <a:r>
              <a:rPr lang="en-US" u="sng" dirty="0">
                <a:solidFill>
                  <a:schemeClr val="hlink"/>
                </a:solidFill>
                <a:hlinkClick r:id="rId5"/>
              </a:rPr>
              <a:t> – </a:t>
            </a:r>
            <a:r>
              <a:rPr lang="en-US" u="sng" dirty="0" err="1">
                <a:solidFill>
                  <a:schemeClr val="hlink"/>
                </a:solidFill>
                <a:hlinkClick r:id="rId5"/>
              </a:rPr>
              <a:t>수업시간표</a:t>
            </a:r>
            <a:r>
              <a:rPr lang="en-US" u="sng" dirty="0">
                <a:solidFill>
                  <a:schemeClr val="hlink"/>
                </a:solidFill>
                <a:hlinkClick r:id="rId5"/>
              </a:rPr>
              <a:t>/</a:t>
            </a:r>
            <a:r>
              <a:rPr lang="en-US" u="sng" dirty="0" err="1">
                <a:solidFill>
                  <a:schemeClr val="hlink"/>
                </a:solidFill>
                <a:hlinkClick r:id="rId5"/>
              </a:rPr>
              <a:t>수업계획서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145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25145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 dirty="0" err="1">
                <a:solidFill>
                  <a:schemeClr val="dk1"/>
                </a:solidFill>
              </a:rPr>
              <a:t>수강신청</a:t>
            </a:r>
            <a:r>
              <a:rPr lang="en-US" b="1" dirty="0">
                <a:solidFill>
                  <a:schemeClr val="dk1"/>
                </a:solidFill>
              </a:rPr>
              <a:t> (</a:t>
            </a:r>
            <a:r>
              <a:rPr lang="en-US" b="1" dirty="0" smtClean="0">
                <a:solidFill>
                  <a:schemeClr val="dk1"/>
                </a:solidFill>
              </a:rPr>
              <a:t>2023.02.27.(</a:t>
            </a:r>
            <a:r>
              <a:rPr lang="ko-KR" altLang="en-US" b="1" dirty="0">
                <a:solidFill>
                  <a:schemeClr val="dk1"/>
                </a:solidFill>
              </a:rPr>
              <a:t>월</a:t>
            </a:r>
            <a:r>
              <a:rPr lang="en-US" b="1" dirty="0" smtClean="0">
                <a:solidFill>
                  <a:schemeClr val="dk1"/>
                </a:solidFill>
              </a:rPr>
              <a:t>))</a:t>
            </a:r>
            <a:r>
              <a:rPr lang="en-US" b="1" dirty="0">
                <a:solidFill>
                  <a:schemeClr val="dk1"/>
                </a:solidFill>
              </a:rPr>
              <a:t/>
            </a:r>
            <a:br>
              <a:rPr lang="en-US" b="1" dirty="0">
                <a:solidFill>
                  <a:schemeClr val="dk1"/>
                </a:solidFill>
              </a:rPr>
            </a:br>
            <a:r>
              <a:rPr lang="en-US" b="1" dirty="0">
                <a:solidFill>
                  <a:schemeClr val="dk1"/>
                </a:solidFill>
              </a:rPr>
              <a:t> - </a:t>
            </a:r>
            <a:r>
              <a:rPr lang="en-US" b="1" dirty="0" err="1">
                <a:solidFill>
                  <a:schemeClr val="dk1"/>
                </a:solidFill>
              </a:rPr>
              <a:t>오전</a:t>
            </a:r>
            <a:r>
              <a:rPr lang="en-US" b="1" dirty="0">
                <a:solidFill>
                  <a:schemeClr val="dk1"/>
                </a:solidFill>
              </a:rPr>
              <a:t> 10시 </a:t>
            </a:r>
            <a:r>
              <a:rPr lang="en-US" b="1" dirty="0" err="1">
                <a:solidFill>
                  <a:schemeClr val="dk1"/>
                </a:solidFill>
              </a:rPr>
              <a:t>정각</a:t>
            </a:r>
            <a:r>
              <a:rPr lang="en-US" b="1" dirty="0">
                <a:solidFill>
                  <a:schemeClr val="dk1"/>
                </a:solidFill>
              </a:rPr>
              <a:t> ~ </a:t>
            </a:r>
            <a:r>
              <a:rPr lang="en-US" b="1" dirty="0" err="1">
                <a:solidFill>
                  <a:schemeClr val="dk1"/>
                </a:solidFill>
              </a:rPr>
              <a:t>오후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smtClean="0">
                <a:solidFill>
                  <a:schemeClr val="dk1"/>
                </a:solidFill>
              </a:rPr>
              <a:t>4시 </a:t>
            </a:r>
            <a:endParaRPr b="1" dirty="0">
              <a:solidFill>
                <a:schemeClr val="dk1"/>
              </a:solidFill>
            </a:endParaRPr>
          </a:p>
        </p:txBody>
      </p:sp>
      <p:sp>
        <p:nvSpPr>
          <p:cNvPr id="209" name="Google Shape;209;p27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2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 smtClean="0">
                <a:solidFill>
                  <a:schemeClr val="dk1"/>
                </a:solidFill>
              </a:rPr>
              <a:t>반드시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ko-KR" altLang="en-US" dirty="0" smtClean="0">
                <a:solidFill>
                  <a:schemeClr val="dk1"/>
                </a:solidFill>
              </a:rPr>
              <a:t>크롬 브라우저를 사용</a:t>
            </a:r>
            <a:r>
              <a:rPr lang="en-US" dirty="0" err="1" smtClean="0">
                <a:solidFill>
                  <a:schemeClr val="dk1"/>
                </a:solidFill>
              </a:rPr>
              <a:t>하시기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바랍니다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   </a:t>
            </a:r>
            <a:r>
              <a:rPr lang="en-US" dirty="0" smtClean="0">
                <a:solidFill>
                  <a:schemeClr val="dk1"/>
                </a:solidFill>
              </a:rPr>
              <a:t>(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ko-KR" altLang="en-US" dirty="0" smtClean="0">
                <a:solidFill>
                  <a:schemeClr val="dk1"/>
                </a:solidFill>
              </a:rPr>
              <a:t>크롬 이외 </a:t>
            </a:r>
            <a:r>
              <a:rPr lang="en-US" dirty="0" err="1" smtClean="0">
                <a:solidFill>
                  <a:schemeClr val="dk1"/>
                </a:solidFill>
              </a:rPr>
              <a:t>기타</a:t>
            </a:r>
            <a:r>
              <a:rPr lang="en-US" dirty="0" smtClean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브라우저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사용</a:t>
            </a:r>
            <a:r>
              <a:rPr lang="en-US" dirty="0">
                <a:solidFill>
                  <a:schemeClr val="dk1"/>
                </a:solidFill>
              </a:rPr>
              <a:t> 시 </a:t>
            </a:r>
            <a:r>
              <a:rPr lang="en-US" dirty="0" err="1">
                <a:solidFill>
                  <a:schemeClr val="dk1"/>
                </a:solidFill>
              </a:rPr>
              <a:t>오류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발생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2개 </a:t>
            </a:r>
            <a:r>
              <a:rPr lang="en-US" dirty="0" err="1">
                <a:solidFill>
                  <a:schemeClr val="dk1"/>
                </a:solidFill>
              </a:rPr>
              <a:t>이상의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브라우저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또는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여러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대의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PC에서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동시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접속</a:t>
            </a:r>
            <a:r>
              <a:rPr lang="en-US" dirty="0">
                <a:solidFill>
                  <a:schemeClr val="dk1"/>
                </a:solidFill>
              </a:rPr>
              <a:t> 시 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</a:t>
            </a:r>
            <a:r>
              <a:rPr lang="en-US" dirty="0" err="1">
                <a:solidFill>
                  <a:schemeClr val="dk1"/>
                </a:solidFill>
              </a:rPr>
              <a:t>기존에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접속되어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있는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브라우저가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자동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종료됩니다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US" dirty="0">
                <a:solidFill>
                  <a:schemeClr val="dk1"/>
                </a:solidFill>
              </a:rPr>
              <a:t>          (</a:t>
            </a:r>
            <a:r>
              <a:rPr lang="en-US" dirty="0">
                <a:solidFill>
                  <a:schemeClr val="dk1"/>
                </a:solidFill>
                <a:latin typeface="Batang"/>
                <a:ea typeface="Batang"/>
                <a:cs typeface="Batang"/>
                <a:sym typeface="Batang"/>
              </a:rPr>
              <a:t>★ </a:t>
            </a:r>
            <a:r>
              <a:rPr lang="en-US" sz="2000" b="1" u="sng" dirty="0" err="1">
                <a:solidFill>
                  <a:schemeClr val="dk1"/>
                </a:solidFill>
              </a:rPr>
              <a:t>매크로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사용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불가-적발</a:t>
            </a:r>
            <a:r>
              <a:rPr lang="en-US" sz="2000" b="1" u="sng" dirty="0">
                <a:solidFill>
                  <a:schemeClr val="dk1"/>
                </a:solidFill>
              </a:rPr>
              <a:t> 시 </a:t>
            </a:r>
            <a:r>
              <a:rPr lang="en-US" sz="2000" b="1" u="sng" dirty="0" err="1">
                <a:solidFill>
                  <a:schemeClr val="dk1"/>
                </a:solidFill>
              </a:rPr>
              <a:t>수강신청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학점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초기화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>
              <a:solidFill>
                <a:schemeClr val="dk1"/>
              </a:solidFill>
            </a:endParaRPr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수강신청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종료</a:t>
            </a:r>
            <a:r>
              <a:rPr lang="en-US" dirty="0">
                <a:solidFill>
                  <a:schemeClr val="dk1"/>
                </a:solidFill>
              </a:rPr>
              <a:t> 시 </a:t>
            </a:r>
            <a:r>
              <a:rPr lang="en-US" dirty="0" err="1">
                <a:solidFill>
                  <a:schemeClr val="dk1"/>
                </a:solidFill>
              </a:rPr>
              <a:t>반드시</a:t>
            </a:r>
            <a:r>
              <a:rPr lang="en-US" dirty="0">
                <a:solidFill>
                  <a:schemeClr val="dk1"/>
                </a:solidFill>
              </a:rPr>
              <a:t> [</a:t>
            </a:r>
            <a:r>
              <a:rPr lang="en-US" dirty="0" err="1">
                <a:solidFill>
                  <a:schemeClr val="dk1"/>
                </a:solidFill>
              </a:rPr>
              <a:t>로그아웃</a:t>
            </a:r>
            <a:r>
              <a:rPr lang="en-US" dirty="0">
                <a:solidFill>
                  <a:schemeClr val="dk1"/>
                </a:solidFill>
              </a:rPr>
              <a:t>]을 한 후 </a:t>
            </a:r>
            <a:r>
              <a:rPr lang="en-US" dirty="0" err="1">
                <a:solidFill>
                  <a:schemeClr val="dk1"/>
                </a:solidFill>
              </a:rPr>
              <a:t>브라우저를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종료하시기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바랍니다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   (</a:t>
            </a:r>
            <a:r>
              <a:rPr lang="en-US" dirty="0" err="1">
                <a:solidFill>
                  <a:schemeClr val="dk1"/>
                </a:solidFill>
              </a:rPr>
              <a:t>기존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접속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정보가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남아있을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경우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접속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문제가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발생할</a:t>
            </a:r>
            <a:r>
              <a:rPr lang="en-US" dirty="0">
                <a:solidFill>
                  <a:schemeClr val="dk1"/>
                </a:solidFill>
              </a:rPr>
              <a:t> 수 </a:t>
            </a:r>
            <a:r>
              <a:rPr lang="en-US" dirty="0" err="1">
                <a:solidFill>
                  <a:schemeClr val="dk1"/>
                </a:solidFill>
              </a:rPr>
              <a:t>있음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수강신청 관련 제도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15" name="Google Shape;215;p28"/>
          <p:cNvSpPr txBox="1">
            <a:spLocks noGrp="1"/>
          </p:cNvSpPr>
          <p:nvPr>
            <p:ph type="body" idx="1"/>
          </p:nvPr>
        </p:nvSpPr>
        <p:spPr>
          <a:xfrm>
            <a:off x="1081377" y="1495882"/>
            <a:ext cx="8690776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831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332"/>
              <a:buNone/>
            </a:pPr>
            <a:endParaRPr sz="1665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6"/>
              <a:buChar char="▶"/>
            </a:pPr>
            <a:r>
              <a:rPr lang="en-US" sz="1757" b="1" dirty="0">
                <a:solidFill>
                  <a:schemeClr val="dk1"/>
                </a:solidFill>
              </a:rPr>
              <a:t>○ </a:t>
            </a:r>
            <a:r>
              <a:rPr lang="en-US" sz="1757" b="1" dirty="0" err="1">
                <a:solidFill>
                  <a:schemeClr val="dk1"/>
                </a:solidFill>
              </a:rPr>
              <a:t>수강</a:t>
            </a:r>
            <a:r>
              <a:rPr lang="en-US" sz="1757" b="1" dirty="0">
                <a:solidFill>
                  <a:schemeClr val="dk1"/>
                </a:solidFill>
              </a:rPr>
              <a:t> </a:t>
            </a:r>
            <a:r>
              <a:rPr lang="en-US" sz="1757" b="1" dirty="0" err="1">
                <a:solidFill>
                  <a:schemeClr val="dk1"/>
                </a:solidFill>
              </a:rPr>
              <a:t>정정</a:t>
            </a:r>
            <a:r>
              <a:rPr lang="en-US" sz="1757" b="1" dirty="0">
                <a:solidFill>
                  <a:schemeClr val="dk1"/>
                </a:solidFill>
              </a:rPr>
              <a:t> (</a:t>
            </a:r>
            <a:r>
              <a:rPr lang="en-US" sz="1757" b="1" dirty="0" smtClean="0">
                <a:solidFill>
                  <a:schemeClr val="dk1"/>
                </a:solidFill>
              </a:rPr>
              <a:t>03.02(</a:t>
            </a:r>
            <a:r>
              <a:rPr lang="en-US" sz="1757" b="1" dirty="0">
                <a:solidFill>
                  <a:schemeClr val="dk1"/>
                </a:solidFill>
              </a:rPr>
              <a:t>목) ~ 03.08</a:t>
            </a:r>
            <a:r>
              <a:rPr lang="en-US" sz="1757" b="1" dirty="0" smtClean="0">
                <a:solidFill>
                  <a:schemeClr val="dk1"/>
                </a:solidFill>
              </a:rPr>
              <a:t>(</a:t>
            </a:r>
            <a:r>
              <a:rPr lang="ko-KR" altLang="en-US" sz="1757" b="1" dirty="0" smtClean="0">
                <a:solidFill>
                  <a:schemeClr val="dk1"/>
                </a:solidFill>
              </a:rPr>
              <a:t>수</a:t>
            </a:r>
            <a:r>
              <a:rPr lang="en-US" sz="1757" b="1" dirty="0" smtClean="0">
                <a:solidFill>
                  <a:schemeClr val="dk1"/>
                </a:solidFill>
              </a:rPr>
              <a:t>)) </a:t>
            </a:r>
            <a:r>
              <a:rPr lang="en-US" sz="1665" dirty="0">
                <a:solidFill>
                  <a:schemeClr val="dk1"/>
                </a:solidFill>
              </a:rPr>
              <a:t>: </a:t>
            </a:r>
            <a:r>
              <a:rPr lang="en-US" sz="1665" dirty="0" err="1">
                <a:solidFill>
                  <a:schemeClr val="dk1"/>
                </a:solidFill>
              </a:rPr>
              <a:t>수강신청내역의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수정</a:t>
            </a:r>
            <a:endParaRPr sz="1665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None/>
            </a:pPr>
            <a:r>
              <a:rPr lang="en-US" sz="1665" dirty="0">
                <a:solidFill>
                  <a:schemeClr val="dk1"/>
                </a:solidFill>
              </a:rPr>
              <a:t>                                                        (</a:t>
            </a:r>
            <a:r>
              <a:rPr lang="en-US" sz="1665" dirty="0" err="1">
                <a:solidFill>
                  <a:schemeClr val="dk1"/>
                </a:solidFill>
              </a:rPr>
              <a:t>추가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신청</a:t>
            </a:r>
            <a:r>
              <a:rPr lang="en-US" sz="1665" dirty="0">
                <a:solidFill>
                  <a:schemeClr val="dk1"/>
                </a:solidFill>
              </a:rPr>
              <a:t> / </a:t>
            </a:r>
            <a:r>
              <a:rPr lang="en-US" sz="1665" dirty="0" err="1">
                <a:solidFill>
                  <a:schemeClr val="dk1"/>
                </a:solidFill>
              </a:rPr>
              <a:t>신청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내역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삭제</a:t>
            </a:r>
            <a:r>
              <a:rPr lang="en-US" sz="1665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831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None/>
            </a:pPr>
            <a:endParaRPr sz="1665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6"/>
              <a:buChar char="▶"/>
            </a:pPr>
            <a:r>
              <a:rPr lang="en-US" sz="1757" b="1" dirty="0">
                <a:solidFill>
                  <a:schemeClr val="dk1"/>
                </a:solidFill>
              </a:rPr>
              <a:t>○ </a:t>
            </a:r>
            <a:r>
              <a:rPr lang="en-US" sz="1757" b="1" dirty="0" err="1">
                <a:solidFill>
                  <a:schemeClr val="dk1"/>
                </a:solidFill>
              </a:rPr>
              <a:t>수강</a:t>
            </a:r>
            <a:r>
              <a:rPr lang="en-US" sz="1757" b="1" dirty="0">
                <a:solidFill>
                  <a:schemeClr val="dk1"/>
                </a:solidFill>
              </a:rPr>
              <a:t> </a:t>
            </a:r>
            <a:r>
              <a:rPr lang="en-US" sz="1757" b="1" dirty="0" err="1">
                <a:solidFill>
                  <a:schemeClr val="dk1"/>
                </a:solidFill>
              </a:rPr>
              <a:t>철회</a:t>
            </a:r>
            <a:r>
              <a:rPr lang="en-US" sz="1757" b="1" dirty="0">
                <a:solidFill>
                  <a:schemeClr val="dk1"/>
                </a:solidFill>
              </a:rPr>
              <a:t> (</a:t>
            </a:r>
            <a:r>
              <a:rPr lang="en-US" sz="1757" b="1" dirty="0" smtClean="0">
                <a:solidFill>
                  <a:schemeClr val="dk1"/>
                </a:solidFill>
              </a:rPr>
              <a:t>03.27(</a:t>
            </a:r>
            <a:r>
              <a:rPr lang="ko-KR" altLang="en-US" sz="1757" b="1" dirty="0">
                <a:solidFill>
                  <a:schemeClr val="dk1"/>
                </a:solidFill>
              </a:rPr>
              <a:t>월</a:t>
            </a:r>
            <a:r>
              <a:rPr lang="en-US" sz="1757" b="1" dirty="0" smtClean="0">
                <a:solidFill>
                  <a:schemeClr val="dk1"/>
                </a:solidFill>
              </a:rPr>
              <a:t>) </a:t>
            </a:r>
            <a:r>
              <a:rPr lang="en-US" sz="1757" b="1" dirty="0">
                <a:solidFill>
                  <a:schemeClr val="dk1"/>
                </a:solidFill>
              </a:rPr>
              <a:t>~ </a:t>
            </a:r>
            <a:r>
              <a:rPr lang="en-US" sz="1757" b="1" dirty="0" smtClean="0">
                <a:solidFill>
                  <a:schemeClr val="dk1"/>
                </a:solidFill>
              </a:rPr>
              <a:t>03.29(</a:t>
            </a:r>
            <a:r>
              <a:rPr lang="ko-KR" altLang="en-US" sz="1757" b="1" dirty="0">
                <a:solidFill>
                  <a:schemeClr val="dk1"/>
                </a:solidFill>
              </a:rPr>
              <a:t>수</a:t>
            </a:r>
            <a:r>
              <a:rPr lang="en-US" sz="1757" b="1" dirty="0" smtClean="0">
                <a:solidFill>
                  <a:schemeClr val="dk1"/>
                </a:solidFill>
              </a:rPr>
              <a:t>)) </a:t>
            </a:r>
            <a:r>
              <a:rPr lang="en-US" sz="1665" dirty="0">
                <a:solidFill>
                  <a:schemeClr val="dk1"/>
                </a:solidFill>
              </a:rPr>
              <a:t>: </a:t>
            </a:r>
            <a:r>
              <a:rPr lang="en-US" sz="1665" dirty="0" err="1">
                <a:solidFill>
                  <a:schemeClr val="dk1"/>
                </a:solidFill>
              </a:rPr>
              <a:t>수강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중인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과목을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삭제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endParaRPr sz="1665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None/>
            </a:pPr>
            <a:r>
              <a:rPr lang="en-US" sz="1665" dirty="0">
                <a:solidFill>
                  <a:schemeClr val="dk1"/>
                </a:solidFill>
              </a:rPr>
              <a:t>                                                         (</a:t>
            </a:r>
            <a:r>
              <a:rPr lang="en-US" sz="1665" dirty="0" err="1">
                <a:solidFill>
                  <a:schemeClr val="dk1"/>
                </a:solidFill>
              </a:rPr>
              <a:t>추가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신청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불가</a:t>
            </a:r>
            <a:r>
              <a:rPr lang="en-US" sz="1665" dirty="0">
                <a:solidFill>
                  <a:schemeClr val="dk1"/>
                </a:solidFill>
              </a:rPr>
              <a:t> / 1개 </a:t>
            </a:r>
            <a:r>
              <a:rPr lang="en-US" sz="1665" dirty="0" err="1">
                <a:solidFill>
                  <a:schemeClr val="dk1"/>
                </a:solidFill>
              </a:rPr>
              <a:t>과목만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철회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가능</a:t>
            </a:r>
            <a:r>
              <a:rPr lang="en-US" sz="1665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831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None/>
            </a:pPr>
            <a:endParaRPr sz="1665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06"/>
              <a:buChar char="▶"/>
            </a:pPr>
            <a:r>
              <a:rPr lang="en-US" sz="1757" b="1" dirty="0">
                <a:solidFill>
                  <a:schemeClr val="dk1"/>
                </a:solidFill>
              </a:rPr>
              <a:t>○ </a:t>
            </a:r>
            <a:r>
              <a:rPr lang="en-US" sz="1757" b="1" dirty="0" err="1">
                <a:solidFill>
                  <a:schemeClr val="dk1"/>
                </a:solidFill>
              </a:rPr>
              <a:t>재수강</a:t>
            </a:r>
            <a:endParaRPr sz="1757" b="1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 dirty="0">
                <a:solidFill>
                  <a:schemeClr val="dk1"/>
                </a:solidFill>
              </a:rPr>
              <a:t>   - </a:t>
            </a:r>
            <a:r>
              <a:rPr lang="en-US" sz="1665" dirty="0" err="1">
                <a:solidFill>
                  <a:schemeClr val="dk1"/>
                </a:solidFill>
              </a:rPr>
              <a:t>신규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성적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취득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시점에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기존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취득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성적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내역을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삭제</a:t>
            </a:r>
            <a:r>
              <a:rPr lang="en-US" sz="1665" dirty="0">
                <a:solidFill>
                  <a:schemeClr val="dk1"/>
                </a:solidFill>
              </a:rPr>
              <a:t> (</a:t>
            </a:r>
            <a:r>
              <a:rPr lang="en-US" sz="1665" dirty="0" err="1">
                <a:solidFill>
                  <a:schemeClr val="dk1"/>
                </a:solidFill>
              </a:rPr>
              <a:t>선택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불가</a:t>
            </a:r>
            <a:r>
              <a:rPr lang="en-US" sz="1665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 dirty="0">
                <a:solidFill>
                  <a:schemeClr val="dk1"/>
                </a:solidFill>
              </a:rPr>
              <a:t>   - </a:t>
            </a:r>
            <a:r>
              <a:rPr lang="en-US" sz="1665" dirty="0" err="1">
                <a:solidFill>
                  <a:schemeClr val="dk1"/>
                </a:solidFill>
              </a:rPr>
              <a:t>기존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취득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성적이</a:t>
            </a:r>
            <a:r>
              <a:rPr lang="en-US" sz="1665" dirty="0">
                <a:solidFill>
                  <a:schemeClr val="dk1"/>
                </a:solidFill>
              </a:rPr>
              <a:t> C+ </a:t>
            </a:r>
            <a:r>
              <a:rPr lang="en-US" sz="1665" dirty="0" err="1">
                <a:solidFill>
                  <a:schemeClr val="dk1"/>
                </a:solidFill>
              </a:rPr>
              <a:t>이하인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경우에만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재수강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가능</a:t>
            </a:r>
            <a:r>
              <a:rPr lang="en-US" sz="1665" dirty="0">
                <a:solidFill>
                  <a:schemeClr val="dk1"/>
                </a:solidFill>
              </a:rPr>
              <a:t>, </a:t>
            </a:r>
            <a:r>
              <a:rPr lang="en-US" sz="1665" dirty="0" err="1">
                <a:solidFill>
                  <a:schemeClr val="dk1"/>
                </a:solidFill>
              </a:rPr>
              <a:t>횟수는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제한하지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않음</a:t>
            </a:r>
            <a:endParaRPr sz="1665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 dirty="0">
                <a:solidFill>
                  <a:schemeClr val="dk1"/>
                </a:solidFill>
              </a:rPr>
              <a:t>   - </a:t>
            </a:r>
            <a:r>
              <a:rPr lang="en-US" sz="1665" dirty="0" err="1">
                <a:solidFill>
                  <a:schemeClr val="dk1"/>
                </a:solidFill>
              </a:rPr>
              <a:t>재수강</a:t>
            </a:r>
            <a:r>
              <a:rPr lang="en-US" sz="1665" dirty="0">
                <a:solidFill>
                  <a:schemeClr val="dk1"/>
                </a:solidFill>
              </a:rPr>
              <a:t> 시 </a:t>
            </a:r>
            <a:r>
              <a:rPr lang="en-US" sz="1665" dirty="0" err="1">
                <a:solidFill>
                  <a:schemeClr val="dk1"/>
                </a:solidFill>
              </a:rPr>
              <a:t>취득</a:t>
            </a:r>
            <a:r>
              <a:rPr lang="en-US" sz="1665" dirty="0">
                <a:solidFill>
                  <a:schemeClr val="dk1"/>
                </a:solidFill>
              </a:rPr>
              <a:t> </a:t>
            </a:r>
            <a:r>
              <a:rPr lang="en-US" sz="1665" dirty="0" err="1">
                <a:solidFill>
                  <a:schemeClr val="dk1"/>
                </a:solidFill>
              </a:rPr>
              <a:t>성적은</a:t>
            </a:r>
            <a:r>
              <a:rPr lang="en-US" sz="1665" dirty="0">
                <a:solidFill>
                  <a:schemeClr val="dk1"/>
                </a:solidFill>
              </a:rPr>
              <a:t> A0 </a:t>
            </a:r>
            <a:r>
              <a:rPr lang="en-US" sz="1665" dirty="0" err="1">
                <a:solidFill>
                  <a:schemeClr val="dk1"/>
                </a:solidFill>
              </a:rPr>
              <a:t>상한</a:t>
            </a:r>
            <a:endParaRPr sz="1665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성적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21" name="Google Shape;221;p29"/>
          <p:cNvSpPr txBox="1">
            <a:spLocks noGrp="1"/>
          </p:cNvSpPr>
          <p:nvPr>
            <p:ph type="body" idx="1"/>
          </p:nvPr>
        </p:nvSpPr>
        <p:spPr>
          <a:xfrm>
            <a:off x="1009815" y="1336850"/>
            <a:ext cx="4685211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>
                <a:solidFill>
                  <a:schemeClr val="dk1"/>
                </a:solidFill>
              </a:rPr>
              <a:t>○ 등급별 평점기준</a:t>
            </a:r>
            <a:endParaRPr sz="2000" b="1">
              <a:solidFill>
                <a:schemeClr val="dk1"/>
              </a:solidFill>
            </a:endParaRPr>
          </a:p>
        </p:txBody>
      </p:sp>
      <p:graphicFrame>
        <p:nvGraphicFramePr>
          <p:cNvPr id="222" name="Google Shape;222;p29"/>
          <p:cNvGraphicFramePr/>
          <p:nvPr/>
        </p:nvGraphicFramePr>
        <p:xfrm>
          <a:off x="1377089" y="2234320"/>
          <a:ext cx="6635925" cy="3126000"/>
        </p:xfrm>
        <a:graphic>
          <a:graphicData uri="http://schemas.openxmlformats.org/drawingml/2006/table">
            <a:tbl>
              <a:tblPr firstRow="1" bandRow="1">
                <a:noFill/>
                <a:tableStyleId>{B6BC1951-4060-4E7B-B180-DB0C11C76358}</a:tableStyleId>
              </a:tblPr>
              <a:tblGrid>
                <a:gridCol w="219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3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7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등급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백분위 기준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평점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A+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95 ~ 100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4.5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A0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90 ~ 94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4.0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B+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85 ~ 89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3.5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B0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80 ~ 84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3.0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C+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75 ~ 79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2.5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C0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70 ~ 74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2.0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D+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65 ~ 69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1.5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D0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60 ~ 64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1.0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F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 ~ 59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/>
                        <a:t>0</a:t>
                      </a: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성적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28" name="Google Shape;228;p30"/>
          <p:cNvSpPr txBox="1">
            <a:spLocks noGrp="1"/>
          </p:cNvSpPr>
          <p:nvPr>
            <p:ph type="body" idx="1"/>
          </p:nvPr>
        </p:nvSpPr>
        <p:spPr>
          <a:xfrm>
            <a:off x="381661" y="1294885"/>
            <a:ext cx="10746377" cy="402336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5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▶"/>
            </a:pPr>
            <a:r>
              <a:rPr lang="en-US"/>
              <a:t> </a:t>
            </a:r>
            <a:endParaRPr/>
          </a:p>
        </p:txBody>
      </p:sp>
      <p:sp>
        <p:nvSpPr>
          <p:cNvPr id="229" name="Google Shape;229;p30"/>
          <p:cNvSpPr txBox="1"/>
          <p:nvPr/>
        </p:nvSpPr>
        <p:spPr>
          <a:xfrm>
            <a:off x="5921829" y="1845734"/>
            <a:ext cx="5921828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9144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20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91440" marR="0" lvl="0" indent="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20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91440" marR="0" lvl="0" indent="0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None/>
            </a:pPr>
            <a:endParaRPr sz="20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성적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35" name="Google Shape;235;p31"/>
          <p:cNvSpPr txBox="1">
            <a:spLocks noGrp="1"/>
          </p:cNvSpPr>
          <p:nvPr>
            <p:ph type="body" idx="1"/>
          </p:nvPr>
        </p:nvSpPr>
        <p:spPr>
          <a:xfrm>
            <a:off x="740945" y="1405216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8318" algn="l" rtl="0">
              <a:spcBef>
                <a:spcPts val="0"/>
              </a:spcBef>
              <a:spcAft>
                <a:spcPts val="0"/>
              </a:spcAft>
              <a:buSzPts val="1332"/>
              <a:buNone/>
            </a:pP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○ 상대평가 비율</a:t>
            </a: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    - A+ ~ A0 : 30%    /   A+ ~ B0 : 70%    /   C+ 이하 : 30% 이상</a:t>
            </a: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○ 상대평가2 (영어강의, 소규모 강의 등 특수한 경우)</a:t>
            </a: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    - A+ ~ A0 : 40%    /   A+ ~ B0 : 90%    /   C+ 이하 : 10% 이상</a:t>
            </a:r>
            <a:endParaRPr sz="1665">
              <a:solidFill>
                <a:schemeClr val="dk1"/>
              </a:solidFill>
            </a:endParaRPr>
          </a:p>
          <a:p>
            <a:pPr marL="342900" lvl="0" indent="-258318" algn="l" rtl="0">
              <a:spcBef>
                <a:spcPts val="1000"/>
              </a:spcBef>
              <a:spcAft>
                <a:spcPts val="0"/>
              </a:spcAft>
              <a:buSzPts val="1332"/>
              <a:buNone/>
            </a:pP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○ 절대평가를 받는 과목이라도 수강생이 5명 이상인 경우 A+ ~ A0는 50% 상한 적용</a:t>
            </a:r>
            <a:endParaRPr sz="1665">
              <a:solidFill>
                <a:schemeClr val="dk1"/>
              </a:solidFill>
            </a:endParaRPr>
          </a:p>
          <a:p>
            <a:pPr marL="342900" lvl="0" indent="-258318" algn="l" rtl="0">
              <a:spcBef>
                <a:spcPts val="1000"/>
              </a:spcBef>
              <a:spcAft>
                <a:spcPts val="0"/>
              </a:spcAft>
              <a:buSzPts val="1332"/>
              <a:buNone/>
            </a:pPr>
            <a:endParaRPr sz="1665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332"/>
              <a:buChar char="▶"/>
            </a:pPr>
            <a:r>
              <a:rPr lang="en-US" sz="1665">
                <a:solidFill>
                  <a:schemeClr val="dk1"/>
                </a:solidFill>
              </a:rPr>
              <a:t>○ P/F 과목에서 P는 평점에 영향을 주지 않음 (F는 평점에 영향을 줌)</a:t>
            </a:r>
            <a:endParaRPr sz="1665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졸업요건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41" name="Google Shape;241;p32"/>
          <p:cNvSpPr txBox="1">
            <a:spLocks noGrp="1"/>
          </p:cNvSpPr>
          <p:nvPr>
            <p:ph type="body" idx="1"/>
          </p:nvPr>
        </p:nvSpPr>
        <p:spPr>
          <a:xfrm>
            <a:off x="677334" y="1502796"/>
            <a:ext cx="8596668" cy="3689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 dirty="0">
                <a:solidFill>
                  <a:schemeClr val="dk1"/>
                </a:solidFill>
              </a:rPr>
              <a:t>○ </a:t>
            </a:r>
            <a:r>
              <a:rPr lang="en-US" sz="2000" b="1" dirty="0" err="1">
                <a:solidFill>
                  <a:schemeClr val="dk1"/>
                </a:solidFill>
              </a:rPr>
              <a:t>학점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요건</a:t>
            </a:r>
            <a:endParaRPr sz="2000" b="1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[</a:t>
            </a:r>
            <a:r>
              <a:rPr lang="en-US" dirty="0" err="1">
                <a:solidFill>
                  <a:schemeClr val="dk1"/>
                </a:solidFill>
              </a:rPr>
              <a:t>지정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받은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과목을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이수</a:t>
            </a:r>
            <a:r>
              <a:rPr lang="en-US" dirty="0">
                <a:solidFill>
                  <a:schemeClr val="dk1"/>
                </a:solidFill>
              </a:rPr>
              <a:t>] + [</a:t>
            </a:r>
            <a:r>
              <a:rPr lang="en-US" dirty="0" err="1">
                <a:solidFill>
                  <a:schemeClr val="dk1"/>
                </a:solidFill>
              </a:rPr>
              <a:t>학과별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졸업이수학점의</a:t>
            </a:r>
            <a:r>
              <a:rPr lang="en-US" dirty="0">
                <a:solidFill>
                  <a:schemeClr val="dk1"/>
                </a:solidFill>
              </a:rPr>
              <a:t> 50%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이수</a:t>
            </a:r>
            <a:r>
              <a:rPr lang="en-US" dirty="0">
                <a:solidFill>
                  <a:schemeClr val="dk1"/>
                </a:solidFill>
              </a:rPr>
              <a:t>]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sz="2400" b="1" u="sng" dirty="0" err="1">
                <a:solidFill>
                  <a:schemeClr val="dk1"/>
                </a:solidFill>
              </a:rPr>
              <a:t>평점</a:t>
            </a:r>
            <a:r>
              <a:rPr lang="en-US" sz="2400" b="1" u="sng" dirty="0">
                <a:solidFill>
                  <a:schemeClr val="dk1"/>
                </a:solidFill>
              </a:rPr>
              <a:t> 2.0 </a:t>
            </a:r>
            <a:r>
              <a:rPr lang="en-US" sz="2400" b="1" u="sng" dirty="0" err="1">
                <a:solidFill>
                  <a:schemeClr val="dk1"/>
                </a:solidFill>
              </a:rPr>
              <a:t>이상</a:t>
            </a:r>
            <a:r>
              <a:rPr lang="en-US" dirty="0">
                <a:solidFill>
                  <a:schemeClr val="dk1"/>
                </a:solidFill>
              </a:rPr>
              <a:t>(</a:t>
            </a:r>
            <a:r>
              <a:rPr lang="en-US" dirty="0" err="1">
                <a:solidFill>
                  <a:schemeClr val="dk1"/>
                </a:solidFill>
              </a:rPr>
              <a:t>평점</a:t>
            </a:r>
            <a:r>
              <a:rPr lang="en-US" dirty="0">
                <a:solidFill>
                  <a:schemeClr val="dk1"/>
                </a:solidFill>
              </a:rPr>
              <a:t> 4.5 </a:t>
            </a:r>
            <a:r>
              <a:rPr lang="en-US" dirty="0" err="1">
                <a:solidFill>
                  <a:schemeClr val="dk1"/>
                </a:solidFill>
              </a:rPr>
              <a:t>만점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sz="2400" b="1" dirty="0">
                <a:solidFill>
                  <a:schemeClr val="dk1"/>
                </a:solidFill>
              </a:rPr>
              <a:t>4개 </a:t>
            </a:r>
            <a:r>
              <a:rPr lang="en-US" sz="2400" b="1" dirty="0" err="1">
                <a:solidFill>
                  <a:schemeClr val="dk1"/>
                </a:solidFill>
              </a:rPr>
              <a:t>학기</a:t>
            </a:r>
            <a:r>
              <a:rPr lang="en-US" sz="2400" b="1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이상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등록</a:t>
            </a:r>
            <a:r>
              <a:rPr lang="en-US" dirty="0">
                <a:solidFill>
                  <a:schemeClr val="dk1"/>
                </a:solidFill>
              </a:rPr>
              <a:t>(</a:t>
            </a:r>
            <a:r>
              <a:rPr lang="en-US" sz="2400" b="1" u="sng" dirty="0" err="1">
                <a:solidFill>
                  <a:schemeClr val="dk1"/>
                </a:solidFill>
              </a:rPr>
              <a:t>조기졸업</a:t>
            </a:r>
            <a:r>
              <a:rPr lang="en-US" sz="2400" b="1" u="sng" dirty="0">
                <a:solidFill>
                  <a:schemeClr val="dk1"/>
                </a:solidFill>
              </a:rPr>
              <a:t> </a:t>
            </a:r>
            <a:r>
              <a:rPr lang="en-US" sz="2400" b="1" u="sng" dirty="0" err="1">
                <a:solidFill>
                  <a:schemeClr val="dk1"/>
                </a:solidFill>
              </a:rPr>
              <a:t>불가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1459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 dirty="0">
                <a:solidFill>
                  <a:schemeClr val="dk1"/>
                </a:solidFill>
              </a:rPr>
              <a:t>○ </a:t>
            </a:r>
            <a:r>
              <a:rPr lang="en-US" sz="2000" b="1" dirty="0" err="1">
                <a:solidFill>
                  <a:schemeClr val="dk1"/>
                </a:solidFill>
              </a:rPr>
              <a:t>학점</a:t>
            </a:r>
            <a:r>
              <a:rPr lang="en-US" sz="2000" b="1" dirty="0">
                <a:solidFill>
                  <a:schemeClr val="dk1"/>
                </a:solidFill>
              </a:rPr>
              <a:t> 외 </a:t>
            </a:r>
            <a:r>
              <a:rPr lang="en-US" sz="2000" b="1" dirty="0" err="1">
                <a:solidFill>
                  <a:schemeClr val="dk1"/>
                </a:solidFill>
              </a:rPr>
              <a:t>요건</a:t>
            </a:r>
            <a:r>
              <a:rPr lang="en-US" sz="2000" b="1" dirty="0">
                <a:solidFill>
                  <a:schemeClr val="dk1"/>
                </a:solidFill>
              </a:rPr>
              <a:t> (1전공 </a:t>
            </a:r>
            <a:r>
              <a:rPr lang="en-US" sz="2000" b="1" dirty="0" err="1">
                <a:solidFill>
                  <a:schemeClr val="dk1"/>
                </a:solidFill>
              </a:rPr>
              <a:t>이수자</a:t>
            </a:r>
            <a:r>
              <a:rPr lang="en-US" sz="2000" b="1" dirty="0">
                <a:solidFill>
                  <a:schemeClr val="dk1"/>
                </a:solidFill>
              </a:rPr>
              <a:t>, </a:t>
            </a:r>
            <a:r>
              <a:rPr lang="en-US" sz="2000" b="1" dirty="0" err="1">
                <a:solidFill>
                  <a:schemeClr val="dk1"/>
                </a:solidFill>
              </a:rPr>
              <a:t>복수전공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이수자</a:t>
            </a:r>
            <a:r>
              <a:rPr lang="en-US" sz="2000" b="1" dirty="0">
                <a:solidFill>
                  <a:schemeClr val="dk1"/>
                </a:solidFill>
              </a:rPr>
              <a:t> </a:t>
            </a:r>
            <a:r>
              <a:rPr lang="en-US" sz="2000" b="1" dirty="0" err="1">
                <a:solidFill>
                  <a:schemeClr val="dk1"/>
                </a:solidFill>
              </a:rPr>
              <a:t>동일</a:t>
            </a:r>
            <a:r>
              <a:rPr lang="en-US" sz="2000" b="1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학과별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논문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졸업작품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포트폴리오</a:t>
            </a:r>
            <a:r>
              <a:rPr lang="en-US" dirty="0">
                <a:solidFill>
                  <a:schemeClr val="dk1"/>
                </a:solidFill>
              </a:rPr>
              <a:t> 등 (</a:t>
            </a:r>
            <a:r>
              <a:rPr lang="en-US" dirty="0" err="1">
                <a:solidFill>
                  <a:schemeClr val="dk1"/>
                </a:solidFill>
              </a:rPr>
              <a:t>학과별로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조건이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상이함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어학졸업인증제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b="1" dirty="0">
                <a:solidFill>
                  <a:schemeClr val="dk1"/>
                </a:solidFill>
              </a:rPr>
              <a:t>단, </a:t>
            </a:r>
            <a:r>
              <a:rPr lang="en-US" b="1" dirty="0" err="1">
                <a:solidFill>
                  <a:schemeClr val="dk1"/>
                </a:solidFill>
              </a:rPr>
              <a:t>학사편입학자는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어학졸업인증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면제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휴학/복학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47" name="Google Shape;247;p33"/>
          <p:cNvSpPr txBox="1">
            <a:spLocks noGrp="1"/>
          </p:cNvSpPr>
          <p:nvPr>
            <p:ph type="body" idx="1"/>
          </p:nvPr>
        </p:nvSpPr>
        <p:spPr>
          <a:xfrm>
            <a:off x="677334" y="1492680"/>
            <a:ext cx="9261796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 dirty="0">
                <a:solidFill>
                  <a:schemeClr val="dk1"/>
                </a:solidFill>
              </a:rPr>
              <a:t>○ </a:t>
            </a:r>
            <a:r>
              <a:rPr lang="en-US" sz="2000" b="1" dirty="0" err="1">
                <a:solidFill>
                  <a:schemeClr val="dk1"/>
                </a:solidFill>
              </a:rPr>
              <a:t>휴학</a:t>
            </a:r>
            <a:endParaRPr sz="2000" b="1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일반휴학</a:t>
            </a:r>
            <a:r>
              <a:rPr lang="en-US" dirty="0">
                <a:solidFill>
                  <a:schemeClr val="dk1"/>
                </a:solidFill>
              </a:rPr>
              <a:t> / </a:t>
            </a:r>
            <a:r>
              <a:rPr lang="en-US" dirty="0" err="1">
                <a:solidFill>
                  <a:schemeClr val="dk1"/>
                </a:solidFill>
              </a:rPr>
              <a:t>군입대휴학</a:t>
            </a:r>
            <a:r>
              <a:rPr lang="en-US" dirty="0">
                <a:solidFill>
                  <a:schemeClr val="dk1"/>
                </a:solidFill>
              </a:rPr>
              <a:t> / </a:t>
            </a:r>
            <a:r>
              <a:rPr lang="en-US" dirty="0" err="1">
                <a:solidFill>
                  <a:schemeClr val="dk1"/>
                </a:solidFill>
              </a:rPr>
              <a:t>질병휴학</a:t>
            </a:r>
            <a:r>
              <a:rPr lang="en-US" dirty="0">
                <a:solidFill>
                  <a:schemeClr val="dk1"/>
                </a:solidFill>
              </a:rPr>
              <a:t> / </a:t>
            </a:r>
            <a:r>
              <a:rPr lang="en-US" dirty="0" err="1">
                <a:solidFill>
                  <a:schemeClr val="dk1"/>
                </a:solidFill>
              </a:rPr>
              <a:t>창업휴학</a:t>
            </a:r>
            <a:r>
              <a:rPr lang="en-US" dirty="0">
                <a:solidFill>
                  <a:schemeClr val="dk1"/>
                </a:solidFill>
              </a:rPr>
              <a:t> / </a:t>
            </a:r>
            <a:r>
              <a:rPr lang="en-US" dirty="0" err="1">
                <a:solidFill>
                  <a:schemeClr val="dk1"/>
                </a:solidFill>
              </a:rPr>
              <a:t>임신</a:t>
            </a:r>
            <a:r>
              <a:rPr lang="en-US" dirty="0">
                <a:solidFill>
                  <a:schemeClr val="dk1"/>
                </a:solidFill>
              </a:rPr>
              <a:t> · </a:t>
            </a:r>
            <a:r>
              <a:rPr lang="en-US" dirty="0" err="1">
                <a:solidFill>
                  <a:schemeClr val="dk1"/>
                </a:solidFill>
              </a:rPr>
              <a:t>출산</a:t>
            </a:r>
            <a:r>
              <a:rPr lang="en-US" dirty="0">
                <a:solidFill>
                  <a:schemeClr val="dk1"/>
                </a:solidFill>
              </a:rPr>
              <a:t> · </a:t>
            </a:r>
            <a:r>
              <a:rPr lang="en-US" dirty="0" err="1">
                <a:solidFill>
                  <a:schemeClr val="dk1"/>
                </a:solidFill>
              </a:rPr>
              <a:t>육아휴학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입학</a:t>
            </a:r>
            <a:r>
              <a:rPr lang="en-US" dirty="0">
                <a:solidFill>
                  <a:schemeClr val="dk1"/>
                </a:solidFill>
              </a:rPr>
              <a:t> 첫 </a:t>
            </a:r>
            <a:r>
              <a:rPr lang="en-US" dirty="0" err="1">
                <a:solidFill>
                  <a:schemeClr val="dk1"/>
                </a:solidFill>
              </a:rPr>
              <a:t>학기에는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군입대휴학</a:t>
            </a:r>
            <a:r>
              <a:rPr lang="en-US" dirty="0">
                <a:solidFill>
                  <a:schemeClr val="dk1"/>
                </a:solidFill>
              </a:rPr>
              <a:t> / </a:t>
            </a:r>
            <a:r>
              <a:rPr lang="en-US" dirty="0" err="1">
                <a:solidFill>
                  <a:schemeClr val="dk1"/>
                </a:solidFill>
              </a:rPr>
              <a:t>질병휴학만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dirty="0" err="1">
                <a:solidFill>
                  <a:schemeClr val="dk1"/>
                </a:solidFill>
              </a:rPr>
              <a:t>신입학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편입학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재입학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동일</a:t>
            </a:r>
            <a:r>
              <a:rPr lang="en-US" dirty="0">
                <a:solidFill>
                  <a:schemeClr val="dk1"/>
                </a:solidFill>
              </a:rPr>
              <a:t>)</a:t>
            </a:r>
            <a:endParaRPr dirty="0"/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휴학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기간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일반휴학</a:t>
            </a:r>
            <a:r>
              <a:rPr lang="en-US" dirty="0">
                <a:solidFill>
                  <a:schemeClr val="dk1"/>
                </a:solidFill>
              </a:rPr>
              <a:t> : 2년까지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군입대휴학</a:t>
            </a:r>
            <a:r>
              <a:rPr lang="en-US" dirty="0">
                <a:solidFill>
                  <a:schemeClr val="dk1"/>
                </a:solidFill>
              </a:rPr>
              <a:t> : 3년까지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r>
              <a:rPr lang="en-US" dirty="0">
                <a:solidFill>
                  <a:schemeClr val="dk1"/>
                </a:solidFill>
              </a:rPr>
              <a:t> (</a:t>
            </a:r>
            <a:r>
              <a:rPr lang="en-US" dirty="0" err="1">
                <a:solidFill>
                  <a:schemeClr val="dk1"/>
                </a:solidFill>
              </a:rPr>
              <a:t>전역</a:t>
            </a:r>
            <a:r>
              <a:rPr lang="en-US" dirty="0">
                <a:solidFill>
                  <a:schemeClr val="dk1"/>
                </a:solidFill>
              </a:rPr>
              <a:t> 후 1년 </a:t>
            </a:r>
            <a:r>
              <a:rPr lang="en-US" dirty="0" err="1">
                <a:solidFill>
                  <a:schemeClr val="dk1"/>
                </a:solidFill>
              </a:rPr>
              <a:t>내에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복학해야</a:t>
            </a:r>
            <a:r>
              <a:rPr lang="en-US" dirty="0">
                <a:solidFill>
                  <a:schemeClr val="dk1"/>
                </a:solidFill>
              </a:rPr>
              <a:t> 함)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dirty="0" err="1">
                <a:solidFill>
                  <a:schemeClr val="dk1"/>
                </a:solidFill>
              </a:rPr>
              <a:t>창업휴학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임신</a:t>
            </a:r>
            <a:r>
              <a:rPr lang="en-US" dirty="0">
                <a:solidFill>
                  <a:schemeClr val="dk1"/>
                </a:solidFill>
              </a:rPr>
              <a:t> · </a:t>
            </a:r>
            <a:r>
              <a:rPr lang="en-US" dirty="0" err="1">
                <a:solidFill>
                  <a:schemeClr val="dk1"/>
                </a:solidFill>
              </a:rPr>
              <a:t>출산</a:t>
            </a:r>
            <a:r>
              <a:rPr lang="en-US" dirty="0">
                <a:solidFill>
                  <a:schemeClr val="dk1"/>
                </a:solidFill>
              </a:rPr>
              <a:t> · </a:t>
            </a:r>
            <a:r>
              <a:rPr lang="en-US" dirty="0" err="1">
                <a:solidFill>
                  <a:schemeClr val="dk1"/>
                </a:solidFill>
              </a:rPr>
              <a:t>육아휴학</a:t>
            </a:r>
            <a:r>
              <a:rPr lang="en-US" dirty="0">
                <a:solidFill>
                  <a:schemeClr val="dk1"/>
                </a:solidFill>
              </a:rPr>
              <a:t> : 각 2년 </a:t>
            </a:r>
            <a:r>
              <a:rPr lang="en-US" dirty="0" err="1">
                <a:solidFill>
                  <a:schemeClr val="dk1"/>
                </a:solidFill>
              </a:rPr>
              <a:t>가능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휴학/복학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53" name="Google Shape;253;p34"/>
          <p:cNvSpPr txBox="1">
            <a:spLocks noGrp="1"/>
          </p:cNvSpPr>
          <p:nvPr>
            <p:ph type="body" idx="1"/>
          </p:nvPr>
        </p:nvSpPr>
        <p:spPr>
          <a:xfrm>
            <a:off x="677334" y="1603997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600"/>
              <a:buChar char="▶"/>
            </a:pPr>
            <a:r>
              <a:rPr lang="en-US" sz="2000" b="1">
                <a:solidFill>
                  <a:schemeClr val="dk1"/>
                </a:solidFill>
              </a:rPr>
              <a:t>○ 복학</a:t>
            </a:r>
            <a:endParaRPr sz="2000" b="1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>
                <a:solidFill>
                  <a:schemeClr val="dk1"/>
                </a:solidFill>
              </a:rPr>
              <a:t>   - 각 휴학기간 만료 전에는 반드시 [복학] 또는 [휴학연장]을 신청해야 함</a:t>
            </a:r>
            <a:endParaRPr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>
                <a:solidFill>
                  <a:schemeClr val="dk1"/>
                </a:solidFill>
              </a:rPr>
              <a:t>   - [복학] 또는 [휴학연장]없이 휴학 기간이 만료되는 경우 제적 사유가 됨</a:t>
            </a:r>
            <a:endParaRPr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>
                <a:solidFill>
                  <a:schemeClr val="dk1"/>
                </a:solidFill>
              </a:rPr>
              <a:t>      (휴학기간 만료 시 자동 복학처리되는 것이 아님에 유의)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 dirty="0" err="1">
                <a:solidFill>
                  <a:schemeClr val="dk1"/>
                </a:solidFill>
              </a:rPr>
              <a:t>전공</a:t>
            </a:r>
            <a:r>
              <a:rPr lang="en-US" b="1" dirty="0">
                <a:solidFill>
                  <a:schemeClr val="dk1"/>
                </a:solidFill>
              </a:rPr>
              <a:t> </a:t>
            </a:r>
            <a:r>
              <a:rPr lang="en-US" b="1" dirty="0" err="1">
                <a:solidFill>
                  <a:schemeClr val="dk1"/>
                </a:solidFill>
              </a:rPr>
              <a:t>변경</a:t>
            </a:r>
            <a:endParaRPr b="1" dirty="0">
              <a:solidFill>
                <a:schemeClr val="dk1"/>
              </a:solidFill>
            </a:endParaRPr>
          </a:p>
        </p:txBody>
      </p:sp>
      <p:sp>
        <p:nvSpPr>
          <p:cNvPr id="259" name="Google Shape;259;p35"/>
          <p:cNvSpPr txBox="1">
            <a:spLocks noGrp="1"/>
          </p:cNvSpPr>
          <p:nvPr>
            <p:ph type="body" idx="1"/>
          </p:nvPr>
        </p:nvSpPr>
        <p:spPr>
          <a:xfrm>
            <a:off x="390092" y="1270000"/>
            <a:ext cx="9683216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○ </a:t>
            </a:r>
            <a:r>
              <a:rPr lang="en-US" dirty="0" err="1">
                <a:solidFill>
                  <a:schemeClr val="dk1"/>
                </a:solidFill>
              </a:rPr>
              <a:t>복수전공</a:t>
            </a:r>
            <a:r>
              <a:rPr lang="en-US" dirty="0">
                <a:solidFill>
                  <a:schemeClr val="dk1"/>
                </a:solidFill>
              </a:rPr>
              <a:t>/</a:t>
            </a:r>
            <a:r>
              <a:rPr lang="en-US" dirty="0" err="1">
                <a:solidFill>
                  <a:schemeClr val="dk1"/>
                </a:solidFill>
              </a:rPr>
              <a:t>부전공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신청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- </a:t>
            </a:r>
            <a:r>
              <a:rPr lang="en-US" sz="2000" b="1" u="sng" dirty="0">
                <a:solidFill>
                  <a:schemeClr val="dk1"/>
                </a:solidFill>
              </a:rPr>
              <a:t>매 </a:t>
            </a:r>
            <a:r>
              <a:rPr lang="en-US" sz="2000" b="1" u="sng" dirty="0" err="1" smtClean="0">
                <a:solidFill>
                  <a:schemeClr val="dk1"/>
                </a:solidFill>
              </a:rPr>
              <a:t>학기</a:t>
            </a:r>
            <a:r>
              <a:rPr lang="en-US" sz="2000" b="1" u="sng" dirty="0" smtClean="0">
                <a:solidFill>
                  <a:schemeClr val="dk1"/>
                </a:solidFill>
              </a:rPr>
              <a:t> </a:t>
            </a:r>
            <a:r>
              <a:rPr lang="ko-KR" altLang="en-US" sz="2000" b="1" u="sng" dirty="0" err="1" smtClean="0">
                <a:solidFill>
                  <a:schemeClr val="dk1"/>
                </a:solidFill>
              </a:rPr>
              <a:t>운영기간에</a:t>
            </a:r>
            <a:r>
              <a:rPr lang="en-US" sz="2000" b="1" u="sng" dirty="0" smtClean="0">
                <a:solidFill>
                  <a:schemeClr val="dk1"/>
                </a:solidFill>
              </a:rPr>
              <a:t>(1</a:t>
            </a:r>
            <a:r>
              <a:rPr lang="ko-KR" altLang="en-US" sz="2000" b="1" u="sng" dirty="0" smtClean="0">
                <a:solidFill>
                  <a:schemeClr val="dk1"/>
                </a:solidFill>
              </a:rPr>
              <a:t>학기</a:t>
            </a:r>
            <a:r>
              <a:rPr lang="en-US" altLang="ko-KR" sz="2000" b="1" u="sng" dirty="0" smtClean="0">
                <a:solidFill>
                  <a:schemeClr val="dk1"/>
                </a:solidFill>
              </a:rPr>
              <a:t>-5</a:t>
            </a:r>
            <a:r>
              <a:rPr lang="ko-KR" altLang="en-US" sz="2000" b="1" u="sng" dirty="0" smtClean="0">
                <a:solidFill>
                  <a:schemeClr val="dk1"/>
                </a:solidFill>
              </a:rPr>
              <a:t>월</a:t>
            </a:r>
            <a:r>
              <a:rPr lang="en-US" altLang="ko-KR" sz="2000" b="1" u="sng" dirty="0" smtClean="0">
                <a:solidFill>
                  <a:schemeClr val="dk1"/>
                </a:solidFill>
              </a:rPr>
              <a:t>, 2</a:t>
            </a:r>
            <a:r>
              <a:rPr lang="ko-KR" altLang="en-US" sz="2000" b="1" u="sng" dirty="0" smtClean="0">
                <a:solidFill>
                  <a:schemeClr val="dk1"/>
                </a:solidFill>
              </a:rPr>
              <a:t>학기</a:t>
            </a:r>
            <a:r>
              <a:rPr lang="en-US" altLang="ko-KR" sz="2000" b="1" u="sng" dirty="0" smtClean="0">
                <a:solidFill>
                  <a:schemeClr val="dk1"/>
                </a:solidFill>
              </a:rPr>
              <a:t>-11</a:t>
            </a:r>
            <a:r>
              <a:rPr lang="ko-KR" altLang="en-US" sz="2000" b="1" u="sng" dirty="0" smtClean="0">
                <a:solidFill>
                  <a:schemeClr val="dk1"/>
                </a:solidFill>
              </a:rPr>
              <a:t>월</a:t>
            </a:r>
            <a:r>
              <a:rPr lang="en-US" altLang="ko-KR" sz="2000" b="1" u="sng" dirty="0" smtClean="0">
                <a:solidFill>
                  <a:schemeClr val="dk1"/>
                </a:solidFill>
              </a:rPr>
              <a:t>)</a:t>
            </a:r>
            <a:r>
              <a:rPr lang="en-US" sz="2000" b="1" u="sng" dirty="0" smtClean="0">
                <a:solidFill>
                  <a:schemeClr val="dk1"/>
                </a:solidFill>
              </a:rPr>
              <a:t> </a:t>
            </a:r>
            <a:r>
              <a:rPr lang="en-US" sz="2000" b="1" u="sng" dirty="0" err="1" smtClean="0">
                <a:solidFill>
                  <a:schemeClr val="dk1"/>
                </a:solidFill>
              </a:rPr>
              <a:t>신청</a:t>
            </a:r>
            <a:r>
              <a:rPr lang="en-US" sz="2000" b="1" u="sng" dirty="0">
                <a:solidFill>
                  <a:schemeClr val="dk1"/>
                </a:solidFill>
              </a:rPr>
              <a:t>/</a:t>
            </a:r>
            <a:r>
              <a:rPr lang="en-US" sz="2000" b="1" u="sng" dirty="0" err="1">
                <a:solidFill>
                  <a:schemeClr val="dk1"/>
                </a:solidFill>
              </a:rPr>
              <a:t>취소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가능</a:t>
            </a:r>
            <a:endParaRPr sz="2000" b="1" u="sng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 smtClean="0">
                <a:solidFill>
                  <a:schemeClr val="dk1"/>
                </a:solidFill>
              </a:rPr>
              <a:t>   - </a:t>
            </a:r>
            <a:r>
              <a:rPr lang="en-US" sz="2000" b="1" u="sng" dirty="0" err="1">
                <a:solidFill>
                  <a:schemeClr val="dk1"/>
                </a:solidFill>
              </a:rPr>
              <a:t>전공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변경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후</a:t>
            </a:r>
            <a:r>
              <a:rPr lang="en-US" dirty="0" err="1">
                <a:solidFill>
                  <a:schemeClr val="dk1"/>
                </a:solidFill>
              </a:rPr>
              <a:t>에는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교육과정이</a:t>
            </a:r>
            <a:r>
              <a:rPr lang="en-US" sz="2000" b="1" u="sng" dirty="0">
                <a:solidFill>
                  <a:schemeClr val="dk1"/>
                </a:solidFill>
              </a:rPr>
              <a:t> </a:t>
            </a:r>
            <a:r>
              <a:rPr lang="en-US" sz="2000" b="1" u="sng" dirty="0" err="1">
                <a:solidFill>
                  <a:schemeClr val="dk1"/>
                </a:solidFill>
              </a:rPr>
              <a:t>재지정</a:t>
            </a:r>
            <a:r>
              <a:rPr lang="en-US" dirty="0" err="1">
                <a:solidFill>
                  <a:schemeClr val="dk1"/>
                </a:solidFill>
              </a:rPr>
              <a:t>되어야</a:t>
            </a:r>
            <a:r>
              <a:rPr lang="en-US" dirty="0">
                <a:solidFill>
                  <a:schemeClr val="dk1"/>
                </a:solidFill>
              </a:rPr>
              <a:t> 함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    → </a:t>
            </a:r>
            <a:r>
              <a:rPr lang="en-US" dirty="0" err="1">
                <a:solidFill>
                  <a:schemeClr val="dk1"/>
                </a:solidFill>
              </a:rPr>
              <a:t>변경</a:t>
            </a:r>
            <a:r>
              <a:rPr lang="en-US" dirty="0">
                <a:solidFill>
                  <a:schemeClr val="dk1"/>
                </a:solidFill>
              </a:rPr>
              <a:t> 후 </a:t>
            </a:r>
            <a:r>
              <a:rPr lang="en-US" dirty="0" err="1">
                <a:solidFill>
                  <a:schemeClr val="dk1"/>
                </a:solidFill>
              </a:rPr>
              <a:t>권장교육과정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변동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내역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확인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 smtClean="0">
                <a:solidFill>
                  <a:schemeClr val="dk1"/>
                </a:solidFill>
              </a:rPr>
              <a:t>필요</a:t>
            </a:r>
            <a:r>
              <a:rPr lang="en-US" dirty="0" smtClean="0">
                <a:solidFill>
                  <a:schemeClr val="dk1"/>
                </a:solidFill>
              </a:rPr>
              <a:t>(</a:t>
            </a:r>
            <a:r>
              <a:rPr lang="ko-KR" altLang="en-US" dirty="0" smtClean="0">
                <a:solidFill>
                  <a:schemeClr val="dk1"/>
                </a:solidFill>
              </a:rPr>
              <a:t>신청 기점으로 일주일 소요</a:t>
            </a:r>
            <a:r>
              <a:rPr lang="en-US" altLang="ko-KR" dirty="0" smtClean="0">
                <a:solidFill>
                  <a:schemeClr val="dk1"/>
                </a:solidFill>
              </a:rPr>
              <a:t>)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※ </a:t>
            </a:r>
            <a:r>
              <a:rPr lang="en-US" dirty="0" err="1">
                <a:solidFill>
                  <a:schemeClr val="dk1"/>
                </a:solidFill>
              </a:rPr>
              <a:t>특히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공학인증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전문과정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신청</a:t>
            </a:r>
            <a:r>
              <a:rPr lang="en-US" dirty="0">
                <a:solidFill>
                  <a:schemeClr val="dk1"/>
                </a:solidFill>
              </a:rPr>
              <a:t>/</a:t>
            </a:r>
            <a:r>
              <a:rPr lang="en-US" dirty="0" err="1">
                <a:solidFill>
                  <a:schemeClr val="dk1"/>
                </a:solidFill>
              </a:rPr>
              <a:t>포기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대상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학생은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전공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변경</a:t>
            </a:r>
            <a:r>
              <a:rPr lang="en-US" dirty="0">
                <a:solidFill>
                  <a:schemeClr val="dk1"/>
                </a:solidFill>
              </a:rPr>
              <a:t> 시 </a:t>
            </a:r>
            <a:r>
              <a:rPr lang="en-US" dirty="0" err="1">
                <a:solidFill>
                  <a:schemeClr val="dk1"/>
                </a:solidFill>
              </a:rPr>
              <a:t>반드시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학과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확인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필요</a:t>
            </a:r>
            <a:endParaRPr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▶"/>
            </a:pPr>
            <a:r>
              <a:rPr lang="en-US" dirty="0">
                <a:solidFill>
                  <a:schemeClr val="dk1"/>
                </a:solidFill>
              </a:rPr>
              <a:t>   ※ 매 </a:t>
            </a:r>
            <a:r>
              <a:rPr lang="en-US" dirty="0" err="1">
                <a:solidFill>
                  <a:schemeClr val="dk1"/>
                </a:solidFill>
              </a:rPr>
              <a:t>학기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신청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가능하나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가급적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조기에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확정해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두는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것이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졸업요건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확인에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용이함</a:t>
            </a:r>
            <a:endParaRPr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rebuchet MS"/>
              <a:buNone/>
            </a:pPr>
            <a:r>
              <a:rPr lang="en-US" b="1">
                <a:solidFill>
                  <a:schemeClr val="dk1"/>
                </a:solidFill>
              </a:rPr>
              <a:t>Q &amp; A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265" name="Google Shape;265;p36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패싯">
  <a:themeElements>
    <a:clrScheme name="패싯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1033</Words>
  <Application>Microsoft Office PowerPoint</Application>
  <PresentationFormat>와이드스크린</PresentationFormat>
  <Paragraphs>166</Paragraphs>
  <Slides>18</Slides>
  <Notes>18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4" baseType="lpstr">
      <vt:lpstr>Noto Sans Symbols</vt:lpstr>
      <vt:lpstr>Batang</vt:lpstr>
      <vt:lpstr>Arial</vt:lpstr>
      <vt:lpstr>Calibri</vt:lpstr>
      <vt:lpstr>Trebuchet MS</vt:lpstr>
      <vt:lpstr>패싯</vt:lpstr>
      <vt:lpstr>2023학년도 편입생 오리엔테이션</vt:lpstr>
      <vt:lpstr>2023 편입생 교육과정 지정 원칙</vt:lpstr>
      <vt:lpstr>학과별 공학인증/심화과정 운영현황</vt:lpstr>
      <vt:lpstr>학과별 공학인증/심화과정 운영현황</vt:lpstr>
      <vt:lpstr>소속별 졸업 필요 학점(*일반과정 기준) (2021학년도 신입학 졸업학점의 ½이상 이수 의무)</vt:lpstr>
      <vt:lpstr>교육과정 지정 확인</vt:lpstr>
      <vt:lpstr>교육과정 이수 확인</vt:lpstr>
      <vt:lpstr>2023학년도 편입학생 수강신청 (2023.02.27.(월))</vt:lpstr>
      <vt:lpstr>수강신청 (2023.02.27.(월))  - 오전 10시 정각 ~ 오후 4시 </vt:lpstr>
      <vt:lpstr>수강신청 관련 제도</vt:lpstr>
      <vt:lpstr>성적</vt:lpstr>
      <vt:lpstr>성적</vt:lpstr>
      <vt:lpstr>성적</vt:lpstr>
      <vt:lpstr>졸업요건</vt:lpstr>
      <vt:lpstr>휴학/복학</vt:lpstr>
      <vt:lpstr>휴학/복학</vt:lpstr>
      <vt:lpstr>전공 변경</vt:lpstr>
      <vt:lpstr>Q &amp; 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2023학년도 편입생 오리엔테이션</dc:title>
  <dc:creator>ajou</dc:creator>
  <cp:lastModifiedBy>ajou</cp:lastModifiedBy>
  <cp:revision>19</cp:revision>
  <dcterms:modified xsi:type="dcterms:W3CDTF">2023-02-15T05:38:11Z</dcterms:modified>
</cp:coreProperties>
</file>