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56" r:id="rId2"/>
    <p:sldId id="287" r:id="rId3"/>
    <p:sldId id="272" r:id="rId4"/>
    <p:sldId id="274" r:id="rId5"/>
    <p:sldId id="286" r:id="rId6"/>
    <p:sldId id="258" r:id="rId7"/>
    <p:sldId id="259" r:id="rId8"/>
    <p:sldId id="260" r:id="rId9"/>
    <p:sldId id="285" r:id="rId10"/>
    <p:sldId id="271" r:id="rId11"/>
    <p:sldId id="280" r:id="rId12"/>
    <p:sldId id="281" r:id="rId13"/>
    <p:sldId id="279" r:id="rId14"/>
    <p:sldId id="275" r:id="rId15"/>
    <p:sldId id="277" r:id="rId16"/>
    <p:sldId id="278" r:id="rId17"/>
    <p:sldId id="283" r:id="rId18"/>
    <p:sldId id="276" r:id="rId1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1B4"/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549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4831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90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8168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174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64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874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4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01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623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1228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213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233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1231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8583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550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A3DE7-6AD9-47E2-8042-D331C2F701BB}" type="datetimeFigureOut">
              <a:rPr lang="ko-KR" altLang="en-US" smtClean="0"/>
              <a:t>2022-02-15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ACBD03C-9EDA-4933-BD22-47267363DC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392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jou.ac.kr/kr/life/handbook2015.jsp" TargetMode="External"/><Relationship Id="rId2" Type="http://schemas.openxmlformats.org/officeDocument/2006/relationships/hyperlink" Target="http://sugang.ajou.ac.k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jou.ac.kr/kr/life/class15.jsp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019269" y="1869267"/>
            <a:ext cx="7148222" cy="1646302"/>
          </a:xfrm>
        </p:spPr>
        <p:txBody>
          <a:bodyPr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2022</a:t>
            </a:r>
            <a:r>
              <a:rPr lang="ko-KR" altLang="en-US" b="1" dirty="0" smtClean="0">
                <a:solidFill>
                  <a:schemeClr val="tx1"/>
                </a:solidFill>
              </a:rPr>
              <a:t>학년도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편입학생</a:t>
            </a:r>
            <a:r>
              <a:rPr lang="en-US" altLang="ko-KR" b="1" dirty="0">
                <a:solidFill>
                  <a:schemeClr val="tx1"/>
                </a:solidFill>
              </a:rPr>
              <a:t/>
            </a:r>
            <a:br>
              <a:rPr lang="en-US" altLang="ko-KR" b="1" dirty="0">
                <a:solidFill>
                  <a:schemeClr val="tx1"/>
                </a:solidFill>
              </a:rPr>
            </a:br>
            <a:r>
              <a:rPr lang="ko-KR" altLang="en-US" b="1" dirty="0" smtClean="0">
                <a:solidFill>
                  <a:schemeClr val="tx1"/>
                </a:solidFill>
              </a:rPr>
              <a:t>학사 안내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3745364" y="4209855"/>
            <a:ext cx="3696032" cy="5804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1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altLang="ko-KR" sz="3200" b="1" dirty="0" smtClean="0">
                <a:solidFill>
                  <a:schemeClr val="tx1"/>
                </a:solidFill>
              </a:rPr>
              <a:t>2022.02</a:t>
            </a:r>
            <a:r>
              <a:rPr lang="en-US" altLang="ko-KR" sz="3200" b="1" dirty="0" smtClean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437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7108" y="942108"/>
            <a:ext cx="9328659" cy="878379"/>
          </a:xfrm>
        </p:spPr>
        <p:txBody>
          <a:bodyPr/>
          <a:lstStyle/>
          <a:p>
            <a:r>
              <a:rPr lang="en-US" altLang="ko-KR" b="1" dirty="0" smtClean="0">
                <a:solidFill>
                  <a:schemeClr val="tx1"/>
                </a:solidFill>
              </a:rPr>
              <a:t>2022</a:t>
            </a:r>
            <a:r>
              <a:rPr lang="ko-KR" altLang="en-US" b="1" dirty="0" smtClean="0">
                <a:solidFill>
                  <a:schemeClr val="tx1"/>
                </a:solidFill>
              </a:rPr>
              <a:t>학년도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편입학생</a:t>
            </a:r>
            <a:r>
              <a:rPr lang="ko-KR" altLang="en-US" b="1" dirty="0" smtClean="0">
                <a:solidFill>
                  <a:schemeClr val="tx1"/>
                </a:solidFill>
              </a:rPr>
              <a:t> 교육과정 지정 원칙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1675" y="1619901"/>
            <a:ext cx="8596668" cy="3880773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교육과정 지정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=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sz="2400" b="1" dirty="0" smtClean="0">
                <a:solidFill>
                  <a:schemeClr val="tx1"/>
                </a:solidFill>
              </a:rPr>
              <a:t>2020</a:t>
            </a:r>
            <a:r>
              <a:rPr lang="ko-KR" altLang="en-US" sz="2400" b="1" dirty="0" smtClean="0">
                <a:solidFill>
                  <a:schemeClr val="tx1"/>
                </a:solidFill>
              </a:rPr>
              <a:t>학년도 </a:t>
            </a:r>
            <a:r>
              <a:rPr lang="ko-KR" altLang="en-US" sz="2400" b="1" dirty="0" smtClean="0">
                <a:solidFill>
                  <a:schemeClr val="tx1"/>
                </a:solidFill>
              </a:rPr>
              <a:t>교육과정  </a:t>
            </a:r>
            <a:r>
              <a:rPr lang="en-US" altLang="ko-KR" dirty="0" smtClean="0">
                <a:solidFill>
                  <a:schemeClr val="tx1"/>
                </a:solidFill>
              </a:rPr>
              <a:t>–  </a:t>
            </a:r>
            <a:r>
              <a:rPr lang="ko-KR" altLang="en-US" dirty="0" smtClean="0">
                <a:solidFill>
                  <a:schemeClr val="tx1"/>
                </a:solidFill>
              </a:rPr>
              <a:t>전적 대학 인정 과목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                         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지정 받은 과목을 이수</a:t>
            </a:r>
            <a:r>
              <a:rPr lang="en-US" altLang="ko-KR" dirty="0" smtClean="0">
                <a:solidFill>
                  <a:schemeClr val="tx1"/>
                </a:solidFill>
              </a:rPr>
              <a:t>] + [</a:t>
            </a:r>
            <a:r>
              <a:rPr lang="ko-KR" altLang="en-US" dirty="0" smtClean="0">
                <a:solidFill>
                  <a:schemeClr val="tx1"/>
                </a:solidFill>
              </a:rPr>
              <a:t>학과별 졸업이수학점의 </a:t>
            </a:r>
            <a:r>
              <a:rPr lang="en-US" altLang="ko-KR" dirty="0" smtClean="0">
                <a:solidFill>
                  <a:schemeClr val="tx1"/>
                </a:solidFill>
              </a:rPr>
              <a:t>50% </a:t>
            </a:r>
            <a:r>
              <a:rPr lang="ko-KR" altLang="en-US" dirty="0" smtClean="0">
                <a:solidFill>
                  <a:schemeClr val="tx1"/>
                </a:solidFill>
              </a:rPr>
              <a:t>이상 이수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dirty="0" err="1" smtClean="0">
                <a:solidFill>
                  <a:schemeClr val="tx1"/>
                </a:solidFill>
              </a:rPr>
              <a:t>심화전공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공학인증 운영 학과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심화과정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공학인증 </a:t>
            </a:r>
            <a:r>
              <a:rPr lang="ko-KR" altLang="en-US" dirty="0" smtClean="0">
                <a:solidFill>
                  <a:schemeClr val="tx1"/>
                </a:solidFill>
              </a:rPr>
              <a:t>또는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                                              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복수전공</a:t>
            </a:r>
            <a:r>
              <a:rPr lang="en-US" altLang="ko-KR" sz="2000" b="1" u="sng" dirty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부전공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필수</a:t>
            </a:r>
            <a:endParaRPr lang="en-US" altLang="ko-KR" sz="2000" b="1" u="sng" dirty="0" smtClean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dirty="0" err="1" smtClean="0">
                <a:solidFill>
                  <a:schemeClr val="tx1"/>
                </a:solidFill>
              </a:rPr>
              <a:t>일반전공만</a:t>
            </a:r>
            <a:r>
              <a:rPr lang="ko-KR" altLang="en-US" dirty="0" smtClean="0">
                <a:solidFill>
                  <a:schemeClr val="tx1"/>
                </a:solidFill>
              </a:rPr>
              <a:t> 운영하는 학과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일반과정 이수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복수전공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부전공은 선택가능</a:t>
            </a:r>
            <a:endParaRPr lang="ko-KR" altLang="en-US" sz="20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81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학과별 공학인증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심화과정 운영현황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487925"/>
            <a:ext cx="10058400" cy="4372186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공학인증 운영 학과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공과대학</a:t>
            </a:r>
            <a:endParaRPr lang="en-US" altLang="ko-K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</a:t>
            </a:r>
            <a:r>
              <a:rPr lang="ko-KR" altLang="en-US" dirty="0" smtClean="0">
                <a:solidFill>
                  <a:schemeClr val="tx1"/>
                </a:solidFill>
              </a:rPr>
              <a:t>기계공학과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산업공학과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화학공학과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환경안전공학과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건설시스템공학과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  </a:t>
            </a:r>
            <a:r>
              <a:rPr lang="ko-KR" altLang="en-US" dirty="0" smtClean="0">
                <a:solidFill>
                  <a:schemeClr val="tx1"/>
                </a:solidFill>
              </a:rPr>
              <a:t>건축학과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건축공학전공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정보통신대학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</a:t>
            </a:r>
            <a:r>
              <a:rPr lang="ko-KR" altLang="en-US" dirty="0" smtClean="0">
                <a:solidFill>
                  <a:schemeClr val="tx1"/>
                </a:solidFill>
              </a:rPr>
              <a:t>전자공학과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4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학과별 공학인증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심화과정 운영현황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72494" y="1710562"/>
            <a:ext cx="10487770" cy="4372186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심화과정 운영 학과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공과대학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신소재공학과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응용화학생명공학과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교통시스템공학과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건축학과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건축학전공</a:t>
            </a:r>
            <a:r>
              <a:rPr lang="en-US" altLang="ko-KR" dirty="0" smtClean="0">
                <a:solidFill>
                  <a:schemeClr val="tx1"/>
                </a:solidFill>
              </a:rPr>
              <a:t>(5</a:t>
            </a:r>
            <a:r>
              <a:rPr lang="ko-KR" altLang="en-US" dirty="0" smtClean="0">
                <a:solidFill>
                  <a:schemeClr val="tx1"/>
                </a:solidFill>
              </a:rPr>
              <a:t>년</a:t>
            </a:r>
            <a:r>
              <a:rPr lang="en-US" altLang="ko-KR" dirty="0" smtClean="0">
                <a:solidFill>
                  <a:schemeClr val="tx1"/>
                </a:solidFill>
              </a:rPr>
              <a:t>)))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정보통신대학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소프트웨어학과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사이버보안학과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미디어학과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자연과학대학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수학과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물리학과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화학과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생명과학과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경영대학 </a:t>
            </a:r>
            <a:r>
              <a:rPr lang="en-US" altLang="ko-KR" dirty="0" smtClean="0">
                <a:solidFill>
                  <a:schemeClr val="tx1"/>
                </a:solidFill>
              </a:rPr>
              <a:t>(e-</a:t>
            </a:r>
            <a:r>
              <a:rPr lang="ko-KR" altLang="en-US" dirty="0" smtClean="0">
                <a:solidFill>
                  <a:schemeClr val="tx1"/>
                </a:solidFill>
              </a:rPr>
              <a:t>비즈니스학과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금융공학과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인문대학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국어국문학과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영어영문학과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불어불문학과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사학과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문화콘텐츠학과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8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181562" cy="662247"/>
          </a:xfrm>
        </p:spPr>
        <p:txBody>
          <a:bodyPr>
            <a:normAutofit/>
          </a:bodyPr>
          <a:lstStyle/>
          <a:p>
            <a:r>
              <a:rPr lang="ko-KR" altLang="en-US" sz="3000" b="1" dirty="0" smtClean="0">
                <a:solidFill>
                  <a:schemeClr val="tx1"/>
                </a:solidFill>
              </a:rPr>
              <a:t>학과별 공학인증</a:t>
            </a:r>
            <a:r>
              <a:rPr lang="en-US" altLang="ko-KR" sz="3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000" b="1" dirty="0" smtClean="0">
                <a:solidFill>
                  <a:schemeClr val="tx1"/>
                </a:solidFill>
              </a:rPr>
              <a:t>전문과정</a:t>
            </a:r>
            <a:r>
              <a:rPr lang="en-US" altLang="ko-KR" sz="3000" b="1" dirty="0" smtClean="0">
                <a:solidFill>
                  <a:schemeClr val="tx1"/>
                </a:solidFill>
              </a:rPr>
              <a:t>)/</a:t>
            </a:r>
            <a:r>
              <a:rPr lang="ko-KR" altLang="en-US" sz="3000" b="1" dirty="0" smtClean="0">
                <a:solidFill>
                  <a:schemeClr val="tx1"/>
                </a:solidFill>
              </a:rPr>
              <a:t>심화과정 운영현황</a:t>
            </a:r>
            <a:endParaRPr lang="ko-KR" altLang="en-US" sz="3000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03485"/>
              </p:ext>
            </p:extLst>
          </p:nvPr>
        </p:nvGraphicFramePr>
        <p:xfrm>
          <a:off x="278325" y="1375581"/>
          <a:ext cx="5083384" cy="4556558"/>
        </p:xfrm>
        <a:graphic>
          <a:graphicData uri="http://schemas.openxmlformats.org/drawingml/2006/table">
            <a:tbl>
              <a:tblPr/>
              <a:tblGrid>
                <a:gridCol w="1028173">
                  <a:extLst>
                    <a:ext uri="{9D8B030D-6E8A-4147-A177-3AD203B41FA5}">
                      <a16:colId xmlns:a16="http://schemas.microsoft.com/office/drawing/2014/main" val="1704577476"/>
                    </a:ext>
                  </a:extLst>
                </a:gridCol>
                <a:gridCol w="1332775">
                  <a:extLst>
                    <a:ext uri="{9D8B030D-6E8A-4147-A177-3AD203B41FA5}">
                      <a16:colId xmlns:a16="http://schemas.microsoft.com/office/drawing/2014/main" val="3005656499"/>
                    </a:ext>
                  </a:extLst>
                </a:gridCol>
                <a:gridCol w="1405914">
                  <a:extLst>
                    <a:ext uri="{9D8B030D-6E8A-4147-A177-3AD203B41FA5}">
                      <a16:colId xmlns:a16="http://schemas.microsoft.com/office/drawing/2014/main" val="3809782280"/>
                    </a:ext>
                  </a:extLst>
                </a:gridCol>
                <a:gridCol w="560741">
                  <a:extLst>
                    <a:ext uri="{9D8B030D-6E8A-4147-A177-3AD203B41FA5}">
                      <a16:colId xmlns:a16="http://schemas.microsoft.com/office/drawing/2014/main" val="3417078682"/>
                    </a:ext>
                  </a:extLst>
                </a:gridCol>
                <a:gridCol w="755781">
                  <a:extLst>
                    <a:ext uri="{9D8B030D-6E8A-4147-A177-3AD203B41FA5}">
                      <a16:colId xmlns:a16="http://schemas.microsoft.com/office/drawing/2014/main" val="3164842957"/>
                    </a:ext>
                  </a:extLst>
                </a:gridCol>
              </a:tblGrid>
              <a:tr h="28722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전공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운영현황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8004807"/>
                  </a:ext>
                </a:extLst>
              </a:tr>
              <a:tr h="2264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심화과정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전문과정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4383297"/>
                  </a:ext>
                </a:extLst>
              </a:tr>
              <a:tr h="287222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공과대학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795261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996034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820167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신소재공학과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신소재공학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948826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응용화학생명공학과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응용화학생명공학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2598113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환경안전공학과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환경안전공학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6163983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건설시스템공학과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건설시스템공학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524460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교통시스템공학과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교통시스템공학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800526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73993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건축학</a:t>
                      </a: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(5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년제</a:t>
                      </a: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7237076"/>
                  </a:ext>
                </a:extLst>
              </a:tr>
              <a:tr h="287222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정보통신대학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42160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소프트웨어학과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소프트웨어및컴퓨터공학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861807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사이버보안학과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사이버보안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3525004"/>
                  </a:ext>
                </a:extLst>
              </a:tr>
              <a:tr h="2872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미디어학과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디지털미디어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434" marR="17434" marT="17434" marB="174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1296179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873777"/>
              </p:ext>
            </p:extLst>
          </p:nvPr>
        </p:nvGraphicFramePr>
        <p:xfrm>
          <a:off x="5539541" y="1368173"/>
          <a:ext cx="4776553" cy="4611718"/>
        </p:xfrm>
        <a:graphic>
          <a:graphicData uri="http://schemas.openxmlformats.org/drawingml/2006/table">
            <a:tbl>
              <a:tblPr/>
              <a:tblGrid>
                <a:gridCol w="1166479">
                  <a:extLst>
                    <a:ext uri="{9D8B030D-6E8A-4147-A177-3AD203B41FA5}">
                      <a16:colId xmlns:a16="http://schemas.microsoft.com/office/drawing/2014/main" val="3791466894"/>
                    </a:ext>
                  </a:extLst>
                </a:gridCol>
                <a:gridCol w="1166479">
                  <a:extLst>
                    <a:ext uri="{9D8B030D-6E8A-4147-A177-3AD203B41FA5}">
                      <a16:colId xmlns:a16="http://schemas.microsoft.com/office/drawing/2014/main" val="761844053"/>
                    </a:ext>
                  </a:extLst>
                </a:gridCol>
                <a:gridCol w="1023267">
                  <a:extLst>
                    <a:ext uri="{9D8B030D-6E8A-4147-A177-3AD203B41FA5}">
                      <a16:colId xmlns:a16="http://schemas.microsoft.com/office/drawing/2014/main" val="1325611882"/>
                    </a:ext>
                  </a:extLst>
                </a:gridCol>
                <a:gridCol w="710164">
                  <a:extLst>
                    <a:ext uri="{9D8B030D-6E8A-4147-A177-3AD203B41FA5}">
                      <a16:colId xmlns:a16="http://schemas.microsoft.com/office/drawing/2014/main" val="1239450553"/>
                    </a:ext>
                  </a:extLst>
                </a:gridCol>
                <a:gridCol w="710164">
                  <a:extLst>
                    <a:ext uri="{9D8B030D-6E8A-4147-A177-3AD203B41FA5}">
                      <a16:colId xmlns:a16="http://schemas.microsoft.com/office/drawing/2014/main" val="2254180835"/>
                    </a:ext>
                  </a:extLst>
                </a:gridCol>
              </a:tblGrid>
              <a:tr h="23716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전공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운영현황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5558677"/>
                  </a:ext>
                </a:extLst>
              </a:tr>
              <a:tr h="2377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심화과정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전문과정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197925"/>
                  </a:ext>
                </a:extLst>
              </a:tr>
              <a:tr h="237167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자연과학대학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6178314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3667714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8634591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생명과학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706022"/>
                  </a:ext>
                </a:extLst>
              </a:tr>
              <a:tr h="23716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726290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789296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금융공학과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금융공학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7782800"/>
                  </a:ext>
                </a:extLst>
              </a:tr>
              <a:tr h="237167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인문대학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국어국문학과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국어국문학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8304046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영어영문학과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영어영문학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2846477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불어불문학과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불어불문학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3969825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447021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문화콘텐츠학과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문화콘텐츠학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1233121"/>
                  </a:ext>
                </a:extLst>
              </a:tr>
              <a:tr h="237167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사회과학대학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경제학과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경제학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8425263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0553012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심리학과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심리학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9291257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640507"/>
                  </a:ext>
                </a:extLst>
              </a:tr>
              <a:tr h="2371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정치외교학과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정치외교학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681" marR="14681" marT="14681" marB="146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1304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765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273476" cy="1320800"/>
          </a:xfrm>
        </p:spPr>
        <p:txBody>
          <a:bodyPr>
            <a:normAutofit fontScale="90000"/>
          </a:bodyPr>
          <a:lstStyle/>
          <a:p>
            <a:r>
              <a:rPr lang="ko-KR" altLang="en-US" b="1" dirty="0" err="1" smtClean="0">
                <a:solidFill>
                  <a:schemeClr val="tx1"/>
                </a:solidFill>
              </a:rPr>
              <a:t>소속별</a:t>
            </a:r>
            <a:r>
              <a:rPr lang="ko-KR" altLang="en-US" b="1" dirty="0" smtClean="0">
                <a:solidFill>
                  <a:schemeClr val="tx1"/>
                </a:solidFill>
              </a:rPr>
              <a:t> 졸업 필요 학점</a:t>
            </a:r>
            <a:r>
              <a:rPr lang="en-US" altLang="ko-KR" b="1" dirty="0" smtClean="0">
                <a:solidFill>
                  <a:schemeClr val="tx1"/>
                </a:solidFill>
              </a:rPr>
              <a:t/>
            </a:r>
            <a:br>
              <a:rPr lang="en-US" altLang="ko-KR" b="1" dirty="0" smtClean="0">
                <a:solidFill>
                  <a:schemeClr val="tx1"/>
                </a:solidFill>
              </a:rPr>
            </a:b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en-US" altLang="ko-KR" b="1" dirty="0" smtClean="0">
                <a:solidFill>
                  <a:schemeClr val="tx1"/>
                </a:solidFill>
              </a:rPr>
              <a:t>2020</a:t>
            </a:r>
            <a:r>
              <a:rPr lang="ko-KR" altLang="en-US" b="1" dirty="0" smtClean="0">
                <a:solidFill>
                  <a:schemeClr val="tx1"/>
                </a:solidFill>
              </a:rPr>
              <a:t>학년도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신입학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졸업학점의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sz="5300" b="1" u="sng" dirty="0" smtClean="0">
                <a:solidFill>
                  <a:schemeClr val="tx1"/>
                </a:solidFill>
              </a:rPr>
              <a:t>½</a:t>
            </a:r>
            <a:r>
              <a:rPr lang="ko-KR" altLang="en-US" sz="4800" b="1" u="sng" dirty="0" smtClean="0">
                <a:solidFill>
                  <a:schemeClr val="tx1"/>
                </a:solidFill>
              </a:rPr>
              <a:t>이상 </a:t>
            </a:r>
            <a:r>
              <a:rPr lang="ko-KR" altLang="en-US" b="1" dirty="0" smtClean="0">
                <a:solidFill>
                  <a:schemeClr val="tx1"/>
                </a:solidFill>
              </a:rPr>
              <a:t>이수</a:t>
            </a: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의무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05437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공과대학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건축학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년 제외</a:t>
            </a:r>
            <a:r>
              <a:rPr lang="en-US" altLang="ko-KR" dirty="0" smtClean="0">
                <a:solidFill>
                  <a:schemeClr val="tx1"/>
                </a:solidFill>
              </a:rPr>
              <a:t>) : 64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건축학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년 </a:t>
            </a:r>
            <a:r>
              <a:rPr lang="en-US" altLang="ko-KR" dirty="0" smtClean="0">
                <a:solidFill>
                  <a:schemeClr val="tx1"/>
                </a:solidFill>
              </a:rPr>
              <a:t>: 95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정보통신대학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소프트웨어학과 제외</a:t>
            </a:r>
            <a:r>
              <a:rPr lang="en-US" altLang="ko-KR" dirty="0" smtClean="0">
                <a:solidFill>
                  <a:schemeClr val="tx1"/>
                </a:solidFill>
              </a:rPr>
              <a:t>) : 64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소프트웨어학과 </a:t>
            </a:r>
            <a:r>
              <a:rPr lang="en-US" altLang="ko-KR" dirty="0" smtClean="0">
                <a:solidFill>
                  <a:schemeClr val="tx1"/>
                </a:solidFill>
              </a:rPr>
              <a:t>: 70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자연과학대학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경영대학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인문대학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사회과학대학 </a:t>
            </a:r>
            <a:r>
              <a:rPr lang="en-US" altLang="ko-KR" dirty="0" smtClean="0">
                <a:solidFill>
                  <a:schemeClr val="tx1"/>
                </a:solidFill>
              </a:rPr>
              <a:t>: 60</a:t>
            </a:r>
            <a:r>
              <a:rPr lang="ko-KR" altLang="en-US" dirty="0" smtClean="0">
                <a:solidFill>
                  <a:schemeClr val="tx1"/>
                </a:solidFill>
              </a:rPr>
              <a:t>학점 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※  </a:t>
            </a:r>
            <a:r>
              <a:rPr lang="ko-KR" altLang="en-US" dirty="0" smtClean="0">
                <a:solidFill>
                  <a:schemeClr val="tx1"/>
                </a:solidFill>
              </a:rPr>
              <a:t>의과대학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간호대학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별도 교육과정 지정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73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524189" cy="1320800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교육과정 지정 확인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웹</a:t>
            </a:r>
            <a:r>
              <a:rPr lang="en-US" altLang="ko-KR" b="1" dirty="0" smtClean="0">
                <a:solidFill>
                  <a:schemeClr val="tx1"/>
                </a:solidFill>
              </a:rPr>
              <a:t>-</a:t>
            </a:r>
            <a:r>
              <a:rPr lang="ko-KR" altLang="en-US" b="1" dirty="0" smtClean="0">
                <a:solidFill>
                  <a:schemeClr val="tx1"/>
                </a:solidFill>
              </a:rPr>
              <a:t>학사</a:t>
            </a:r>
            <a:r>
              <a:rPr lang="en-US" altLang="ko-KR" b="1" dirty="0" smtClean="0">
                <a:solidFill>
                  <a:schemeClr val="tx1"/>
                </a:solidFill>
              </a:rPr>
              <a:t>-</a:t>
            </a:r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err="1" smtClean="0">
                <a:solidFill>
                  <a:schemeClr val="tx1"/>
                </a:solidFill>
              </a:rPr>
              <a:t>졸업메뉴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포털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– [</a:t>
            </a:r>
            <a:r>
              <a:rPr lang="ko-KR" altLang="en-US" dirty="0" smtClean="0">
                <a:solidFill>
                  <a:schemeClr val="tx1"/>
                </a:solidFill>
              </a:rPr>
              <a:t>학사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학부</a:t>
            </a:r>
            <a:r>
              <a:rPr lang="en-US" altLang="ko-KR" dirty="0" smtClean="0">
                <a:solidFill>
                  <a:schemeClr val="tx1"/>
                </a:solidFill>
              </a:rPr>
              <a:t>)] – [</a:t>
            </a:r>
            <a:r>
              <a:rPr lang="ko-KR" altLang="en-US" dirty="0" smtClean="0">
                <a:solidFill>
                  <a:schemeClr val="tx1"/>
                </a:solidFill>
              </a:rPr>
              <a:t>졸업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– [</a:t>
            </a:r>
            <a:r>
              <a:rPr lang="ko-KR" altLang="en-US" dirty="0" smtClean="0">
                <a:solidFill>
                  <a:schemeClr val="tx1"/>
                </a:solidFill>
              </a:rPr>
              <a:t>편입생 교육과정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767" y="2247689"/>
            <a:ext cx="6915150" cy="321945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487978" y="2718262"/>
            <a:ext cx="6724997" cy="15794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565321" y="4005415"/>
            <a:ext cx="1647654" cy="32551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487977" y="4811749"/>
            <a:ext cx="4056611" cy="5915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490506" y="4563686"/>
            <a:ext cx="724942" cy="21481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253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627556" cy="1320800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교육과정 이수 확인</a:t>
            </a:r>
            <a:r>
              <a:rPr lang="en-US" altLang="ko-KR" b="1" dirty="0">
                <a:solidFill>
                  <a:schemeClr val="tx1"/>
                </a:solidFill>
              </a:rPr>
              <a:t>(</a:t>
            </a:r>
            <a:r>
              <a:rPr lang="ko-KR" altLang="en-US" b="1" dirty="0">
                <a:solidFill>
                  <a:schemeClr val="tx1"/>
                </a:solidFill>
              </a:rPr>
              <a:t>웹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r>
              <a:rPr lang="ko-KR" altLang="en-US" b="1" dirty="0">
                <a:solidFill>
                  <a:schemeClr val="tx1"/>
                </a:solidFill>
              </a:rPr>
              <a:t>학사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r>
              <a:rPr lang="ko-KR" altLang="en-US" b="1" dirty="0">
                <a:solidFill>
                  <a:schemeClr val="tx1"/>
                </a:solidFill>
              </a:rPr>
              <a:t>성적</a:t>
            </a:r>
            <a:r>
              <a:rPr lang="en-US" altLang="ko-KR" b="1" dirty="0">
                <a:solidFill>
                  <a:schemeClr val="tx1"/>
                </a:solidFill>
              </a:rPr>
              <a:t>/</a:t>
            </a:r>
            <a:r>
              <a:rPr lang="ko-KR" altLang="en-US" b="1" dirty="0" err="1">
                <a:solidFill>
                  <a:schemeClr val="tx1"/>
                </a:solidFill>
              </a:rPr>
              <a:t>졸업메뉴</a:t>
            </a:r>
            <a:r>
              <a:rPr lang="en-US" altLang="ko-KR" b="1" dirty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○ </a:t>
            </a:r>
            <a:r>
              <a:rPr lang="en-US" altLang="ko-KR" dirty="0"/>
              <a:t>[</a:t>
            </a:r>
            <a:r>
              <a:rPr lang="ko-KR" altLang="en-US" dirty="0"/>
              <a:t>포털</a:t>
            </a:r>
            <a:r>
              <a:rPr lang="en-US" altLang="ko-KR" dirty="0"/>
              <a:t>]</a:t>
            </a:r>
            <a:r>
              <a:rPr lang="ko-KR" altLang="en-US" dirty="0"/>
              <a:t> </a:t>
            </a:r>
            <a:r>
              <a:rPr lang="en-US" altLang="ko-KR" dirty="0"/>
              <a:t>– [</a:t>
            </a:r>
            <a:r>
              <a:rPr lang="ko-KR" altLang="en-US" dirty="0"/>
              <a:t>학사</a:t>
            </a:r>
            <a:r>
              <a:rPr lang="en-US" altLang="ko-KR" dirty="0"/>
              <a:t>(</a:t>
            </a:r>
            <a:r>
              <a:rPr lang="ko-KR" altLang="en-US" dirty="0"/>
              <a:t>학부</a:t>
            </a:r>
            <a:r>
              <a:rPr lang="en-US" altLang="ko-KR" dirty="0"/>
              <a:t>)] – [</a:t>
            </a:r>
            <a:r>
              <a:rPr lang="ko-KR" altLang="en-US" dirty="0"/>
              <a:t>졸업</a:t>
            </a:r>
            <a:r>
              <a:rPr lang="en-US" altLang="ko-KR" dirty="0"/>
              <a:t>]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en-US" altLang="ko-KR" dirty="0" smtClean="0"/>
              <a:t>[</a:t>
            </a:r>
            <a:r>
              <a:rPr lang="ko-KR" altLang="en-US" dirty="0" smtClean="0"/>
              <a:t>예비 졸업사정결과 조회</a:t>
            </a:r>
            <a:r>
              <a:rPr lang="en-US" altLang="ko-KR" dirty="0" smtClean="0"/>
              <a:t>]</a:t>
            </a:r>
          </a:p>
          <a:p>
            <a:endParaRPr lang="ko-KR" altLang="en-US" dirty="0" smtClean="0"/>
          </a:p>
          <a:p>
            <a:pPr marL="0" indent="0">
              <a:buNone/>
            </a:pP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20" y="1779268"/>
            <a:ext cx="8462591" cy="450515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776549" y="4519748"/>
            <a:ext cx="2751908" cy="156755"/>
          </a:xfrm>
          <a:prstGeom prst="rect">
            <a:avLst/>
          </a:prstGeom>
          <a:noFill/>
          <a:ln w="38100">
            <a:solidFill>
              <a:srgbClr val="0831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750526" y="4519748"/>
            <a:ext cx="1589314" cy="156755"/>
          </a:xfrm>
          <a:prstGeom prst="rect">
            <a:avLst/>
          </a:prstGeom>
          <a:noFill/>
          <a:ln w="38100">
            <a:solidFill>
              <a:srgbClr val="0831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107680" y="2708367"/>
            <a:ext cx="1210491" cy="304800"/>
          </a:xfrm>
          <a:prstGeom prst="rect">
            <a:avLst/>
          </a:prstGeom>
          <a:noFill/>
          <a:ln w="38100">
            <a:solidFill>
              <a:srgbClr val="0831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663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수강신청 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en-US" altLang="ko-KR" b="1" dirty="0" smtClean="0">
                <a:solidFill>
                  <a:schemeClr val="tx1"/>
                </a:solidFill>
              </a:rPr>
              <a:t>2022.02.25.(</a:t>
            </a:r>
            <a:r>
              <a:rPr lang="ko-KR" altLang="en-US" b="1" dirty="0" smtClean="0">
                <a:solidFill>
                  <a:schemeClr val="tx1"/>
                </a:solidFill>
              </a:rPr>
              <a:t>금</a:t>
            </a:r>
            <a:r>
              <a:rPr lang="en-US" altLang="ko-KR" b="1" dirty="0" smtClean="0">
                <a:solidFill>
                  <a:schemeClr val="tx1"/>
                </a:solidFill>
              </a:rPr>
              <a:t>))</a:t>
            </a:r>
            <a:r>
              <a:rPr lang="en-US" altLang="ko-KR" b="1" dirty="0">
                <a:solidFill>
                  <a:schemeClr val="tx1"/>
                </a:solidFill>
              </a:rPr>
              <a:t/>
            </a:r>
            <a:br>
              <a:rPr lang="en-US" altLang="ko-KR" b="1" dirty="0">
                <a:solidFill>
                  <a:schemeClr val="tx1"/>
                </a:solidFill>
              </a:rPr>
            </a:br>
            <a:r>
              <a:rPr lang="en-US" altLang="ko-KR" b="1" dirty="0">
                <a:solidFill>
                  <a:schemeClr val="tx1"/>
                </a:solidFill>
              </a:rPr>
              <a:t> - </a:t>
            </a:r>
            <a:r>
              <a:rPr lang="ko-KR" altLang="en-US" b="1" dirty="0">
                <a:solidFill>
                  <a:schemeClr val="tx1"/>
                </a:solidFill>
              </a:rPr>
              <a:t>오전 </a:t>
            </a:r>
            <a:r>
              <a:rPr lang="en-US" altLang="ko-KR" b="1" dirty="0">
                <a:solidFill>
                  <a:schemeClr val="tx1"/>
                </a:solidFill>
              </a:rPr>
              <a:t>10</a:t>
            </a:r>
            <a:r>
              <a:rPr lang="ko-KR" altLang="en-US" b="1" dirty="0">
                <a:solidFill>
                  <a:schemeClr val="tx1"/>
                </a:solidFill>
              </a:rPr>
              <a:t>시 정각 </a:t>
            </a:r>
            <a:r>
              <a:rPr lang="en-US" altLang="ko-KR" b="1" dirty="0">
                <a:solidFill>
                  <a:schemeClr val="tx1"/>
                </a:solidFill>
              </a:rPr>
              <a:t>~ </a:t>
            </a:r>
            <a:r>
              <a:rPr lang="ko-KR" altLang="en-US" b="1" dirty="0">
                <a:solidFill>
                  <a:schemeClr val="tx1"/>
                </a:solidFill>
              </a:rPr>
              <a:t>오후 </a:t>
            </a:r>
            <a:r>
              <a:rPr lang="en-US" altLang="ko-KR" b="1" dirty="0">
                <a:solidFill>
                  <a:schemeClr val="tx1"/>
                </a:solidFill>
              </a:rPr>
              <a:t>4</a:t>
            </a:r>
            <a:r>
              <a:rPr lang="ko-KR" altLang="en-US" b="1" dirty="0">
                <a:solidFill>
                  <a:schemeClr val="tx1"/>
                </a:solidFill>
              </a:rPr>
              <a:t>시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17767" y="1551536"/>
            <a:ext cx="8690776" cy="4285100"/>
          </a:xfrm>
        </p:spPr>
        <p:txBody>
          <a:bodyPr>
            <a:normAutofit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수강신청 페이지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en-US" altLang="ko-KR" sz="2400" b="1" dirty="0" smtClean="0">
                <a:solidFill>
                  <a:schemeClr val="tx1"/>
                </a:solidFill>
                <a:hlinkClick r:id="rId2"/>
              </a:rPr>
              <a:t>http://sugang.ajou.ac.kr</a:t>
            </a:r>
            <a:endParaRPr lang="en-US" altLang="ko-KR" sz="2400" b="1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수강신청 학점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총 </a:t>
            </a:r>
            <a:r>
              <a:rPr lang="en-US" altLang="ko-KR" dirty="0" smtClean="0">
                <a:solidFill>
                  <a:schemeClr val="tx1"/>
                </a:solidFill>
              </a:rPr>
              <a:t>19</a:t>
            </a:r>
            <a:r>
              <a:rPr lang="ko-KR" altLang="en-US" dirty="0" smtClean="0">
                <a:solidFill>
                  <a:schemeClr val="tx1"/>
                </a:solidFill>
              </a:rPr>
              <a:t>학점 범위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 ※ </a:t>
            </a:r>
            <a:r>
              <a:rPr lang="ko-KR" altLang="en-US" dirty="0" smtClean="0">
                <a:solidFill>
                  <a:schemeClr val="tx1"/>
                </a:solidFill>
              </a:rPr>
              <a:t>소프트웨어학과는</a:t>
            </a:r>
            <a:r>
              <a:rPr lang="en-US" altLang="ko-KR" dirty="0" smtClean="0">
                <a:solidFill>
                  <a:schemeClr val="tx1"/>
                </a:solidFill>
              </a:rPr>
              <a:t> 21</a:t>
            </a:r>
            <a:r>
              <a:rPr lang="ko-KR" altLang="en-US" dirty="0" smtClean="0">
                <a:solidFill>
                  <a:schemeClr val="tx1"/>
                </a:solidFill>
              </a:rPr>
              <a:t>학점까지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간호학과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약학과는 </a:t>
            </a:r>
            <a:r>
              <a:rPr lang="en-US" altLang="ko-KR" dirty="0" smtClean="0">
                <a:solidFill>
                  <a:schemeClr val="tx1"/>
                </a:solidFill>
              </a:rPr>
              <a:t>25</a:t>
            </a:r>
            <a:r>
              <a:rPr lang="ko-KR" altLang="en-US" dirty="0" smtClean="0">
                <a:solidFill>
                  <a:schemeClr val="tx1"/>
                </a:solidFill>
              </a:rPr>
              <a:t>학점 까지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ko-KR" altLang="en-US" dirty="0">
                <a:solidFill>
                  <a:schemeClr val="tx1"/>
                </a:solidFill>
              </a:rPr>
              <a:t>과목 조회 방법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-  </a:t>
            </a:r>
            <a:r>
              <a:rPr lang="ko-KR" altLang="en-US" dirty="0">
                <a:solidFill>
                  <a:schemeClr val="tx1"/>
                </a:solidFill>
              </a:rPr>
              <a:t>요람 상 교육과정 참고 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  <a:hlinkClick r:id="rId3"/>
              </a:rPr>
              <a:t>홈페이지 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3"/>
              </a:rPr>
              <a:t>대학생활 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3"/>
              </a:rPr>
              <a:t>요람 </a:t>
            </a:r>
            <a:r>
              <a:rPr lang="en-US" altLang="ko-KR" dirty="0">
                <a:solidFill>
                  <a:schemeClr val="tx1"/>
                </a:solidFill>
                <a:hlinkClick r:id="rId3"/>
              </a:rPr>
              <a:t>– </a:t>
            </a:r>
            <a:r>
              <a:rPr lang="en-US" altLang="ko-KR" dirty="0" smtClean="0">
                <a:solidFill>
                  <a:schemeClr val="tx1"/>
                </a:solidFill>
                <a:hlinkClick r:id="rId3"/>
              </a:rPr>
              <a:t>2020</a:t>
            </a:r>
            <a:r>
              <a:rPr lang="ko-KR" altLang="en-US" dirty="0" smtClean="0">
                <a:solidFill>
                  <a:schemeClr val="tx1"/>
                </a:solidFill>
                <a:hlinkClick r:id="rId3"/>
              </a:rPr>
              <a:t>학년</a:t>
            </a:r>
            <a:r>
              <a:rPr lang="ko-KR" altLang="en-US" dirty="0" smtClean="0">
                <a:solidFill>
                  <a:schemeClr val="tx1"/>
                </a:solidFill>
              </a:rPr>
              <a:t>도</a:t>
            </a:r>
            <a:r>
              <a:rPr lang="en-US" altLang="ko-KR" dirty="0" smtClean="0">
                <a:solidFill>
                  <a:schemeClr val="tx1"/>
                </a:solidFill>
              </a:rPr>
              <a:t>)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-  </a:t>
            </a:r>
            <a:r>
              <a:rPr lang="ko-KR" altLang="en-US" dirty="0">
                <a:solidFill>
                  <a:schemeClr val="tx1"/>
                </a:solidFill>
              </a:rPr>
              <a:t>교육과정 상 지정된 교과목의 </a:t>
            </a:r>
            <a:r>
              <a:rPr lang="ko-KR" altLang="en-US" dirty="0" err="1">
                <a:solidFill>
                  <a:schemeClr val="tx1"/>
                </a:solidFill>
              </a:rPr>
              <a:t>수업계획서</a:t>
            </a:r>
            <a:r>
              <a:rPr lang="ko-KR" altLang="en-US" dirty="0">
                <a:solidFill>
                  <a:schemeClr val="tx1"/>
                </a:solidFill>
              </a:rPr>
              <a:t> 확인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   (</a:t>
            </a:r>
            <a:r>
              <a:rPr lang="ko-KR" altLang="en-US" dirty="0">
                <a:solidFill>
                  <a:schemeClr val="tx1"/>
                </a:solidFill>
                <a:hlinkClick r:id="rId4"/>
              </a:rPr>
              <a:t>홈페이지 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4"/>
              </a:rPr>
              <a:t>대학생활 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– </a:t>
            </a:r>
            <a:r>
              <a:rPr lang="ko-KR" altLang="en-US" dirty="0">
                <a:solidFill>
                  <a:schemeClr val="tx1"/>
                </a:solidFill>
                <a:hlinkClick r:id="rId4"/>
              </a:rPr>
              <a:t>수업 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– </a:t>
            </a:r>
            <a:r>
              <a:rPr lang="ko-KR" altLang="en-US" dirty="0" err="1">
                <a:solidFill>
                  <a:schemeClr val="tx1"/>
                </a:solidFill>
                <a:hlinkClick r:id="rId4"/>
              </a:rPr>
              <a:t>수업시간표</a:t>
            </a:r>
            <a:r>
              <a:rPr lang="en-US" altLang="ko-KR" dirty="0">
                <a:solidFill>
                  <a:schemeClr val="tx1"/>
                </a:solidFill>
                <a:hlinkClick r:id="rId4"/>
              </a:rPr>
              <a:t>/</a:t>
            </a:r>
            <a:r>
              <a:rPr lang="ko-KR" altLang="en-US" dirty="0" err="1">
                <a:solidFill>
                  <a:schemeClr val="tx1"/>
                </a:solidFill>
                <a:hlinkClick r:id="rId4"/>
              </a:rPr>
              <a:t>수업계획서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b="1" dirty="0" smtClean="0">
                <a:solidFill>
                  <a:srgbClr val="C00000"/>
                </a:solidFill>
              </a:rPr>
              <a:t>※ </a:t>
            </a:r>
            <a:r>
              <a:rPr lang="ko-KR" altLang="en-US" b="1" dirty="0" smtClean="0">
                <a:solidFill>
                  <a:srgbClr val="C00000"/>
                </a:solidFill>
              </a:rPr>
              <a:t>편입생 수강신청 공지사항이 홈페이지에 게시</a:t>
            </a:r>
            <a:r>
              <a:rPr lang="en-US" altLang="ko-KR" b="1" dirty="0" smtClean="0">
                <a:solidFill>
                  <a:srgbClr val="C00000"/>
                </a:solidFill>
              </a:rPr>
              <a:t>(2.18</a:t>
            </a:r>
            <a:r>
              <a:rPr lang="ko-KR" altLang="en-US" b="1" dirty="0" smtClean="0">
                <a:solidFill>
                  <a:srgbClr val="C00000"/>
                </a:solidFill>
              </a:rPr>
              <a:t>예정</a:t>
            </a:r>
            <a:r>
              <a:rPr lang="en-US" altLang="ko-KR" b="1" dirty="0" smtClean="0">
                <a:solidFill>
                  <a:srgbClr val="C00000"/>
                </a:solidFill>
              </a:rPr>
              <a:t>)</a:t>
            </a:r>
            <a:r>
              <a:rPr lang="ko-KR" altLang="en-US" b="1" dirty="0" smtClean="0">
                <a:solidFill>
                  <a:srgbClr val="C00000"/>
                </a:solidFill>
              </a:rPr>
              <a:t>되므로 해당 내용 확인</a:t>
            </a:r>
            <a:r>
              <a:rPr lang="en-US" altLang="ko-KR" b="1" dirty="0" smtClean="0">
                <a:solidFill>
                  <a:srgbClr val="C00000"/>
                </a:solidFill>
              </a:rPr>
              <a:t>!!</a:t>
            </a:r>
            <a:endParaRPr lang="en-US" altLang="ko-KR" b="1" dirty="0">
              <a:solidFill>
                <a:srgbClr val="C00000"/>
              </a:solidFill>
            </a:endParaRPr>
          </a:p>
          <a:p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57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수강신청 관련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81377" y="1495882"/>
            <a:ext cx="8690776" cy="4023360"/>
          </a:xfrm>
        </p:spPr>
        <p:txBody>
          <a:bodyPr>
            <a:normAutofit lnSpcReduction="10000"/>
          </a:bodyPr>
          <a:lstStyle/>
          <a:p>
            <a:r>
              <a:rPr lang="ko-KR" altLang="en-US" sz="1900" b="1" dirty="0" smtClean="0">
                <a:solidFill>
                  <a:schemeClr val="tx1"/>
                </a:solidFill>
              </a:rPr>
              <a:t>○ 수강 정정 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(03.02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900" b="1" dirty="0">
                <a:solidFill>
                  <a:schemeClr val="tx1"/>
                </a:solidFill>
              </a:rPr>
              <a:t>수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 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~ 03.08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화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))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수강신청내역의 수정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                                                      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추가 신청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smtClean="0">
                <a:solidFill>
                  <a:schemeClr val="tx1"/>
                </a:solidFill>
              </a:rPr>
              <a:t>신청 내역 삭제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1900" b="1" dirty="0" smtClean="0">
                <a:solidFill>
                  <a:schemeClr val="tx1"/>
                </a:solidFill>
              </a:rPr>
              <a:t>○ 수강 포기 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(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03.25(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금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)~03.29(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화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))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수강 중인 과목 중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개 포기 </a:t>
            </a:r>
            <a:r>
              <a:rPr lang="ko-KR" altLang="en-US" dirty="0" smtClean="0">
                <a:solidFill>
                  <a:schemeClr val="tx1"/>
                </a:solidFill>
              </a:rPr>
              <a:t>가능</a:t>
            </a:r>
            <a:endParaRPr lang="en-US" altLang="ko-K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                                                      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추가 신청 불가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1900" b="1" dirty="0" smtClean="0">
                <a:solidFill>
                  <a:schemeClr val="tx1"/>
                </a:solidFill>
              </a:rPr>
              <a:t>○ </a:t>
            </a:r>
            <a:r>
              <a:rPr lang="ko-KR" altLang="en-US" sz="1900" b="1" dirty="0" smtClean="0">
                <a:solidFill>
                  <a:schemeClr val="tx1"/>
                </a:solidFill>
              </a:rPr>
              <a:t>재수강</a:t>
            </a:r>
            <a:endParaRPr lang="en-US" altLang="ko-KR" sz="19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sz="1900" b="1" dirty="0">
                <a:solidFill>
                  <a:schemeClr val="tx1"/>
                </a:solidFill>
              </a:rPr>
              <a:t> </a:t>
            </a:r>
            <a:r>
              <a:rPr lang="en-US" altLang="ko-KR" sz="1900" b="1" dirty="0" smtClean="0">
                <a:solidFill>
                  <a:schemeClr val="tx1"/>
                </a:solidFill>
              </a:rPr>
              <a:t>    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신규 성적 취득 시점에 기존 취득 성적 내역을 삭제</a:t>
            </a:r>
            <a:r>
              <a:rPr lang="en-US" altLang="ko-KR" dirty="0" smtClean="0">
                <a:solidFill>
                  <a:schemeClr val="tx1"/>
                </a:solidFill>
              </a:rPr>
              <a:t> (</a:t>
            </a:r>
            <a:r>
              <a:rPr lang="ko-KR" altLang="en-US" dirty="0" smtClean="0">
                <a:solidFill>
                  <a:schemeClr val="tx1"/>
                </a:solidFill>
              </a:rPr>
              <a:t>선택 불가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- </a:t>
            </a:r>
            <a:r>
              <a:rPr lang="ko-KR" altLang="en-US" dirty="0" smtClean="0">
                <a:solidFill>
                  <a:schemeClr val="tx1"/>
                </a:solidFill>
              </a:rPr>
              <a:t>기존 취득 성적이 </a:t>
            </a:r>
            <a:r>
              <a:rPr lang="en-US" altLang="ko-KR" dirty="0" smtClean="0">
                <a:solidFill>
                  <a:schemeClr val="tx1"/>
                </a:solidFill>
              </a:rPr>
              <a:t>C+ </a:t>
            </a:r>
            <a:r>
              <a:rPr lang="ko-KR" altLang="en-US" dirty="0" smtClean="0">
                <a:solidFill>
                  <a:schemeClr val="tx1"/>
                </a:solidFill>
              </a:rPr>
              <a:t>이하인 경우에만 재수강 가능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횟수는 제한하지 </a:t>
            </a:r>
            <a:r>
              <a:rPr lang="ko-KR" altLang="en-US" dirty="0" smtClean="0">
                <a:solidFill>
                  <a:schemeClr val="tx1"/>
                </a:solidFill>
              </a:rPr>
              <a:t>않음</a:t>
            </a:r>
            <a:endParaRPr lang="en-US" altLang="ko-K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- </a:t>
            </a:r>
            <a:r>
              <a:rPr lang="ko-KR" altLang="en-US" dirty="0" smtClean="0">
                <a:solidFill>
                  <a:schemeClr val="tx1"/>
                </a:solidFill>
              </a:rPr>
              <a:t>재수강 시 취득 성적은 </a:t>
            </a:r>
            <a:r>
              <a:rPr lang="en-US" altLang="ko-KR" dirty="0" smtClean="0">
                <a:solidFill>
                  <a:schemeClr val="tx1"/>
                </a:solidFill>
              </a:rPr>
              <a:t>A0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상한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6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09815" y="1336850"/>
            <a:ext cx="4685211" cy="4023360"/>
          </a:xfrm>
        </p:spPr>
        <p:txBody>
          <a:bodyPr/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등급별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dirty="0" err="1" smtClean="0">
                <a:solidFill>
                  <a:schemeClr val="tx1"/>
                </a:solidFill>
              </a:rPr>
              <a:t>평점기준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801573"/>
              </p:ext>
            </p:extLst>
          </p:nvPr>
        </p:nvGraphicFramePr>
        <p:xfrm>
          <a:off x="1377089" y="2234320"/>
          <a:ext cx="6635934" cy="312589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192229">
                  <a:extLst>
                    <a:ext uri="{9D8B030D-6E8A-4147-A177-3AD203B41FA5}">
                      <a16:colId xmlns:a16="http://schemas.microsoft.com/office/drawing/2014/main" val="3918979859"/>
                    </a:ext>
                  </a:extLst>
                </a:gridCol>
                <a:gridCol w="2273696">
                  <a:extLst>
                    <a:ext uri="{9D8B030D-6E8A-4147-A177-3AD203B41FA5}">
                      <a16:colId xmlns:a16="http://schemas.microsoft.com/office/drawing/2014/main" val="218404345"/>
                    </a:ext>
                  </a:extLst>
                </a:gridCol>
                <a:gridCol w="2170009">
                  <a:extLst>
                    <a:ext uri="{9D8B030D-6E8A-4147-A177-3AD203B41FA5}">
                      <a16:colId xmlns:a16="http://schemas.microsoft.com/office/drawing/2014/main" val="3234778217"/>
                    </a:ext>
                  </a:extLst>
                </a:gridCol>
              </a:tblGrid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등급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백분위 기준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평점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41767442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A+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 ~ 100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0463719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 ~ 94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4.0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29891170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B+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 ~ 89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3.5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27138910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B0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 ~ 84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3.0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2837427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C+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 ~ 79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46202071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C0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 ~ 74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2.0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9301744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D+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 ~ 69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1.5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2187292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 ~ 64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1.0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8077480"/>
                  </a:ext>
                </a:extLst>
              </a:tr>
              <a:tr h="3125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F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 ~ 59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1601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8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81661" y="1294885"/>
                <a:ext cx="10746377" cy="4023360"/>
              </a:xfrm>
            </p:spPr>
            <p:txBody>
              <a:bodyPr>
                <a:normAutofit/>
              </a:bodyPr>
              <a:lstStyle/>
              <a:p>
                <a:endParaRPr lang="en-US" altLang="ko-KR" dirty="0" smtClean="0">
                  <a:solidFill>
                    <a:schemeClr val="tx1"/>
                  </a:solidFill>
                </a:endParaRPr>
              </a:p>
              <a:p>
                <a:r>
                  <a:rPr lang="ko-KR" altLang="en-US" sz="2400" b="1" dirty="0" smtClean="0">
                    <a:solidFill>
                      <a:schemeClr val="tx1"/>
                    </a:solidFill>
                  </a:rPr>
                  <a:t>○ </a:t>
                </a:r>
                <a:r>
                  <a:rPr lang="ko-KR" altLang="en-US" sz="2400" b="1" dirty="0" err="1" smtClean="0">
                    <a:solidFill>
                      <a:schemeClr val="tx1"/>
                    </a:solidFill>
                  </a:rPr>
                  <a:t>평균평점</a:t>
                </a:r>
                <a:r>
                  <a:rPr lang="ko-KR" altLang="en-US" sz="2400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2400" b="1" dirty="0">
                    <a:solidFill>
                      <a:schemeClr val="tx1"/>
                    </a:solidFill>
                  </a:rPr>
                  <a:t>계산방법 </a:t>
                </a:r>
                <a:r>
                  <a:rPr lang="en-US" altLang="ko-KR" sz="2400" b="1" dirty="0">
                    <a:solidFill>
                      <a:schemeClr val="tx1"/>
                    </a:solidFill>
                  </a:rPr>
                  <a:t>: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ko-KR" sz="2400" b="1" dirty="0">
                            <a:solidFill>
                              <a:schemeClr val="tx1"/>
                            </a:solidFill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ko-KR" altLang="en-US" sz="2400" b="1" dirty="0">
                            <a:solidFill>
                              <a:schemeClr val="tx1"/>
                            </a:solidFill>
                          </a:rPr>
                          <m:t>과목학점</m:t>
                        </m:r>
                        <m:r>
                          <m:rPr>
                            <m:nor/>
                          </m:rPr>
                          <a:rPr lang="en-US" altLang="ko-KR" sz="2400" b="1" dirty="0">
                            <a:solidFill>
                              <a:schemeClr val="tx1"/>
                            </a:solidFill>
                          </a:rPr>
                          <m:t>∗</m:t>
                        </m:r>
                        <m:r>
                          <m:rPr>
                            <m:nor/>
                          </m:rPr>
                          <a:rPr lang="ko-KR" altLang="en-US" sz="2400" b="1" dirty="0">
                            <a:solidFill>
                              <a:schemeClr val="tx1"/>
                            </a:solidFill>
                          </a:rPr>
                          <m:t>평점</m:t>
                        </m:r>
                        <m:r>
                          <m:rPr>
                            <m:nor/>
                          </m:rPr>
                          <a:rPr lang="en-US" altLang="ko-KR" sz="2400" b="1" dirty="0">
                            <a:solidFill>
                              <a:schemeClr val="tx1"/>
                            </a:solidFill>
                          </a:rPr>
                          <m:t>) </m:t>
                        </m:r>
                        <m:r>
                          <a:rPr lang="ko-KR" altLang="en-US" sz="2400" b="1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계</m:t>
                        </m:r>
                      </m:num>
                      <m:den>
                        <m:r>
                          <a:rPr lang="ko-KR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수강학점</m:t>
                        </m:r>
                        <m:r>
                          <a:rPr lang="en-US" altLang="ko-KR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계</m:t>
                        </m:r>
                      </m:den>
                    </m:f>
                  </m:oMath>
                </a14:m>
                <a:r>
                  <a:rPr lang="en-US" altLang="ko-KR" dirty="0">
                    <a:solidFill>
                      <a:schemeClr val="tx1"/>
                    </a:solidFill>
                  </a:rPr>
                  <a:t> </a:t>
                </a:r>
              </a:p>
              <a:p>
                <a:r>
                  <a:rPr lang="en-US" altLang="ko-KR" dirty="0">
                    <a:solidFill>
                      <a:schemeClr val="tx1"/>
                    </a:solidFill>
                  </a:rPr>
                  <a:t>   </a:t>
                </a:r>
              </a:p>
              <a:p>
                <a:r>
                  <a:rPr lang="en-US" altLang="ko-KR" dirty="0">
                    <a:solidFill>
                      <a:schemeClr val="tx1"/>
                    </a:solidFill>
                  </a:rPr>
                  <a:t>     ex)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[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수학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물리학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 err="1" smtClean="0">
                    <a:solidFill>
                      <a:schemeClr val="tx1"/>
                    </a:solidFill>
                  </a:rPr>
                  <a:t>물리학실험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](1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수강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.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각각 </a:t>
                </a:r>
                <a:r>
                  <a:rPr lang="en-US" altLang="ko-KR" dirty="0">
                    <a:solidFill>
                      <a:srgbClr val="FF0000"/>
                    </a:solidFill>
                  </a:rPr>
                  <a:t>A+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>
                    <a:solidFill>
                      <a:srgbClr val="0000FF"/>
                    </a:solidFill>
                  </a:rPr>
                  <a:t>A0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>
                    <a:solidFill>
                      <a:srgbClr val="00B050"/>
                    </a:solidFill>
                  </a:rPr>
                  <a:t>B0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를 받은 경우</a:t>
                </a:r>
                <a:endParaRPr lang="en-US" altLang="ko-KR" dirty="0">
                  <a:solidFill>
                    <a:schemeClr val="tx1"/>
                  </a:solidFill>
                </a:endParaRPr>
              </a:p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           {(3*</a:t>
                </a:r>
                <a:r>
                  <a:rPr lang="en-US" altLang="ko-KR" dirty="0" smtClean="0">
                    <a:solidFill>
                      <a:srgbClr val="FF0000"/>
                    </a:solidFill>
                  </a:rPr>
                  <a:t>4.5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+ (3*</a:t>
                </a:r>
                <a:r>
                  <a:rPr lang="en-US" altLang="ko-KR" dirty="0" smtClean="0">
                    <a:solidFill>
                      <a:srgbClr val="0000FF"/>
                    </a:solidFill>
                  </a:rPr>
                  <a:t>4.0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+ (1*</a:t>
                </a:r>
                <a:r>
                  <a:rPr lang="en-US" altLang="ko-KR" dirty="0" smtClean="0">
                    <a:solidFill>
                      <a:srgbClr val="00B050"/>
                    </a:solidFill>
                  </a:rPr>
                  <a:t>3.0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)} / (3 + 3 + 1) = 4.07</a:t>
                </a:r>
              </a:p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    </a:t>
                </a:r>
              </a:p>
              <a:p>
                <a:r>
                  <a:rPr lang="en-US" altLang="ko-KR" dirty="0">
                    <a:solidFill>
                      <a:schemeClr val="tx1"/>
                    </a:solidFill>
                  </a:rPr>
                  <a:t>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   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ex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[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수학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물리학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1](3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), [</a:t>
                </a:r>
                <a:r>
                  <a:rPr lang="ko-KR" altLang="en-US" dirty="0" err="1">
                    <a:solidFill>
                      <a:schemeClr val="tx1"/>
                    </a:solidFill>
                  </a:rPr>
                  <a:t>물리학실험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](1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학점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수강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.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각각 </a:t>
                </a:r>
                <a:r>
                  <a:rPr lang="en-US" altLang="ko-KR" dirty="0" smtClean="0">
                    <a:solidFill>
                      <a:srgbClr val="0000FF"/>
                    </a:solidFill>
                  </a:rPr>
                  <a:t>A0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 smtClean="0">
                    <a:solidFill>
                      <a:srgbClr val="00B050"/>
                    </a:solidFill>
                  </a:rPr>
                  <a:t>B0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altLang="ko-KR" dirty="0" smtClean="0">
                    <a:solidFill>
                      <a:srgbClr val="FF0000"/>
                    </a:solidFill>
                  </a:rPr>
                  <a:t>A+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를 </a:t>
                </a:r>
                <a:r>
                  <a:rPr lang="ko-KR" altLang="en-US" dirty="0">
                    <a:solidFill>
                      <a:schemeClr val="tx1"/>
                    </a:solidFill>
                  </a:rPr>
                  <a:t>받은 </a:t>
                </a:r>
                <a:r>
                  <a:rPr lang="ko-KR" altLang="en-US" dirty="0" smtClean="0">
                    <a:solidFill>
                      <a:schemeClr val="tx1"/>
                    </a:solidFill>
                  </a:rPr>
                  <a:t>경우</a:t>
                </a:r>
                <a:endParaRPr lang="en-US" altLang="ko-KR" dirty="0" smtClean="0">
                  <a:solidFill>
                    <a:schemeClr val="tx1"/>
                  </a:solidFill>
                </a:endParaRPr>
              </a:p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          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{(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3*</a:t>
                </a:r>
                <a:r>
                  <a:rPr lang="en-US" altLang="ko-KR" dirty="0" smtClean="0">
                    <a:solidFill>
                      <a:srgbClr val="0000FF"/>
                    </a:solidFill>
                  </a:rPr>
                  <a:t>4.0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+ (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3*</a:t>
                </a:r>
                <a:r>
                  <a:rPr lang="en-US" altLang="ko-KR" dirty="0" smtClean="0">
                    <a:solidFill>
                      <a:srgbClr val="00B050"/>
                    </a:solidFill>
                  </a:rPr>
                  <a:t>3.0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) + (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1*</a:t>
                </a:r>
                <a:r>
                  <a:rPr lang="en-US" altLang="ko-KR" dirty="0" smtClean="0">
                    <a:solidFill>
                      <a:srgbClr val="FF0000"/>
                    </a:solidFill>
                  </a:rPr>
                  <a:t>4.5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)} 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/ (3 + 3 + 1) =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3.64</a:t>
                </a:r>
                <a:endParaRPr lang="en-US" altLang="ko-KR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661" y="1294885"/>
                <a:ext cx="10746377" cy="4023360"/>
              </a:xfrm>
              <a:blipFill>
                <a:blip r:embed="rId2"/>
                <a:stretch>
                  <a:fillRect l="-45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내용 개체 틀 2"/>
          <p:cNvSpPr txBox="1">
            <a:spLocks/>
          </p:cNvSpPr>
          <p:nvPr/>
        </p:nvSpPr>
        <p:spPr>
          <a:xfrm>
            <a:off x="5921829" y="1845734"/>
            <a:ext cx="592182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 smtClean="0">
              <a:solidFill>
                <a:schemeClr val="tx1"/>
              </a:solidFill>
            </a:endParaRPr>
          </a:p>
          <a:p>
            <a:endParaRPr lang="ko-KR" altLang="en-US" dirty="0">
              <a:solidFill>
                <a:schemeClr val="tx1"/>
              </a:solidFill>
            </a:endParaRPr>
          </a:p>
          <a:p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27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성적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40945" y="1405216"/>
            <a:ext cx="8596668" cy="3880773"/>
          </a:xfrm>
        </p:spPr>
        <p:txBody>
          <a:bodyPr>
            <a:normAutofit fontScale="92500"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상대평가 비율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- A+ ~ A0 : 30%    /   A+ ~ B0 : 70%    /   C+ </a:t>
            </a:r>
            <a:r>
              <a:rPr lang="ko-KR" altLang="en-US" dirty="0" smtClean="0">
                <a:solidFill>
                  <a:schemeClr val="tx1"/>
                </a:solidFill>
              </a:rPr>
              <a:t>이하</a:t>
            </a:r>
            <a:r>
              <a:rPr lang="en-US" altLang="ko-KR" dirty="0" smtClean="0">
                <a:solidFill>
                  <a:schemeClr val="tx1"/>
                </a:solidFill>
              </a:rPr>
              <a:t> : 30% </a:t>
            </a:r>
            <a:r>
              <a:rPr lang="ko-KR" altLang="en-US" dirty="0" smtClean="0">
                <a:solidFill>
                  <a:schemeClr val="tx1"/>
                </a:solidFill>
              </a:rPr>
              <a:t>이상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○ 상대평가</a:t>
            </a:r>
            <a:r>
              <a:rPr lang="en-US" altLang="ko-KR" dirty="0" smtClean="0">
                <a:solidFill>
                  <a:schemeClr val="tx1"/>
                </a:solidFill>
              </a:rPr>
              <a:t>2 (</a:t>
            </a:r>
            <a:r>
              <a:rPr lang="ko-KR" altLang="en-US" dirty="0" smtClean="0">
                <a:solidFill>
                  <a:schemeClr val="tx1"/>
                </a:solidFill>
              </a:rPr>
              <a:t>영어강의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소규모 강의 등 특수한 경우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   - A+ ~ A0 : </a:t>
            </a:r>
            <a:r>
              <a:rPr lang="en-US" altLang="ko-KR" dirty="0" smtClean="0">
                <a:solidFill>
                  <a:schemeClr val="tx1"/>
                </a:solidFill>
              </a:rPr>
              <a:t>40</a:t>
            </a:r>
            <a:r>
              <a:rPr lang="en-US" altLang="ko-KR" dirty="0">
                <a:solidFill>
                  <a:schemeClr val="tx1"/>
                </a:solidFill>
              </a:rPr>
              <a:t>%    /   A+ ~ B0 : </a:t>
            </a:r>
            <a:r>
              <a:rPr lang="en-US" altLang="ko-KR" dirty="0" smtClean="0">
                <a:solidFill>
                  <a:schemeClr val="tx1"/>
                </a:solidFill>
              </a:rPr>
              <a:t>90</a:t>
            </a:r>
            <a:r>
              <a:rPr lang="en-US" altLang="ko-KR" dirty="0">
                <a:solidFill>
                  <a:schemeClr val="tx1"/>
                </a:solidFill>
              </a:rPr>
              <a:t>%    /   C+ </a:t>
            </a:r>
            <a:r>
              <a:rPr lang="ko-KR" altLang="en-US" dirty="0">
                <a:solidFill>
                  <a:schemeClr val="tx1"/>
                </a:solidFill>
              </a:rPr>
              <a:t>이하</a:t>
            </a:r>
            <a:r>
              <a:rPr lang="en-US" altLang="ko-KR" dirty="0">
                <a:solidFill>
                  <a:schemeClr val="tx1"/>
                </a:solidFill>
              </a:rPr>
              <a:t> : </a:t>
            </a:r>
            <a:r>
              <a:rPr lang="en-US" altLang="ko-KR" dirty="0" smtClean="0">
                <a:solidFill>
                  <a:schemeClr val="tx1"/>
                </a:solidFill>
              </a:rPr>
              <a:t>10% </a:t>
            </a:r>
            <a:r>
              <a:rPr lang="ko-KR" altLang="en-US" dirty="0" smtClean="0">
                <a:solidFill>
                  <a:schemeClr val="tx1"/>
                </a:solidFill>
              </a:rPr>
              <a:t>이상</a:t>
            </a:r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절대평가를 받는 과목이라도 수강생이 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명 이상인 경우 </a:t>
            </a:r>
            <a:r>
              <a:rPr lang="en-US" altLang="ko-KR" dirty="0" smtClean="0">
                <a:solidFill>
                  <a:schemeClr val="tx1"/>
                </a:solidFill>
              </a:rPr>
              <a:t>A+ ~ A0</a:t>
            </a:r>
            <a:r>
              <a:rPr lang="ko-KR" altLang="en-US" dirty="0" smtClean="0">
                <a:solidFill>
                  <a:schemeClr val="tx1"/>
                </a:solidFill>
              </a:rPr>
              <a:t>는 </a:t>
            </a:r>
            <a:r>
              <a:rPr lang="en-US" altLang="ko-KR" dirty="0" smtClean="0">
                <a:solidFill>
                  <a:schemeClr val="tx1"/>
                </a:solidFill>
              </a:rPr>
              <a:t>50% </a:t>
            </a:r>
            <a:r>
              <a:rPr lang="ko-KR" altLang="en-US" dirty="0" smtClean="0">
                <a:solidFill>
                  <a:schemeClr val="tx1"/>
                </a:solidFill>
              </a:rPr>
              <a:t>상한 적용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○ </a:t>
            </a:r>
            <a:r>
              <a:rPr lang="en-US" altLang="ko-KR" dirty="0" smtClean="0">
                <a:solidFill>
                  <a:schemeClr val="tx1"/>
                </a:solidFill>
              </a:rPr>
              <a:t>P/F </a:t>
            </a:r>
            <a:r>
              <a:rPr lang="ko-KR" altLang="en-US" dirty="0" smtClean="0">
                <a:solidFill>
                  <a:schemeClr val="tx1"/>
                </a:solidFill>
              </a:rPr>
              <a:t>과목에서 </a:t>
            </a:r>
            <a:r>
              <a:rPr lang="en-US" altLang="ko-KR" dirty="0" smtClean="0">
                <a:solidFill>
                  <a:schemeClr val="tx1"/>
                </a:solidFill>
              </a:rPr>
              <a:t>P</a:t>
            </a:r>
            <a:r>
              <a:rPr lang="ko-KR" altLang="en-US" dirty="0" smtClean="0">
                <a:solidFill>
                  <a:schemeClr val="tx1"/>
                </a:solidFill>
              </a:rPr>
              <a:t>는 평점에 영향을 주지 않음 </a:t>
            </a:r>
            <a:r>
              <a:rPr lang="en-US" altLang="ko-KR" dirty="0" smtClean="0">
                <a:solidFill>
                  <a:schemeClr val="tx1"/>
                </a:solidFill>
              </a:rPr>
              <a:t>(F</a:t>
            </a:r>
            <a:r>
              <a:rPr lang="ko-KR" altLang="en-US" dirty="0" smtClean="0">
                <a:solidFill>
                  <a:schemeClr val="tx1"/>
                </a:solidFill>
              </a:rPr>
              <a:t>는 평점에 영향을 줌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12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졸업요건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502796"/>
            <a:ext cx="8596668" cy="3689405"/>
          </a:xfrm>
        </p:spPr>
        <p:txBody>
          <a:bodyPr>
            <a:normAutofit lnSpcReduction="10000"/>
          </a:bodyPr>
          <a:lstStyle/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학점 요건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지정 받은 과목을 이수</a:t>
            </a:r>
            <a:r>
              <a:rPr lang="en-US" altLang="ko-KR" dirty="0">
                <a:solidFill>
                  <a:schemeClr val="tx1"/>
                </a:solidFill>
              </a:rPr>
              <a:t>] + [</a:t>
            </a:r>
            <a:r>
              <a:rPr lang="ko-KR" altLang="en-US" dirty="0">
                <a:solidFill>
                  <a:schemeClr val="tx1"/>
                </a:solidFill>
              </a:rPr>
              <a:t>학과별 졸업이수학점의 </a:t>
            </a:r>
            <a:r>
              <a:rPr lang="en-US" altLang="ko-KR" dirty="0">
                <a:solidFill>
                  <a:schemeClr val="tx1"/>
                </a:solidFill>
              </a:rPr>
              <a:t>50% </a:t>
            </a:r>
            <a:r>
              <a:rPr lang="ko-KR" altLang="en-US" dirty="0">
                <a:solidFill>
                  <a:schemeClr val="tx1"/>
                </a:solidFill>
              </a:rPr>
              <a:t>이상 이수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sz="2400" b="1" u="sng" dirty="0" smtClean="0">
                <a:solidFill>
                  <a:schemeClr val="tx1"/>
                </a:solidFill>
              </a:rPr>
              <a:t>평점 </a:t>
            </a:r>
            <a:r>
              <a:rPr lang="en-US" altLang="ko-KR" sz="2400" b="1" u="sng" dirty="0" smtClean="0">
                <a:solidFill>
                  <a:schemeClr val="tx1"/>
                </a:solidFill>
              </a:rPr>
              <a:t>2.0 </a:t>
            </a:r>
            <a:r>
              <a:rPr lang="ko-KR" altLang="en-US" sz="2400" b="1" u="sng" dirty="0" smtClean="0">
                <a:solidFill>
                  <a:schemeClr val="tx1"/>
                </a:solidFill>
              </a:rPr>
              <a:t>이상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평점 </a:t>
            </a:r>
            <a:r>
              <a:rPr lang="en-US" altLang="ko-KR" dirty="0" smtClean="0">
                <a:solidFill>
                  <a:schemeClr val="tx1"/>
                </a:solidFill>
              </a:rPr>
              <a:t>4.5 </a:t>
            </a:r>
            <a:r>
              <a:rPr lang="ko-KR" altLang="en-US" dirty="0" smtClean="0">
                <a:solidFill>
                  <a:schemeClr val="tx1"/>
                </a:solidFill>
              </a:rPr>
              <a:t>만점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en-US" altLang="ko-KR" sz="2400" b="1" dirty="0" smtClean="0">
                <a:solidFill>
                  <a:schemeClr val="tx1"/>
                </a:solidFill>
              </a:rPr>
              <a:t>4</a:t>
            </a:r>
            <a:r>
              <a:rPr lang="ko-KR" altLang="en-US" sz="2400" b="1" dirty="0" smtClean="0">
                <a:solidFill>
                  <a:schemeClr val="tx1"/>
                </a:solidFill>
              </a:rPr>
              <a:t>개 학기 </a:t>
            </a:r>
            <a:r>
              <a:rPr lang="ko-KR" altLang="en-US" dirty="0" smtClean="0">
                <a:solidFill>
                  <a:schemeClr val="tx1"/>
                </a:solidFill>
              </a:rPr>
              <a:t>이상 등록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sz="2400" b="1" u="sng" dirty="0" smtClean="0">
                <a:solidFill>
                  <a:schemeClr val="tx1"/>
                </a:solidFill>
              </a:rPr>
              <a:t>조기졸업 불가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○ 학점 외 요건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(1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전공 이수자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복수전공 이수자 동일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학과별 논문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졸업작품 등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학과별로 조건이 상이함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smtClean="0">
                <a:solidFill>
                  <a:schemeClr val="tx1"/>
                </a:solidFill>
              </a:rPr>
              <a:t>어학졸업인증제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단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학사편입학자는 어학졸업인증 면제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휴학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복학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492680"/>
            <a:ext cx="9261796" cy="3880773"/>
          </a:xfrm>
        </p:spPr>
        <p:txBody>
          <a:bodyPr>
            <a:normAutofit/>
          </a:bodyPr>
          <a:lstStyle/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2000" b="1" dirty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휴학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</a:t>
            </a:r>
            <a:r>
              <a:rPr lang="en-US" altLang="ko-KR" dirty="0">
                <a:solidFill>
                  <a:schemeClr val="tx1"/>
                </a:solidFill>
              </a:rPr>
              <a:t>-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일반휴학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군입대휴학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질병휴학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창업휴학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smtClean="0">
                <a:solidFill>
                  <a:schemeClr val="tx1"/>
                </a:solidFill>
              </a:rPr>
              <a:t>임신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 smtClean="0">
                <a:solidFill>
                  <a:schemeClr val="tx1"/>
                </a:solidFill>
              </a:rPr>
              <a:t>출산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 err="1" smtClean="0">
                <a:solidFill>
                  <a:schemeClr val="tx1"/>
                </a:solidFill>
              </a:rPr>
              <a:t>육아휴학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입학 첫 학기에는 </a:t>
            </a:r>
            <a:r>
              <a:rPr lang="ko-KR" altLang="en-US" dirty="0" err="1" smtClean="0">
                <a:solidFill>
                  <a:schemeClr val="tx1"/>
                </a:solidFill>
              </a:rPr>
              <a:t>군입대휴학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질병휴학만</a:t>
            </a:r>
            <a:r>
              <a:rPr lang="ko-KR" altLang="en-US" dirty="0" smtClean="0">
                <a:solidFill>
                  <a:schemeClr val="tx1"/>
                </a:solidFill>
              </a:rPr>
              <a:t> 가능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신입학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편입학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재입학 동일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>
                <a:solidFill>
                  <a:schemeClr val="tx1"/>
                </a:solidFill>
              </a:rPr>
              <a:t>○ </a:t>
            </a:r>
            <a:r>
              <a:rPr lang="ko-KR" altLang="en-US" dirty="0" smtClean="0">
                <a:solidFill>
                  <a:schemeClr val="tx1"/>
                </a:solidFill>
              </a:rPr>
              <a:t>휴학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가능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기간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err="1" smtClean="0">
                <a:solidFill>
                  <a:schemeClr val="tx1"/>
                </a:solidFill>
              </a:rPr>
              <a:t>일반휴학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2</a:t>
            </a:r>
            <a:r>
              <a:rPr lang="ko-KR" altLang="en-US" dirty="0" smtClean="0">
                <a:solidFill>
                  <a:schemeClr val="tx1"/>
                </a:solidFill>
              </a:rPr>
              <a:t>년까지 가능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err="1" smtClean="0">
                <a:solidFill>
                  <a:schemeClr val="tx1"/>
                </a:solidFill>
              </a:rPr>
              <a:t>군입대휴학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2</a:t>
            </a:r>
            <a:r>
              <a:rPr lang="ko-KR" altLang="en-US" dirty="0" smtClean="0">
                <a:solidFill>
                  <a:schemeClr val="tx1"/>
                </a:solidFill>
              </a:rPr>
              <a:t>년까지 가능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전역 후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년 내에 복학해야 함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</a:t>
            </a:r>
            <a:r>
              <a:rPr lang="ko-KR" altLang="en-US" dirty="0" err="1" smtClean="0">
                <a:solidFill>
                  <a:schemeClr val="tx1"/>
                </a:solidFill>
              </a:rPr>
              <a:t>창업휴학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임신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>
                <a:solidFill>
                  <a:schemeClr val="tx1"/>
                </a:solidFill>
              </a:rPr>
              <a:t>출산</a:t>
            </a:r>
            <a:r>
              <a:rPr lang="en-US" altLang="ko-KR" dirty="0">
                <a:solidFill>
                  <a:schemeClr val="tx1"/>
                </a:solidFill>
              </a:rPr>
              <a:t> · </a:t>
            </a:r>
            <a:r>
              <a:rPr lang="ko-KR" altLang="en-US" dirty="0" err="1" smtClean="0">
                <a:solidFill>
                  <a:schemeClr val="tx1"/>
                </a:solidFill>
              </a:rPr>
              <a:t>육아휴학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각 </a:t>
            </a:r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년 가능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9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휴학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복학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603997"/>
            <a:ext cx="8596668" cy="3880773"/>
          </a:xfrm>
        </p:spPr>
        <p:txBody>
          <a:bodyPr>
            <a:normAutofit/>
          </a:bodyPr>
          <a:lstStyle/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sz="2000" b="1" dirty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복학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각 휴학기간 만료 전에는 반드시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복학</a:t>
            </a:r>
            <a:r>
              <a:rPr lang="en-US" altLang="ko-KR" dirty="0" smtClean="0">
                <a:solidFill>
                  <a:schemeClr val="tx1"/>
                </a:solidFill>
              </a:rPr>
              <a:t>] </a:t>
            </a:r>
            <a:r>
              <a:rPr lang="ko-KR" altLang="en-US" dirty="0" smtClean="0">
                <a:solidFill>
                  <a:schemeClr val="tx1"/>
                </a:solidFill>
              </a:rPr>
              <a:t>또는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err="1" smtClean="0">
                <a:solidFill>
                  <a:schemeClr val="tx1"/>
                </a:solidFill>
              </a:rPr>
              <a:t>휴학연장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을 신청해야 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- [</a:t>
            </a:r>
            <a:r>
              <a:rPr lang="ko-KR" altLang="en-US" dirty="0" smtClean="0">
                <a:solidFill>
                  <a:schemeClr val="tx1"/>
                </a:solidFill>
              </a:rPr>
              <a:t>복학</a:t>
            </a:r>
            <a:r>
              <a:rPr lang="en-US" altLang="ko-KR" dirty="0" smtClean="0">
                <a:solidFill>
                  <a:schemeClr val="tx1"/>
                </a:solidFill>
              </a:rPr>
              <a:t>] </a:t>
            </a:r>
            <a:r>
              <a:rPr lang="ko-KR" altLang="en-US" dirty="0" smtClean="0">
                <a:solidFill>
                  <a:schemeClr val="tx1"/>
                </a:solidFill>
              </a:rPr>
              <a:t>또는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err="1" smtClean="0">
                <a:solidFill>
                  <a:schemeClr val="tx1"/>
                </a:solidFill>
              </a:rPr>
              <a:t>휴학연장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</a:rPr>
              <a:t>없이 휴학 기간이 만료되는 경우 제적 사유가 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  (</a:t>
            </a:r>
            <a:r>
              <a:rPr lang="ko-KR" altLang="en-US" dirty="0" smtClean="0">
                <a:solidFill>
                  <a:schemeClr val="tx1"/>
                </a:solidFill>
              </a:rPr>
              <a:t>휴학기간 만료 시 자동 복학처리되는 것이 아님에 유의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2589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전공 변경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3" y="1484728"/>
            <a:ext cx="10287515" cy="3880773"/>
          </a:xfrm>
        </p:spPr>
        <p:txBody>
          <a:bodyPr>
            <a:normAutofit/>
          </a:bodyPr>
          <a:lstStyle/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>
                <a:solidFill>
                  <a:schemeClr val="tx1"/>
                </a:solidFill>
              </a:rPr>
              <a:t>○ </a:t>
            </a:r>
            <a:r>
              <a:rPr lang="ko-KR" altLang="en-US" dirty="0" smtClean="0">
                <a:solidFill>
                  <a:schemeClr val="tx1"/>
                </a:solidFill>
              </a:rPr>
              <a:t>복수전공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부전공 신청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- </a:t>
            </a:r>
            <a:r>
              <a:rPr lang="ko-KR" altLang="en-US" dirty="0" smtClean="0">
                <a:solidFill>
                  <a:schemeClr val="tx1"/>
                </a:solidFill>
              </a:rPr>
              <a:t>입학 첫 학기에는 복수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부전공 신청을 받지 않으며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심화과정 </a:t>
            </a:r>
            <a:r>
              <a:rPr lang="ko-KR" altLang="en-US" sz="2000" b="1" u="sng" dirty="0" err="1" smtClean="0">
                <a:solidFill>
                  <a:schemeClr val="tx1"/>
                </a:solidFill>
              </a:rPr>
              <a:t>교육지정을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 우선 지정</a:t>
            </a:r>
            <a:endParaRPr lang="en-US" altLang="ko-KR" sz="2000" b="1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sz="2000" b="1" dirty="0" smtClean="0">
                <a:solidFill>
                  <a:schemeClr val="tx1"/>
                </a:solidFill>
              </a:rPr>
              <a:t>       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받을 것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.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 금년 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5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월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, 10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월 경에 있는 전공변경신청 기간에 복수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부 신청</a:t>
            </a:r>
            <a:r>
              <a:rPr lang="en-US" altLang="ko-KR" sz="2000" b="1" u="sng" dirty="0" smtClean="0">
                <a:solidFill>
                  <a:schemeClr val="tx1"/>
                </a:solidFill>
              </a:rPr>
              <a:t>/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취소 가능</a:t>
            </a:r>
            <a:endParaRPr lang="en-US" altLang="ko-KR" sz="2000" b="1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        -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전공 변경 후</a:t>
            </a:r>
            <a:r>
              <a:rPr lang="ko-KR" altLang="en-US" dirty="0" smtClean="0">
                <a:solidFill>
                  <a:schemeClr val="tx1"/>
                </a:solidFill>
              </a:rPr>
              <a:t>에는 </a:t>
            </a:r>
            <a:r>
              <a:rPr lang="ko-KR" altLang="en-US" sz="2000" b="1" u="sng" dirty="0" smtClean="0">
                <a:solidFill>
                  <a:schemeClr val="tx1"/>
                </a:solidFill>
              </a:rPr>
              <a:t>교육과정이 재지정</a:t>
            </a:r>
            <a:r>
              <a:rPr lang="ko-KR" altLang="en-US" dirty="0" smtClean="0">
                <a:solidFill>
                  <a:schemeClr val="tx1"/>
                </a:solidFill>
              </a:rPr>
              <a:t>되어야 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    </a:t>
            </a:r>
            <a:r>
              <a:rPr lang="ko-KR" altLang="en-US" dirty="0" smtClean="0">
                <a:solidFill>
                  <a:schemeClr val="tx1"/>
                </a:solidFill>
              </a:rPr>
              <a:t>→ 변경 후 권장교육과정 변동 내역 확인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※ </a:t>
            </a:r>
            <a:r>
              <a:rPr lang="ko-KR" altLang="en-US" dirty="0" smtClean="0">
                <a:solidFill>
                  <a:schemeClr val="tx1"/>
                </a:solidFill>
              </a:rPr>
              <a:t>특히 공학인증 전문과정 신청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포기 대상 학생은 전공 변경 시 반드시 학과 확인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   ※ </a:t>
            </a:r>
            <a:r>
              <a:rPr lang="ko-KR" altLang="en-US" dirty="0" smtClean="0">
                <a:solidFill>
                  <a:schemeClr val="tx1"/>
                </a:solidFill>
              </a:rPr>
              <a:t>매 학기 신청 가능하나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가급적 조기에 확정해 두는 것이 졸업요건 확인에 용이함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35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9349" y="2721032"/>
            <a:ext cx="8596668" cy="1320800"/>
          </a:xfrm>
        </p:spPr>
        <p:txBody>
          <a:bodyPr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감사합니다</a:t>
            </a:r>
            <a:r>
              <a:rPr lang="en-US" altLang="ko-KR" b="1" dirty="0" smtClean="0">
                <a:solidFill>
                  <a:schemeClr val="tx1"/>
                </a:solidFill>
              </a:rPr>
              <a:t>!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0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1308</TotalTime>
  <Words>1109</Words>
  <Application>Microsoft Office PowerPoint</Application>
  <PresentationFormat>와이드스크린</PresentationFormat>
  <Paragraphs>301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8" baseType="lpstr">
      <vt:lpstr>HY그래픽M</vt:lpstr>
      <vt:lpstr>나눔고딕 ExtraBold</vt:lpstr>
      <vt:lpstr>맑은 고딕</vt:lpstr>
      <vt:lpstr>함초롬바탕</vt:lpstr>
      <vt:lpstr>Arial</vt:lpstr>
      <vt:lpstr>Calibri</vt:lpstr>
      <vt:lpstr>Cambria Math</vt:lpstr>
      <vt:lpstr>Trebuchet MS</vt:lpstr>
      <vt:lpstr>Wingdings 3</vt:lpstr>
      <vt:lpstr>패싯</vt:lpstr>
      <vt:lpstr>2022학년도 편입학생 학사 안내</vt:lpstr>
      <vt:lpstr>2022학년도 편입학생 교육과정 지정 원칙</vt:lpstr>
      <vt:lpstr>학과별 공학인증/심화과정 운영현황</vt:lpstr>
      <vt:lpstr>학과별 공학인증/심화과정 운영현황</vt:lpstr>
      <vt:lpstr>학과별 공학인증(전문과정)/심화과정 운영현황</vt:lpstr>
      <vt:lpstr>소속별 졸업 필요 학점 (2020학년도 신입학 졸업학점의 ½이상 이수 의무)</vt:lpstr>
      <vt:lpstr>교육과정 지정 확인(웹-학사-성적/졸업메뉴)</vt:lpstr>
      <vt:lpstr>교육과정 이수 확인(웹-학사-성적/졸업메뉴)</vt:lpstr>
      <vt:lpstr>수강신청 (2022.02.25.(금))  - 오전 10시 정각 ~ 오후 4시 </vt:lpstr>
      <vt:lpstr>수강신청 관련 </vt:lpstr>
      <vt:lpstr>성적</vt:lpstr>
      <vt:lpstr>성적</vt:lpstr>
      <vt:lpstr>성적</vt:lpstr>
      <vt:lpstr>졸업요건</vt:lpstr>
      <vt:lpstr>휴학/복학</vt:lpstr>
      <vt:lpstr>휴학/복학</vt:lpstr>
      <vt:lpstr>전공 변경</vt:lpstr>
      <vt:lpstr>감사합니다!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ajou</cp:lastModifiedBy>
  <cp:revision>82</cp:revision>
  <dcterms:created xsi:type="dcterms:W3CDTF">2017-02-15T11:47:26Z</dcterms:created>
  <dcterms:modified xsi:type="dcterms:W3CDTF">2022-02-15T06:24:46Z</dcterms:modified>
</cp:coreProperties>
</file>