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2" r:id="rId5"/>
    <p:sldId id="263" r:id="rId6"/>
    <p:sldId id="264" r:id="rId7"/>
    <p:sldId id="265" r:id="rId8"/>
    <p:sldId id="258" r:id="rId9"/>
    <p:sldId id="259" r:id="rId10"/>
    <p:sldId id="260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00FF"/>
    <a:srgbClr val="8FAA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12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80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2024-01-30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13202" y="4931460"/>
            <a:ext cx="704948" cy="302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812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2024-01-30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13202" y="4931460"/>
            <a:ext cx="704948" cy="302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967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2024-01-30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6918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2024-01-30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6313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2024-01-30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3723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2024-01-30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13202" y="4931460"/>
            <a:ext cx="704948" cy="302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126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2024-01-30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43526" y="4990839"/>
            <a:ext cx="704948" cy="302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4900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2024-01-30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66838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2024-01-30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7283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2024-01-30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2719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2024-01-30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28528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8350B4-4060-4395-9FA4-A80A2D248031}" type="datetimeFigureOut">
              <a:rPr lang="ko-KR" altLang="en-US" smtClean="0"/>
              <a:t>2024-01-30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1131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gsm@ajou.ac.kr" TargetMode="External"/><Relationship Id="rId2" Type="http://schemas.openxmlformats.org/officeDocument/2006/relationships/hyperlink" Target="http://pool.ajou.ac.kr/uc/jsp/main.jsp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8936" y="1960789"/>
            <a:ext cx="10412186" cy="2387600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US" altLang="ko-KR" b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2024</a:t>
            </a:r>
            <a:r>
              <a:rPr lang="ko-KR" altLang="en-US" b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학년도 </a:t>
            </a:r>
            <a:r>
              <a:rPr lang="ko-KR" altLang="en-US" b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신입생 대상</a:t>
            </a:r>
            <a:r>
              <a:rPr lang="en-US" altLang="ko-KR" b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altLang="ko-KR" b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altLang="ko-KR" b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Co-BSM </a:t>
            </a:r>
            <a:r>
              <a:rPr lang="ko-KR" altLang="en-US" b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및 자동수강신청 안내</a:t>
            </a:r>
            <a:endParaRPr lang="ko-KR" altLang="en-US" b="1" spc="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77322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2502879"/>
              </p:ext>
            </p:extLst>
          </p:nvPr>
        </p:nvGraphicFramePr>
        <p:xfrm>
          <a:off x="1025071" y="2743960"/>
          <a:ext cx="10083800" cy="3140964"/>
        </p:xfrm>
        <a:graphic>
          <a:graphicData uri="http://schemas.openxmlformats.org/drawingml/2006/table">
            <a:tbl>
              <a:tblPr/>
              <a:tblGrid>
                <a:gridCol w="1833649">
                  <a:extLst>
                    <a:ext uri="{9D8B030D-6E8A-4147-A177-3AD203B41FA5}">
                      <a16:colId xmlns:a16="http://schemas.microsoft.com/office/drawing/2014/main" val="2265358666"/>
                    </a:ext>
                  </a:extLst>
                </a:gridCol>
                <a:gridCol w="2191901">
                  <a:extLst>
                    <a:ext uri="{9D8B030D-6E8A-4147-A177-3AD203B41FA5}">
                      <a16:colId xmlns:a16="http://schemas.microsoft.com/office/drawing/2014/main" val="4015483861"/>
                    </a:ext>
                  </a:extLst>
                </a:gridCol>
                <a:gridCol w="2191901">
                  <a:extLst>
                    <a:ext uri="{9D8B030D-6E8A-4147-A177-3AD203B41FA5}">
                      <a16:colId xmlns:a16="http://schemas.microsoft.com/office/drawing/2014/main" val="3384337056"/>
                    </a:ext>
                  </a:extLst>
                </a:gridCol>
                <a:gridCol w="2191901">
                  <a:extLst>
                    <a:ext uri="{9D8B030D-6E8A-4147-A177-3AD203B41FA5}">
                      <a16:colId xmlns:a16="http://schemas.microsoft.com/office/drawing/2014/main" val="3137245092"/>
                    </a:ext>
                  </a:extLst>
                </a:gridCol>
                <a:gridCol w="1674448">
                  <a:extLst>
                    <a:ext uri="{9D8B030D-6E8A-4147-A177-3AD203B41FA5}">
                      <a16:colId xmlns:a16="http://schemas.microsoft.com/office/drawing/2014/main" val="1996592594"/>
                    </a:ext>
                  </a:extLst>
                </a:gridCol>
              </a:tblGrid>
              <a:tr h="49335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DEF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과목명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DE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비고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D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4770677"/>
                  </a:ext>
                </a:extLst>
              </a:tr>
              <a:tr h="49335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Co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글쓰기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영어</a:t>
                      </a:r>
                      <a:r>
                        <a:rPr lang="en-US" altLang="ko-KR" sz="20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1(</a:t>
                      </a:r>
                      <a:r>
                        <a:rPr lang="ko-KR" altLang="en-US" sz="2000" kern="0" spc="-1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고급영어</a:t>
                      </a:r>
                      <a:r>
                        <a:rPr lang="en-US" altLang="ko-KR" sz="20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1)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영어</a:t>
                      </a:r>
                      <a:r>
                        <a:rPr lang="en-US" altLang="ko-KR" sz="20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2(</a:t>
                      </a:r>
                      <a:r>
                        <a:rPr lang="ko-KR" altLang="en-US" sz="2000" kern="0" spc="-1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고급영어</a:t>
                      </a:r>
                      <a:r>
                        <a:rPr lang="en-US" altLang="ko-KR" sz="20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2)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kern="0" spc="-1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2741252"/>
                  </a:ext>
                </a:extLst>
              </a:tr>
              <a:tr h="493359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BSM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수학</a:t>
                      </a:r>
                      <a:r>
                        <a:rPr lang="en-US" altLang="ko-KR" sz="2000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수학</a:t>
                      </a:r>
                      <a:r>
                        <a:rPr lang="en-US" altLang="ko-KR" sz="20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kern="0" spc="-1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kern="0" spc="-1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0756802"/>
                  </a:ext>
                </a:extLst>
              </a:tr>
              <a:tr h="49335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물리학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물리학</a:t>
                      </a:r>
                      <a:r>
                        <a:rPr lang="en-US" altLang="ko-KR" sz="20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물리학</a:t>
                      </a:r>
                      <a:r>
                        <a:rPr lang="en-US" altLang="ko-KR" sz="20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실험 과목 </a:t>
                      </a:r>
                      <a:r>
                        <a:rPr lang="ko-KR" altLang="en-US" sz="20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포함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83077236"/>
                  </a:ext>
                </a:extLst>
              </a:tr>
              <a:tr h="49335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-1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화학</a:t>
                      </a:r>
                      <a:endParaRPr lang="ko-KR" altLang="en-US" sz="20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화학</a:t>
                      </a:r>
                      <a:r>
                        <a:rPr lang="en-US" altLang="ko-KR" sz="20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화학</a:t>
                      </a:r>
                      <a:r>
                        <a:rPr lang="en-US" altLang="ko-KR" sz="20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9189536"/>
                  </a:ext>
                </a:extLst>
              </a:tr>
              <a:tr h="49335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생명과학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생물학</a:t>
                      </a:r>
                      <a:r>
                        <a:rPr lang="en-US" altLang="ko-KR" sz="20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생물학</a:t>
                      </a:r>
                      <a:r>
                        <a:rPr lang="en-US" altLang="ko-KR" sz="20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3170965"/>
                  </a:ext>
                </a:extLst>
              </a:tr>
            </a:tbl>
          </a:graphicData>
        </a:graphic>
      </p:graphicFrame>
      <p:sp>
        <p:nvSpPr>
          <p:cNvPr id="4" name="부제목 2"/>
          <p:cNvSpPr txBox="1">
            <a:spLocks/>
          </p:cNvSpPr>
          <p:nvPr/>
        </p:nvSpPr>
        <p:spPr>
          <a:xfrm>
            <a:off x="654051" y="380773"/>
            <a:ext cx="11849100" cy="22463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2500" b="1" dirty="0" smtClean="0"/>
              <a:t>적용 대상 </a:t>
            </a:r>
            <a:r>
              <a:rPr lang="en-US" altLang="ko-KR" sz="2500" b="1" dirty="0" smtClean="0"/>
              <a:t>:</a:t>
            </a:r>
            <a:r>
              <a:rPr lang="ko-KR" altLang="en-US" sz="2500" b="1" dirty="0" smtClean="0"/>
              <a:t> </a:t>
            </a:r>
            <a:r>
              <a:rPr lang="en-US" altLang="ko-KR" sz="2500" b="1" dirty="0" smtClean="0">
                <a:solidFill>
                  <a:srgbClr val="FF0000"/>
                </a:solidFill>
              </a:rPr>
              <a:t>2024</a:t>
            </a:r>
            <a:r>
              <a:rPr lang="ko-KR" altLang="en-US" sz="2500" b="1" dirty="0" smtClean="0">
                <a:solidFill>
                  <a:srgbClr val="FF0000"/>
                </a:solidFill>
              </a:rPr>
              <a:t>학년도 </a:t>
            </a:r>
            <a:r>
              <a:rPr lang="ko-KR" altLang="en-US" sz="2500" b="1" dirty="0" smtClean="0">
                <a:solidFill>
                  <a:srgbClr val="FF0000"/>
                </a:solidFill>
              </a:rPr>
              <a:t>아주대학교 신입생 전원</a:t>
            </a:r>
            <a:endParaRPr lang="en-US" altLang="ko-KR" sz="2500" b="1" dirty="0" smtClean="0">
              <a:solidFill>
                <a:srgbClr val="FF0000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2500" b="1" dirty="0" smtClean="0"/>
              <a:t>자동수강신청 과목</a:t>
            </a:r>
            <a:endParaRPr lang="en-US" altLang="ko-KR" sz="2500" b="1" dirty="0" smtClean="0"/>
          </a:p>
          <a:p>
            <a:pPr marL="0" indent="0">
              <a:buNone/>
            </a:pPr>
            <a:r>
              <a:rPr lang="en-US" altLang="ko-KR" sz="2500" b="1" dirty="0"/>
              <a:t> </a:t>
            </a:r>
            <a:r>
              <a:rPr lang="ko-KR" altLang="en-US" sz="2500" b="1" dirty="0" smtClean="0"/>
              <a:t> </a:t>
            </a:r>
            <a:r>
              <a:rPr lang="en-US" altLang="ko-KR" sz="2500" b="1" dirty="0" smtClean="0"/>
              <a:t>: </a:t>
            </a:r>
            <a:r>
              <a:rPr lang="ko-KR" altLang="en-US" sz="2500" b="1" dirty="0" smtClean="0"/>
              <a:t>각 학과별 교육과정에 해당하는 </a:t>
            </a:r>
            <a:r>
              <a:rPr lang="en-US" altLang="ko-KR" sz="2500" b="1" dirty="0" smtClean="0"/>
              <a:t>Co-BSM </a:t>
            </a:r>
            <a:r>
              <a:rPr lang="ko-KR" altLang="en-US" sz="2500" b="1" dirty="0" smtClean="0"/>
              <a:t>과목 및 아주 인성</a:t>
            </a:r>
            <a:endParaRPr lang="en-US" altLang="ko-KR" sz="2500" b="1" dirty="0" smtClean="0"/>
          </a:p>
          <a:p>
            <a:pPr marL="0" indent="0">
              <a:buNone/>
            </a:pPr>
            <a:r>
              <a:rPr lang="en-US" altLang="ko-KR" sz="2500" b="1" dirty="0" smtClean="0"/>
              <a:t>   (Co-BSM : Communication, Basic Science and Mathematics)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40228" y="5834742"/>
            <a:ext cx="11103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+mj-ea"/>
                <a:ea typeface="+mj-ea"/>
              </a:rPr>
              <a:t>※</a:t>
            </a:r>
            <a:r>
              <a:rPr lang="ko-KR" altLang="en-US" b="1" dirty="0" smtClean="0">
                <a:solidFill>
                  <a:srgbClr val="FF0000"/>
                </a:solidFill>
                <a:latin typeface="+mj-ea"/>
                <a:ea typeface="+mj-ea"/>
              </a:rPr>
              <a:t>학과별 </a:t>
            </a:r>
            <a:r>
              <a:rPr lang="en-US" altLang="ko-KR" b="1" dirty="0" smtClean="0">
                <a:solidFill>
                  <a:srgbClr val="FF0000"/>
                </a:solidFill>
                <a:latin typeface="+mj-ea"/>
                <a:ea typeface="+mj-ea"/>
              </a:rPr>
              <a:t>1</a:t>
            </a:r>
            <a:r>
              <a:rPr lang="ko-KR" altLang="en-US" b="1" dirty="0" smtClean="0">
                <a:solidFill>
                  <a:srgbClr val="FF0000"/>
                </a:solidFill>
                <a:latin typeface="+mj-ea"/>
                <a:ea typeface="+mj-ea"/>
              </a:rPr>
              <a:t>학년 교육과정에 포함된 상기의 과목은 모두 자동수강신청 되며</a:t>
            </a:r>
            <a:r>
              <a:rPr lang="en-US" altLang="ko-KR" b="1" dirty="0" smtClean="0">
                <a:solidFill>
                  <a:srgbClr val="FF0000"/>
                </a:solidFill>
                <a:latin typeface="+mj-ea"/>
                <a:ea typeface="+mj-ea"/>
              </a:rPr>
              <a:t>, </a:t>
            </a:r>
            <a:r>
              <a:rPr lang="ko-KR" altLang="en-US" b="1" dirty="0" smtClean="0">
                <a:solidFill>
                  <a:srgbClr val="FF0000"/>
                </a:solidFill>
                <a:latin typeface="+mj-ea"/>
                <a:ea typeface="+mj-ea"/>
              </a:rPr>
              <a:t>개별 수강신청이 불가함</a:t>
            </a:r>
            <a:r>
              <a:rPr lang="en-US" altLang="ko-KR" b="1" dirty="0" smtClean="0">
                <a:solidFill>
                  <a:srgbClr val="FF0000"/>
                </a:solidFill>
                <a:latin typeface="+mj-ea"/>
                <a:ea typeface="+mj-ea"/>
              </a:rPr>
              <a:t> ※</a:t>
            </a:r>
            <a:endParaRPr lang="ko-KR" altLang="en-US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255618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942975" y="3228975"/>
            <a:ext cx="6219825" cy="352425"/>
          </a:xfrm>
          <a:prstGeom prst="rect">
            <a:avLst/>
          </a:prstGeom>
          <a:solidFill>
            <a:srgbClr val="FFFF00">
              <a:alpha val="4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부제목 2"/>
          <p:cNvSpPr txBox="1">
            <a:spLocks/>
          </p:cNvSpPr>
          <p:nvPr/>
        </p:nvSpPr>
        <p:spPr>
          <a:xfrm>
            <a:off x="751115" y="698500"/>
            <a:ext cx="10689771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altLang="ko-KR" sz="2500" b="1" dirty="0" smtClean="0"/>
              <a:t>3. </a:t>
            </a:r>
            <a:r>
              <a:rPr lang="ko-KR" altLang="en-US" sz="2500" b="1" dirty="0" smtClean="0"/>
              <a:t>학과별 자동수강신청 과목</a:t>
            </a:r>
            <a:endParaRPr lang="en-US" altLang="ko-KR" sz="2500" b="1" dirty="0" smtClean="0"/>
          </a:p>
          <a:p>
            <a:pPr marL="0" indent="0">
              <a:lnSpc>
                <a:spcPct val="150000"/>
              </a:lnSpc>
              <a:buNone/>
            </a:pPr>
            <a:endParaRPr lang="en-US" altLang="ko-KR" sz="1400" b="1" dirty="0"/>
          </a:p>
          <a:p>
            <a:pPr>
              <a:lnSpc>
                <a:spcPct val="100000"/>
              </a:lnSpc>
              <a:buFontTx/>
              <a:buChar char="-"/>
            </a:pPr>
            <a:r>
              <a:rPr lang="ko-KR" altLang="en-US" sz="2500" b="1" dirty="0" err="1" smtClean="0"/>
              <a:t>전공진입제</a:t>
            </a:r>
            <a:r>
              <a:rPr lang="en-US" altLang="ko-KR" sz="2500" b="1" dirty="0" smtClean="0"/>
              <a:t>(</a:t>
            </a:r>
            <a:r>
              <a:rPr lang="ko-KR" altLang="en-US" sz="2500" b="1" dirty="0" smtClean="0"/>
              <a:t>학칙 제</a:t>
            </a:r>
            <a:r>
              <a:rPr lang="en-US" altLang="ko-KR" sz="2500" b="1" dirty="0" smtClean="0"/>
              <a:t>16</a:t>
            </a:r>
            <a:r>
              <a:rPr lang="ko-KR" altLang="en-US" sz="2500" b="1" dirty="0" smtClean="0"/>
              <a:t>조의 </a:t>
            </a:r>
            <a:r>
              <a:rPr lang="en-US" altLang="ko-KR" sz="2500" b="1" dirty="0" smtClean="0"/>
              <a:t>3)</a:t>
            </a:r>
            <a:r>
              <a:rPr lang="ko-KR" altLang="en-US" sz="2500" b="1" dirty="0" smtClean="0"/>
              <a:t>와 </a:t>
            </a:r>
            <a:r>
              <a:rPr lang="ko-KR" altLang="en-US" sz="2500" b="1" dirty="0" err="1" smtClean="0"/>
              <a:t>통합반</a:t>
            </a:r>
            <a:r>
              <a:rPr lang="ko-KR" altLang="en-US" sz="2500" b="1" dirty="0" smtClean="0"/>
              <a:t> 운영을 요하는 과목에 대하여 다산학부대학에서 자동수강신청을 실시함</a:t>
            </a:r>
            <a:endParaRPr lang="en-US" altLang="ko-KR" sz="2500" b="1" dirty="0" smtClean="0"/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ko-KR" altLang="en-US" sz="2200" b="1" dirty="0" smtClean="0"/>
              <a:t>해당 학과 교육과정 중 </a:t>
            </a:r>
            <a:r>
              <a:rPr lang="en-US" altLang="ko-KR" sz="2200" b="1" dirty="0" smtClean="0"/>
              <a:t>Co-BSM </a:t>
            </a:r>
            <a:r>
              <a:rPr lang="ko-KR" altLang="en-US" sz="2200" b="1" dirty="0" smtClean="0"/>
              <a:t>및 </a:t>
            </a:r>
            <a:r>
              <a:rPr lang="ko-KR" altLang="en-US" sz="2200" b="1" dirty="0" err="1" smtClean="0"/>
              <a:t>아주인성</a:t>
            </a:r>
            <a:r>
              <a:rPr lang="ko-KR" altLang="en-US" sz="2200" b="1" dirty="0" smtClean="0"/>
              <a:t> 과목이 자동수강신청 대상이며</a:t>
            </a:r>
            <a:r>
              <a:rPr lang="en-US" altLang="ko-KR" sz="2200" b="1" dirty="0" smtClean="0"/>
              <a:t>,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2200" b="1" dirty="0"/>
              <a:t> </a:t>
            </a:r>
            <a:r>
              <a:rPr lang="en-US" altLang="ko-KR" sz="2200" b="1" dirty="0" smtClean="0"/>
              <a:t> </a:t>
            </a:r>
            <a:r>
              <a:rPr lang="ko-KR" altLang="en-US" sz="2200" b="1" dirty="0" smtClean="0"/>
              <a:t>자동수강신청 내역은 </a:t>
            </a:r>
            <a:r>
              <a:rPr lang="ko-KR" altLang="en-US" sz="2200" b="1" u="sng" dirty="0" smtClean="0">
                <a:solidFill>
                  <a:srgbClr val="FF0000"/>
                </a:solidFill>
              </a:rPr>
              <a:t>취소</a:t>
            </a:r>
            <a:r>
              <a:rPr lang="en-US" altLang="ko-KR" sz="2200" b="1" u="sng" dirty="0" smtClean="0">
                <a:solidFill>
                  <a:srgbClr val="FF0000"/>
                </a:solidFill>
              </a:rPr>
              <a:t>, </a:t>
            </a:r>
            <a:r>
              <a:rPr lang="ko-KR" altLang="en-US" sz="2200" b="1" u="sng" dirty="0" smtClean="0">
                <a:solidFill>
                  <a:srgbClr val="FF0000"/>
                </a:solidFill>
              </a:rPr>
              <a:t>삭제 </a:t>
            </a:r>
            <a:r>
              <a:rPr lang="en-US" altLang="ko-KR" sz="2200" b="1" u="sng" dirty="0" smtClean="0">
                <a:solidFill>
                  <a:srgbClr val="FF0000"/>
                </a:solidFill>
              </a:rPr>
              <a:t>, </a:t>
            </a:r>
            <a:r>
              <a:rPr lang="ko-KR" altLang="en-US" sz="2200" b="1" u="sng" dirty="0" smtClean="0">
                <a:solidFill>
                  <a:srgbClr val="FF0000"/>
                </a:solidFill>
              </a:rPr>
              <a:t>변경이 불가함</a:t>
            </a:r>
            <a:endParaRPr lang="en-US" altLang="ko-KR" sz="2200" b="1" u="sng" dirty="0" smtClean="0">
              <a:solidFill>
                <a:srgbClr val="FF0000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endParaRPr lang="en-US" altLang="ko-KR" sz="800" b="1" u="sng" dirty="0" smtClean="0">
              <a:solidFill>
                <a:srgbClr val="FF0000"/>
              </a:solidFill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ko-KR" altLang="en-US" sz="2200" b="1" dirty="0" err="1" smtClean="0"/>
              <a:t>학생별</a:t>
            </a:r>
            <a:r>
              <a:rPr lang="ko-KR" altLang="en-US" sz="2200" b="1" dirty="0" smtClean="0"/>
              <a:t> 선택과목 수요 등에 따라 배정 시간대는 변동될 수 있으므로</a:t>
            </a:r>
            <a:r>
              <a:rPr lang="en-US" altLang="ko-KR" sz="2200" b="1" dirty="0" smtClean="0"/>
              <a:t>, </a:t>
            </a:r>
            <a:r>
              <a:rPr lang="ko-KR" altLang="en-US" sz="2200" b="1" dirty="0" smtClean="0">
                <a:solidFill>
                  <a:srgbClr val="FF0000"/>
                </a:solidFill>
              </a:rPr>
              <a:t>신입생 수강신청 전 반드시 배정된 수업 시간표 확인</a:t>
            </a:r>
            <a:endParaRPr lang="en-US" altLang="ko-KR" sz="2200" b="1" dirty="0" smtClean="0">
              <a:solidFill>
                <a:srgbClr val="FF0000"/>
              </a:solidFill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US" altLang="ko-KR" sz="800" b="1" dirty="0" smtClean="0">
              <a:solidFill>
                <a:srgbClr val="FF0000"/>
              </a:solidFill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ko-KR" altLang="en-US" sz="2200" b="1" dirty="0" smtClean="0"/>
              <a:t>기초 과학 과목의 경우 </a:t>
            </a:r>
            <a:r>
              <a:rPr lang="ko-KR" altLang="en-US" sz="2200" b="1" dirty="0" err="1" smtClean="0">
                <a:solidFill>
                  <a:srgbClr val="FF0000"/>
                </a:solidFill>
              </a:rPr>
              <a:t>이론과목과</a:t>
            </a:r>
            <a:r>
              <a:rPr lang="ko-KR" altLang="en-US" sz="22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2200" b="1" dirty="0" err="1" smtClean="0">
                <a:solidFill>
                  <a:srgbClr val="FF0000"/>
                </a:solidFill>
              </a:rPr>
              <a:t>실험과목</a:t>
            </a:r>
            <a:r>
              <a:rPr lang="ko-KR" altLang="en-US" sz="2200" b="1" dirty="0" smtClean="0">
                <a:solidFill>
                  <a:srgbClr val="FF0000"/>
                </a:solidFill>
              </a:rPr>
              <a:t> 모두 자동수강신청됨</a:t>
            </a:r>
            <a:endParaRPr lang="en-US" altLang="ko-KR" sz="2200" b="1" dirty="0" smtClean="0">
              <a:solidFill>
                <a:srgbClr val="FF0000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2200" b="1" dirty="0" smtClean="0"/>
              <a:t>  (</a:t>
            </a:r>
            <a:r>
              <a:rPr lang="ko-KR" altLang="en-US" sz="2200" b="1" dirty="0" smtClean="0"/>
              <a:t>예</a:t>
            </a:r>
            <a:r>
              <a:rPr lang="en-US" altLang="ko-KR" sz="2200" b="1" dirty="0" smtClean="0"/>
              <a:t>. </a:t>
            </a:r>
            <a:r>
              <a:rPr lang="ko-KR" altLang="en-US" sz="2200" b="1" dirty="0" smtClean="0"/>
              <a:t>물리학의 경우</a:t>
            </a:r>
            <a:r>
              <a:rPr lang="en-US" altLang="ko-KR" sz="2200" b="1" dirty="0" smtClean="0"/>
              <a:t>, </a:t>
            </a:r>
            <a:r>
              <a:rPr lang="ko-KR" altLang="en-US" sz="2200" b="1" dirty="0" smtClean="0"/>
              <a:t>물리학</a:t>
            </a:r>
            <a:r>
              <a:rPr lang="en-US" altLang="ko-KR" sz="2200" b="1" dirty="0" smtClean="0"/>
              <a:t>(</a:t>
            </a:r>
            <a:r>
              <a:rPr lang="ko-KR" altLang="en-US" sz="2200" b="1" dirty="0" smtClean="0"/>
              <a:t>이론</a:t>
            </a:r>
            <a:r>
              <a:rPr lang="en-US" altLang="ko-KR" sz="2200" b="1" dirty="0" smtClean="0"/>
              <a:t>)</a:t>
            </a:r>
            <a:r>
              <a:rPr lang="ko-KR" altLang="en-US" sz="2200" b="1" dirty="0" smtClean="0"/>
              <a:t>과 </a:t>
            </a:r>
            <a:r>
              <a:rPr lang="ko-KR" altLang="en-US" sz="2200" b="1" dirty="0" err="1" smtClean="0"/>
              <a:t>물리학실험</a:t>
            </a:r>
            <a:r>
              <a:rPr lang="en-US" altLang="ko-KR" sz="2200" b="1" dirty="0" smtClean="0"/>
              <a:t>(</a:t>
            </a:r>
            <a:r>
              <a:rPr lang="ko-KR" altLang="en-US" sz="2200" b="1" dirty="0" smtClean="0"/>
              <a:t>실험</a:t>
            </a:r>
            <a:r>
              <a:rPr lang="en-US" altLang="ko-KR" sz="2200" b="1" dirty="0" smtClean="0"/>
              <a:t>)</a:t>
            </a:r>
            <a:r>
              <a:rPr lang="ko-KR" altLang="en-US" sz="2200" b="1" dirty="0" smtClean="0"/>
              <a:t>이 함께 </a:t>
            </a:r>
            <a:r>
              <a:rPr lang="ko-KR" altLang="en-US" sz="2200" b="1" dirty="0" err="1" smtClean="0"/>
              <a:t>수강신청됨</a:t>
            </a:r>
            <a:r>
              <a:rPr lang="en-US" altLang="ko-KR" sz="2200" b="1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83158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1930731"/>
              </p:ext>
            </p:extLst>
          </p:nvPr>
        </p:nvGraphicFramePr>
        <p:xfrm>
          <a:off x="371475" y="133351"/>
          <a:ext cx="11401425" cy="614934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1390148">
                  <a:extLst>
                    <a:ext uri="{9D8B030D-6E8A-4147-A177-3AD203B41FA5}">
                      <a16:colId xmlns:a16="http://schemas.microsoft.com/office/drawing/2014/main" val="3034372148"/>
                    </a:ext>
                  </a:extLst>
                </a:gridCol>
                <a:gridCol w="2477929">
                  <a:extLst>
                    <a:ext uri="{9D8B030D-6E8A-4147-A177-3AD203B41FA5}">
                      <a16:colId xmlns:a16="http://schemas.microsoft.com/office/drawing/2014/main" val="95380379"/>
                    </a:ext>
                  </a:extLst>
                </a:gridCol>
                <a:gridCol w="7533348">
                  <a:extLst>
                    <a:ext uri="{9D8B030D-6E8A-4147-A177-3AD203B41FA5}">
                      <a16:colId xmlns:a16="http://schemas.microsoft.com/office/drawing/2014/main" val="4060770710"/>
                    </a:ext>
                  </a:extLst>
                </a:gridCol>
              </a:tblGrid>
              <a:tr h="26931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/>
                        <a:t>단과대학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/>
                        <a:t>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/>
                        <a:t>1</a:t>
                      </a:r>
                      <a:r>
                        <a:rPr lang="ko-KR" altLang="en-US" sz="1500" dirty="0" smtClean="0"/>
                        <a:t>학기 자동수강신청 과목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4636"/>
                  </a:ext>
                </a:extLst>
              </a:tr>
              <a:tr h="269315">
                <a:tc rowSpan="10"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/>
                        <a:t>공과대학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/>
                        <a:t>기계공학과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en-US" altLang="ko-KR" sz="1300" dirty="0" smtClean="0"/>
                        <a:t>(</a:t>
                      </a:r>
                      <a:r>
                        <a:rPr lang="ko-KR" altLang="en-US" sz="1300" dirty="0" smtClean="0"/>
                        <a:t>필수</a:t>
                      </a:r>
                      <a:r>
                        <a:rPr lang="en-US" altLang="ko-KR" sz="1300" dirty="0" smtClean="0"/>
                        <a:t>) </a:t>
                      </a:r>
                      <a:r>
                        <a:rPr lang="ko-KR" altLang="en-US" sz="1300" dirty="0" smtClean="0"/>
                        <a:t>글쓰기</a:t>
                      </a:r>
                      <a:r>
                        <a:rPr lang="en-US" altLang="ko-KR" sz="1300" dirty="0" smtClean="0"/>
                        <a:t>, </a:t>
                      </a:r>
                      <a:r>
                        <a:rPr lang="ko-KR" altLang="en-US" sz="1300" dirty="0" err="1" smtClean="0"/>
                        <a:t>아주인성</a:t>
                      </a:r>
                      <a:r>
                        <a:rPr lang="en-US" altLang="ko-KR" sz="1300" dirty="0" smtClean="0"/>
                        <a:t>, </a:t>
                      </a:r>
                      <a:r>
                        <a:rPr lang="ko-KR" altLang="en-US" sz="1300" dirty="0" smtClean="0"/>
                        <a:t>영어</a:t>
                      </a:r>
                      <a:r>
                        <a:rPr lang="en-US" altLang="ko-KR" sz="1300" dirty="0" smtClean="0"/>
                        <a:t>1, </a:t>
                      </a:r>
                      <a:r>
                        <a:rPr lang="ko-KR" altLang="en-US" sz="1300" dirty="0" smtClean="0"/>
                        <a:t>수학</a:t>
                      </a:r>
                      <a:r>
                        <a:rPr lang="en-US" altLang="ko-KR" sz="1300" dirty="0" smtClean="0"/>
                        <a:t>1, </a:t>
                      </a:r>
                      <a:r>
                        <a:rPr lang="ko-KR" altLang="en-US" sz="1300" dirty="0" smtClean="0"/>
                        <a:t>물리학</a:t>
                      </a:r>
                      <a:r>
                        <a:rPr lang="en-US" altLang="ko-KR" sz="1300" dirty="0" smtClean="0"/>
                        <a:t>1(</a:t>
                      </a:r>
                      <a:r>
                        <a:rPr lang="ko-KR" altLang="en-US" sz="1300" dirty="0" err="1" smtClean="0"/>
                        <a:t>물리학실험</a:t>
                      </a:r>
                      <a:r>
                        <a:rPr lang="en-US" altLang="ko-KR" sz="1300" dirty="0" smtClean="0"/>
                        <a:t>1) 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2402133"/>
                  </a:ext>
                </a:extLst>
              </a:tr>
              <a:tr h="26931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>
                          <a:latin typeface="+mn-lt"/>
                        </a:rPr>
                        <a:t>AI</a:t>
                      </a:r>
                      <a:r>
                        <a:rPr lang="ko-KR" altLang="en-US" sz="1500" dirty="0" smtClean="0">
                          <a:latin typeface="+mn-lt"/>
                        </a:rPr>
                        <a:t>모빌리티공학과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dirty="0" smtClean="0"/>
                        <a:t>(</a:t>
                      </a:r>
                      <a:r>
                        <a:rPr lang="ko-KR" altLang="en-US" sz="1300" dirty="0" smtClean="0"/>
                        <a:t>필수</a:t>
                      </a:r>
                      <a:r>
                        <a:rPr lang="en-US" altLang="ko-KR" sz="1300" dirty="0" smtClean="0"/>
                        <a:t>) </a:t>
                      </a:r>
                      <a:r>
                        <a:rPr lang="ko-KR" altLang="en-US" sz="1300" dirty="0" smtClean="0"/>
                        <a:t>글쓰기</a:t>
                      </a:r>
                      <a:r>
                        <a:rPr lang="en-US" altLang="ko-KR" sz="1300" dirty="0" smtClean="0"/>
                        <a:t>, </a:t>
                      </a:r>
                      <a:r>
                        <a:rPr lang="ko-KR" altLang="en-US" sz="1300" dirty="0" err="1" smtClean="0"/>
                        <a:t>아주인성</a:t>
                      </a:r>
                      <a:r>
                        <a:rPr lang="en-US" altLang="ko-KR" sz="1300" dirty="0" smtClean="0"/>
                        <a:t>, </a:t>
                      </a:r>
                      <a:r>
                        <a:rPr lang="ko-KR" altLang="en-US" sz="1300" dirty="0" smtClean="0"/>
                        <a:t>영어</a:t>
                      </a:r>
                      <a:r>
                        <a:rPr lang="en-US" altLang="ko-KR" sz="1300" dirty="0" smtClean="0"/>
                        <a:t>1, </a:t>
                      </a:r>
                      <a:r>
                        <a:rPr lang="ko-KR" altLang="en-US" sz="1300" dirty="0" smtClean="0"/>
                        <a:t>수학</a:t>
                      </a:r>
                      <a:r>
                        <a:rPr lang="en-US" altLang="ko-KR" sz="1300" dirty="0" smtClean="0"/>
                        <a:t>1, </a:t>
                      </a:r>
                      <a:r>
                        <a:rPr lang="ko-KR" altLang="en-US" sz="1300" dirty="0" smtClean="0"/>
                        <a:t>물리학</a:t>
                      </a:r>
                      <a:r>
                        <a:rPr lang="en-US" altLang="ko-KR" sz="1300" dirty="0" smtClean="0"/>
                        <a:t>1(</a:t>
                      </a:r>
                      <a:r>
                        <a:rPr lang="ko-KR" altLang="en-US" sz="1300" dirty="0" err="1" smtClean="0"/>
                        <a:t>물리학실험</a:t>
                      </a:r>
                      <a:r>
                        <a:rPr lang="en-US" altLang="ko-KR" sz="1300" dirty="0" smtClean="0"/>
                        <a:t>1) </a:t>
                      </a:r>
                      <a:endParaRPr lang="ko-KR" altLang="en-US" sz="1300" dirty="0" smtClean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1634685"/>
                  </a:ext>
                </a:extLst>
              </a:tr>
              <a:tr h="74364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/>
                        <a:t>산업공학과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 smtClean="0"/>
                        <a:t>(</a:t>
                      </a:r>
                      <a:r>
                        <a:rPr lang="ko-KR" altLang="en-US" sz="1300" dirty="0" smtClean="0"/>
                        <a:t>필수</a:t>
                      </a:r>
                      <a:r>
                        <a:rPr lang="en-US" altLang="ko-KR" sz="1300" dirty="0" smtClean="0"/>
                        <a:t>) </a:t>
                      </a:r>
                      <a:r>
                        <a:rPr lang="ko-KR" altLang="en-US" sz="1300" dirty="0" smtClean="0"/>
                        <a:t>영어</a:t>
                      </a:r>
                      <a:r>
                        <a:rPr lang="en-US" altLang="ko-KR" sz="1300" dirty="0" smtClean="0"/>
                        <a:t>2, </a:t>
                      </a:r>
                      <a:r>
                        <a:rPr lang="ko-KR" altLang="en-US" sz="1300" dirty="0" smtClean="0"/>
                        <a:t>수학</a:t>
                      </a:r>
                      <a:r>
                        <a:rPr lang="en-US" altLang="ko-KR" sz="1300" dirty="0" smtClean="0"/>
                        <a:t>1</a:t>
                      </a:r>
                    </a:p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 smtClean="0"/>
                        <a:t>(</a:t>
                      </a:r>
                      <a:r>
                        <a:rPr lang="ko-KR" altLang="en-US" sz="1300" dirty="0" smtClean="0"/>
                        <a:t>선택</a:t>
                      </a:r>
                      <a:r>
                        <a:rPr lang="en-US" altLang="ko-KR" sz="1300" dirty="0" smtClean="0"/>
                        <a:t>) </a:t>
                      </a:r>
                      <a:r>
                        <a:rPr lang="ko-KR" altLang="en-US" sz="1300" dirty="0" smtClean="0"/>
                        <a:t>물리학</a:t>
                      </a:r>
                      <a:r>
                        <a:rPr lang="en-US" altLang="ko-KR" sz="1300" dirty="0" smtClean="0"/>
                        <a:t>1(</a:t>
                      </a:r>
                      <a:r>
                        <a:rPr lang="ko-KR" altLang="en-US" sz="1300" dirty="0" err="1" smtClean="0"/>
                        <a:t>물리학실험</a:t>
                      </a:r>
                      <a:r>
                        <a:rPr lang="en-US" altLang="ko-KR" sz="1300" dirty="0" smtClean="0"/>
                        <a:t>1)/</a:t>
                      </a:r>
                      <a:r>
                        <a:rPr lang="ko-KR" altLang="en-US" sz="1300" dirty="0" smtClean="0"/>
                        <a:t>화학</a:t>
                      </a:r>
                      <a:r>
                        <a:rPr lang="en-US" altLang="ko-KR" sz="1300" dirty="0" smtClean="0"/>
                        <a:t>1(</a:t>
                      </a:r>
                      <a:r>
                        <a:rPr lang="ko-KR" altLang="en-US" sz="1300" dirty="0" err="1" smtClean="0"/>
                        <a:t>화학실험</a:t>
                      </a:r>
                      <a:r>
                        <a:rPr lang="en-US" altLang="ko-KR" sz="1300" dirty="0" smtClean="0"/>
                        <a:t>1) </a:t>
                      </a:r>
                      <a:r>
                        <a:rPr lang="ko-KR" altLang="en-US" sz="1300" dirty="0" err="1" smtClean="0"/>
                        <a:t>택</a:t>
                      </a:r>
                      <a:r>
                        <a:rPr lang="en-US" altLang="ko-KR" sz="1300" dirty="0" smtClean="0"/>
                        <a:t>1</a:t>
                      </a:r>
                    </a:p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 smtClean="0"/>
                        <a:t>(</a:t>
                      </a:r>
                      <a:r>
                        <a:rPr lang="ko-KR" altLang="en-US" sz="1300" dirty="0" smtClean="0"/>
                        <a:t>선택</a:t>
                      </a:r>
                      <a:r>
                        <a:rPr lang="en-US" altLang="ko-KR" sz="1300" dirty="0" smtClean="0"/>
                        <a:t>) </a:t>
                      </a:r>
                      <a:r>
                        <a:rPr lang="ko-KR" altLang="en-US" sz="1300" dirty="0" smtClean="0"/>
                        <a:t>화학</a:t>
                      </a:r>
                      <a:r>
                        <a:rPr lang="en-US" altLang="ko-KR" sz="1300" dirty="0" smtClean="0"/>
                        <a:t>(</a:t>
                      </a:r>
                      <a:r>
                        <a:rPr lang="ko-KR" altLang="en-US" sz="1300" dirty="0" err="1" smtClean="0"/>
                        <a:t>화학실험</a:t>
                      </a:r>
                      <a:r>
                        <a:rPr lang="en-US" altLang="ko-KR" sz="1300" dirty="0" smtClean="0"/>
                        <a:t>)/</a:t>
                      </a:r>
                      <a:r>
                        <a:rPr lang="ko-KR" altLang="en-US" sz="1300" dirty="0" smtClean="0"/>
                        <a:t>물리학</a:t>
                      </a:r>
                      <a:r>
                        <a:rPr lang="en-US" altLang="ko-KR" sz="1300" dirty="0" smtClean="0"/>
                        <a:t>(</a:t>
                      </a:r>
                      <a:r>
                        <a:rPr lang="ko-KR" altLang="en-US" sz="1300" dirty="0" err="1" smtClean="0"/>
                        <a:t>물리학실험</a:t>
                      </a:r>
                      <a:r>
                        <a:rPr lang="en-US" altLang="ko-KR" sz="1300" dirty="0" smtClean="0"/>
                        <a:t>)/</a:t>
                      </a:r>
                      <a:r>
                        <a:rPr lang="ko-KR" altLang="en-US" sz="1300" dirty="0" smtClean="0"/>
                        <a:t>생명과학</a:t>
                      </a:r>
                      <a:r>
                        <a:rPr lang="en-US" altLang="ko-KR" sz="1300" dirty="0" smtClean="0"/>
                        <a:t>(</a:t>
                      </a:r>
                      <a:r>
                        <a:rPr lang="ko-KR" altLang="en-US" sz="1300" dirty="0" smtClean="0"/>
                        <a:t>생명과학실험</a:t>
                      </a:r>
                      <a:r>
                        <a:rPr lang="en-US" altLang="ko-KR" sz="1300" dirty="0" smtClean="0"/>
                        <a:t>) </a:t>
                      </a:r>
                      <a:r>
                        <a:rPr lang="ko-KR" altLang="en-US" sz="1300" dirty="0" err="1" smtClean="0"/>
                        <a:t>택</a:t>
                      </a:r>
                      <a:r>
                        <a:rPr lang="en-US" altLang="ko-KR" sz="1300" dirty="0" smtClean="0"/>
                        <a:t>1</a:t>
                      </a:r>
                      <a:endParaRPr lang="en-US" altLang="ko-KR" sz="1300" dirty="0" smtClean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6787867"/>
                  </a:ext>
                </a:extLst>
              </a:tr>
              <a:tr h="54488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/>
                        <a:t>화학공학과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dirty="0" smtClean="0"/>
                        <a:t>(</a:t>
                      </a:r>
                      <a:r>
                        <a:rPr lang="ko-KR" altLang="en-US" sz="1300" dirty="0" smtClean="0"/>
                        <a:t>필수</a:t>
                      </a:r>
                      <a:r>
                        <a:rPr lang="en-US" altLang="ko-KR" sz="1300" dirty="0" smtClean="0"/>
                        <a:t>) </a:t>
                      </a:r>
                      <a:r>
                        <a:rPr lang="ko-KR" altLang="en-US" sz="1300" dirty="0" smtClean="0"/>
                        <a:t>영어</a:t>
                      </a:r>
                      <a:r>
                        <a:rPr lang="en-US" altLang="ko-KR" sz="1300" dirty="0" smtClean="0"/>
                        <a:t>1, </a:t>
                      </a:r>
                      <a:r>
                        <a:rPr lang="ko-KR" altLang="en-US" sz="1300" dirty="0" smtClean="0"/>
                        <a:t>수학</a:t>
                      </a:r>
                      <a:r>
                        <a:rPr lang="en-US" altLang="ko-KR" sz="1300" dirty="0" smtClean="0"/>
                        <a:t>1, </a:t>
                      </a:r>
                      <a:r>
                        <a:rPr lang="ko-KR" altLang="en-US" sz="1300" dirty="0" smtClean="0"/>
                        <a:t>화학</a:t>
                      </a:r>
                      <a:r>
                        <a:rPr lang="en-US" altLang="ko-KR" sz="1300" dirty="0" smtClean="0"/>
                        <a:t>1(</a:t>
                      </a:r>
                      <a:r>
                        <a:rPr lang="ko-KR" altLang="en-US" sz="1300" dirty="0" err="1" smtClean="0"/>
                        <a:t>화학실험</a:t>
                      </a:r>
                      <a:r>
                        <a:rPr lang="en-US" altLang="ko-KR" sz="1300" dirty="0" smtClean="0"/>
                        <a:t>1)</a:t>
                      </a:r>
                    </a:p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 smtClean="0"/>
                        <a:t>(</a:t>
                      </a:r>
                      <a:r>
                        <a:rPr lang="ko-KR" altLang="en-US" sz="1300" dirty="0" smtClean="0"/>
                        <a:t>선택</a:t>
                      </a:r>
                      <a:r>
                        <a:rPr lang="en-US" altLang="ko-KR" sz="1300" dirty="0" smtClean="0"/>
                        <a:t>) </a:t>
                      </a:r>
                      <a:r>
                        <a:rPr lang="ko-KR" altLang="en-US" sz="1300" dirty="0" smtClean="0"/>
                        <a:t>물리학</a:t>
                      </a:r>
                      <a:r>
                        <a:rPr lang="en-US" altLang="ko-KR" sz="1300" dirty="0" smtClean="0"/>
                        <a:t>(</a:t>
                      </a:r>
                      <a:r>
                        <a:rPr lang="ko-KR" altLang="en-US" sz="1300" dirty="0" err="1" smtClean="0"/>
                        <a:t>물리학실험</a:t>
                      </a:r>
                      <a:r>
                        <a:rPr lang="en-US" altLang="ko-KR" sz="1300" dirty="0" smtClean="0"/>
                        <a:t>)/</a:t>
                      </a:r>
                      <a:r>
                        <a:rPr lang="ko-KR" altLang="en-US" sz="1300" dirty="0" smtClean="0"/>
                        <a:t>물리학</a:t>
                      </a:r>
                      <a:r>
                        <a:rPr lang="en-US" altLang="ko-KR" sz="1300" dirty="0" smtClean="0"/>
                        <a:t>1(</a:t>
                      </a:r>
                      <a:r>
                        <a:rPr lang="ko-KR" altLang="en-US" sz="1300" dirty="0" err="1" smtClean="0"/>
                        <a:t>물리학실험</a:t>
                      </a:r>
                      <a:r>
                        <a:rPr lang="en-US" altLang="ko-KR" sz="1300" dirty="0" smtClean="0"/>
                        <a:t>1) </a:t>
                      </a:r>
                      <a:r>
                        <a:rPr lang="ko-KR" altLang="en-US" sz="1300" dirty="0" err="1" smtClean="0"/>
                        <a:t>택</a:t>
                      </a:r>
                      <a:r>
                        <a:rPr lang="en-US" altLang="ko-KR" sz="1300" dirty="0" smtClean="0"/>
                        <a:t>1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0559592"/>
                  </a:ext>
                </a:extLst>
              </a:tr>
              <a:tr h="54488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/>
                        <a:t>첨단신소재공학과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 smtClean="0"/>
                        <a:t>(</a:t>
                      </a:r>
                      <a:r>
                        <a:rPr lang="ko-KR" altLang="en-US" sz="1300" dirty="0" smtClean="0"/>
                        <a:t>필수</a:t>
                      </a:r>
                      <a:r>
                        <a:rPr lang="en-US" altLang="ko-KR" sz="1300" dirty="0" smtClean="0"/>
                        <a:t>)</a:t>
                      </a:r>
                      <a:r>
                        <a:rPr lang="en-US" altLang="ko-KR" sz="1300" baseline="0" dirty="0" smtClean="0"/>
                        <a:t> </a:t>
                      </a:r>
                      <a:r>
                        <a:rPr lang="ko-KR" altLang="en-US" sz="1300" baseline="0" dirty="0" smtClean="0"/>
                        <a:t>글쓰기</a:t>
                      </a:r>
                      <a:r>
                        <a:rPr lang="en-US" altLang="ko-KR" sz="1300" baseline="0" dirty="0" smtClean="0"/>
                        <a:t>, </a:t>
                      </a:r>
                      <a:r>
                        <a:rPr lang="ko-KR" altLang="en-US" sz="1300" baseline="0" dirty="0" err="1" smtClean="0"/>
                        <a:t>아주인성</a:t>
                      </a:r>
                      <a:r>
                        <a:rPr lang="en-US" altLang="ko-KR" sz="1300" baseline="0" dirty="0" smtClean="0"/>
                        <a:t>, </a:t>
                      </a:r>
                      <a:r>
                        <a:rPr lang="ko-KR" altLang="en-US" sz="1300" baseline="0" dirty="0" smtClean="0"/>
                        <a:t>영어</a:t>
                      </a:r>
                      <a:r>
                        <a:rPr lang="en-US" altLang="ko-KR" sz="1300" baseline="0" dirty="0" smtClean="0"/>
                        <a:t>2, </a:t>
                      </a:r>
                      <a:r>
                        <a:rPr lang="ko-KR" altLang="en-US" sz="1300" baseline="0" dirty="0" smtClean="0"/>
                        <a:t>수학</a:t>
                      </a:r>
                      <a:r>
                        <a:rPr lang="en-US" altLang="ko-KR" sz="1300" baseline="0" dirty="0" smtClean="0"/>
                        <a:t>1, </a:t>
                      </a:r>
                      <a:r>
                        <a:rPr lang="ko-KR" altLang="en-US" sz="1300" baseline="0" dirty="0" smtClean="0"/>
                        <a:t>화학</a:t>
                      </a:r>
                      <a:r>
                        <a:rPr lang="en-US" altLang="ko-KR" sz="1300" baseline="0" dirty="0" smtClean="0"/>
                        <a:t>1(</a:t>
                      </a:r>
                      <a:r>
                        <a:rPr lang="ko-KR" altLang="en-US" sz="1300" baseline="0" dirty="0" err="1" smtClean="0"/>
                        <a:t>화학실험</a:t>
                      </a:r>
                      <a:r>
                        <a:rPr lang="en-US" altLang="ko-KR" sz="1300" baseline="0" dirty="0" smtClean="0"/>
                        <a:t>1)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dirty="0" smtClean="0"/>
                        <a:t>(</a:t>
                      </a:r>
                      <a:r>
                        <a:rPr lang="ko-KR" altLang="en-US" sz="1300" dirty="0" smtClean="0"/>
                        <a:t>선택</a:t>
                      </a:r>
                      <a:r>
                        <a:rPr lang="en-US" altLang="ko-KR" sz="1300" dirty="0" smtClean="0"/>
                        <a:t>) </a:t>
                      </a:r>
                      <a:r>
                        <a:rPr lang="ko-KR" altLang="en-US" sz="1300" dirty="0" smtClean="0"/>
                        <a:t>물리학</a:t>
                      </a:r>
                      <a:r>
                        <a:rPr lang="en-US" altLang="ko-KR" sz="1300" dirty="0" smtClean="0"/>
                        <a:t>(</a:t>
                      </a:r>
                      <a:r>
                        <a:rPr lang="ko-KR" altLang="en-US" sz="1300" dirty="0" err="1" smtClean="0"/>
                        <a:t>물리학실험</a:t>
                      </a:r>
                      <a:r>
                        <a:rPr lang="en-US" altLang="ko-KR" sz="1300" dirty="0" smtClean="0"/>
                        <a:t>)/</a:t>
                      </a:r>
                      <a:r>
                        <a:rPr lang="ko-KR" altLang="en-US" sz="1300" dirty="0" smtClean="0"/>
                        <a:t>물리학</a:t>
                      </a:r>
                      <a:r>
                        <a:rPr lang="en-US" altLang="ko-KR" sz="1300" dirty="0" smtClean="0"/>
                        <a:t>1(</a:t>
                      </a:r>
                      <a:r>
                        <a:rPr lang="ko-KR" altLang="en-US" sz="1300" dirty="0" err="1" smtClean="0"/>
                        <a:t>물리학실험</a:t>
                      </a:r>
                      <a:r>
                        <a:rPr lang="en-US" altLang="ko-KR" sz="1300" dirty="0" smtClean="0"/>
                        <a:t>1) </a:t>
                      </a:r>
                      <a:r>
                        <a:rPr lang="ko-KR" altLang="en-US" sz="1300" dirty="0" err="1" smtClean="0"/>
                        <a:t>택</a:t>
                      </a:r>
                      <a:r>
                        <a:rPr lang="en-US" altLang="ko-KR" sz="1300" dirty="0" smtClean="0"/>
                        <a:t>1</a:t>
                      </a:r>
                      <a:endParaRPr lang="ko-KR" altLang="en-US" sz="1300" dirty="0" smtClean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2976176"/>
                  </a:ext>
                </a:extLst>
              </a:tr>
              <a:tr h="29480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/>
                        <a:t>응용화학생명공학과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 smtClean="0"/>
                        <a:t>(</a:t>
                      </a:r>
                      <a:r>
                        <a:rPr lang="ko-KR" altLang="en-US" sz="1300" dirty="0" smtClean="0"/>
                        <a:t>필수</a:t>
                      </a:r>
                      <a:r>
                        <a:rPr lang="en-US" altLang="ko-KR" sz="1300" dirty="0" smtClean="0"/>
                        <a:t>) </a:t>
                      </a:r>
                      <a:r>
                        <a:rPr lang="ko-KR" altLang="en-US" sz="1300" dirty="0" smtClean="0"/>
                        <a:t>글쓰기</a:t>
                      </a:r>
                      <a:r>
                        <a:rPr lang="en-US" altLang="ko-KR" sz="1300" dirty="0" smtClean="0"/>
                        <a:t>, </a:t>
                      </a:r>
                      <a:r>
                        <a:rPr lang="ko-KR" altLang="en-US" sz="1300" dirty="0" err="1" smtClean="0"/>
                        <a:t>아주인성</a:t>
                      </a:r>
                      <a:r>
                        <a:rPr lang="en-US" altLang="ko-KR" sz="1300" dirty="0" smtClean="0"/>
                        <a:t>, </a:t>
                      </a:r>
                      <a:r>
                        <a:rPr lang="ko-KR" altLang="en-US" sz="1300" dirty="0" smtClean="0"/>
                        <a:t>영어</a:t>
                      </a:r>
                      <a:r>
                        <a:rPr lang="en-US" altLang="ko-KR" sz="1300" dirty="0" smtClean="0"/>
                        <a:t>1, </a:t>
                      </a:r>
                      <a:r>
                        <a:rPr lang="ko-KR" altLang="en-US" sz="1300" dirty="0" smtClean="0"/>
                        <a:t>수학</a:t>
                      </a:r>
                      <a:r>
                        <a:rPr lang="en-US" altLang="ko-KR" sz="1300" dirty="0" smtClean="0"/>
                        <a:t>1, </a:t>
                      </a:r>
                      <a:r>
                        <a:rPr lang="ko-KR" altLang="en-US" sz="1300" dirty="0" smtClean="0"/>
                        <a:t>생물학</a:t>
                      </a:r>
                      <a:r>
                        <a:rPr lang="en-US" altLang="ko-KR" sz="1300" dirty="0" smtClean="0"/>
                        <a:t>1(</a:t>
                      </a:r>
                      <a:r>
                        <a:rPr lang="ko-KR" altLang="en-US" sz="1300" dirty="0" err="1" smtClean="0"/>
                        <a:t>생물학실험</a:t>
                      </a:r>
                      <a:r>
                        <a:rPr lang="en-US" altLang="ko-KR" sz="1300" dirty="0" smtClean="0"/>
                        <a:t>1), </a:t>
                      </a:r>
                      <a:r>
                        <a:rPr lang="ko-KR" altLang="en-US" sz="1300" dirty="0" smtClean="0"/>
                        <a:t>화학</a:t>
                      </a:r>
                      <a:r>
                        <a:rPr lang="en-US" altLang="ko-KR" sz="1300" dirty="0" smtClean="0"/>
                        <a:t>1(</a:t>
                      </a:r>
                      <a:r>
                        <a:rPr lang="ko-KR" altLang="en-US" sz="1300" dirty="0" err="1" smtClean="0"/>
                        <a:t>화학실험</a:t>
                      </a:r>
                      <a:r>
                        <a:rPr lang="en-US" altLang="ko-KR" sz="1300" dirty="0" smtClean="0"/>
                        <a:t>1)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7032332"/>
                  </a:ext>
                </a:extLst>
              </a:tr>
              <a:tr h="54488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/>
                        <a:t>환경안전공학과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 smtClean="0"/>
                        <a:t>(</a:t>
                      </a:r>
                      <a:r>
                        <a:rPr lang="ko-KR" altLang="en-US" sz="1300" dirty="0" smtClean="0"/>
                        <a:t>필수</a:t>
                      </a:r>
                      <a:r>
                        <a:rPr lang="en-US" altLang="ko-KR" sz="1300" dirty="0" smtClean="0"/>
                        <a:t>) </a:t>
                      </a:r>
                      <a:r>
                        <a:rPr lang="ko-KR" altLang="en-US" sz="1300" dirty="0" smtClean="0"/>
                        <a:t>글쓰기</a:t>
                      </a:r>
                      <a:r>
                        <a:rPr lang="en-US" altLang="ko-KR" sz="1300" dirty="0" smtClean="0"/>
                        <a:t>, </a:t>
                      </a:r>
                      <a:r>
                        <a:rPr lang="ko-KR" altLang="en-US" sz="1300" dirty="0" err="1" smtClean="0"/>
                        <a:t>아주인성</a:t>
                      </a:r>
                      <a:r>
                        <a:rPr lang="en-US" altLang="ko-KR" sz="1300" dirty="0" smtClean="0"/>
                        <a:t>, </a:t>
                      </a:r>
                      <a:r>
                        <a:rPr lang="ko-KR" altLang="en-US" sz="1300" dirty="0" smtClean="0"/>
                        <a:t>수학</a:t>
                      </a:r>
                      <a:r>
                        <a:rPr lang="en-US" altLang="ko-KR" sz="1300" dirty="0" smtClean="0"/>
                        <a:t>1, </a:t>
                      </a:r>
                      <a:r>
                        <a:rPr lang="ko-KR" altLang="en-US" sz="1300" dirty="0" smtClean="0"/>
                        <a:t>영어</a:t>
                      </a:r>
                      <a:r>
                        <a:rPr lang="en-US" altLang="ko-KR" sz="1300" dirty="0" smtClean="0"/>
                        <a:t>1</a:t>
                      </a:r>
                    </a:p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 smtClean="0"/>
                        <a:t>(</a:t>
                      </a:r>
                      <a:r>
                        <a:rPr lang="ko-KR" altLang="en-US" sz="1300" dirty="0" smtClean="0"/>
                        <a:t>선택</a:t>
                      </a:r>
                      <a:r>
                        <a:rPr lang="en-US" altLang="ko-KR" sz="1300" dirty="0" smtClean="0"/>
                        <a:t>) </a:t>
                      </a:r>
                      <a:r>
                        <a:rPr lang="ko-KR" altLang="en-US" sz="1300" dirty="0" smtClean="0"/>
                        <a:t>생물학</a:t>
                      </a:r>
                      <a:r>
                        <a:rPr lang="en-US" altLang="ko-KR" sz="1300" dirty="0" smtClean="0"/>
                        <a:t>1(</a:t>
                      </a:r>
                      <a:r>
                        <a:rPr lang="ko-KR" altLang="en-US" sz="1300" dirty="0" err="1" smtClean="0"/>
                        <a:t>생물학실험</a:t>
                      </a:r>
                      <a:r>
                        <a:rPr lang="en-US" altLang="ko-KR" sz="1300" dirty="0" smtClean="0"/>
                        <a:t>1)/</a:t>
                      </a:r>
                      <a:r>
                        <a:rPr lang="ko-KR" altLang="en-US" sz="1300" dirty="0" smtClean="0"/>
                        <a:t>물리학</a:t>
                      </a:r>
                      <a:r>
                        <a:rPr lang="en-US" altLang="ko-KR" sz="1300" dirty="0" smtClean="0"/>
                        <a:t>1(</a:t>
                      </a:r>
                      <a:r>
                        <a:rPr lang="ko-KR" altLang="en-US" sz="1300" dirty="0" err="1" smtClean="0"/>
                        <a:t>물리학실험</a:t>
                      </a:r>
                      <a:r>
                        <a:rPr lang="en-US" altLang="ko-KR" sz="1300" dirty="0" smtClean="0"/>
                        <a:t>1)/</a:t>
                      </a:r>
                      <a:r>
                        <a:rPr lang="ko-KR" altLang="en-US" sz="1300" dirty="0" smtClean="0"/>
                        <a:t>화학</a:t>
                      </a:r>
                      <a:r>
                        <a:rPr lang="en-US" altLang="ko-KR" sz="1300" dirty="0" smtClean="0"/>
                        <a:t>1(</a:t>
                      </a:r>
                      <a:r>
                        <a:rPr lang="ko-KR" altLang="en-US" sz="1300" dirty="0" err="1" smtClean="0"/>
                        <a:t>화학실험</a:t>
                      </a:r>
                      <a:r>
                        <a:rPr lang="en-US" altLang="ko-KR" sz="1300" dirty="0" smtClean="0"/>
                        <a:t>1) </a:t>
                      </a:r>
                      <a:r>
                        <a:rPr lang="ko-KR" altLang="en-US" sz="1300" dirty="0" err="1" smtClean="0"/>
                        <a:t>택</a:t>
                      </a:r>
                      <a:r>
                        <a:rPr lang="en-US" altLang="ko-KR" sz="1300" dirty="0" smtClean="0"/>
                        <a:t>2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945615"/>
                  </a:ext>
                </a:extLst>
              </a:tr>
              <a:tr h="29480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/>
                        <a:t>건설시스템공학과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 smtClean="0"/>
                        <a:t>(</a:t>
                      </a:r>
                      <a:r>
                        <a:rPr lang="ko-KR" altLang="en-US" sz="1300" dirty="0" smtClean="0"/>
                        <a:t>필수</a:t>
                      </a:r>
                      <a:r>
                        <a:rPr lang="en-US" altLang="ko-KR" sz="1300" dirty="0" smtClean="0"/>
                        <a:t>) </a:t>
                      </a:r>
                      <a:r>
                        <a:rPr lang="ko-KR" altLang="en-US" sz="1300" dirty="0" smtClean="0"/>
                        <a:t>글쓰기</a:t>
                      </a:r>
                      <a:r>
                        <a:rPr lang="en-US" altLang="ko-KR" sz="1300" dirty="0" smtClean="0"/>
                        <a:t>, </a:t>
                      </a:r>
                      <a:r>
                        <a:rPr lang="ko-KR" altLang="en-US" sz="1300" dirty="0" err="1" smtClean="0"/>
                        <a:t>아주인성</a:t>
                      </a:r>
                      <a:r>
                        <a:rPr lang="en-US" altLang="ko-KR" sz="1300" dirty="0" smtClean="0"/>
                        <a:t>, </a:t>
                      </a:r>
                      <a:r>
                        <a:rPr lang="ko-KR" altLang="en-US" sz="1300" dirty="0" smtClean="0"/>
                        <a:t>영어</a:t>
                      </a:r>
                      <a:r>
                        <a:rPr lang="en-US" altLang="ko-KR" sz="1300" dirty="0" smtClean="0"/>
                        <a:t>1, </a:t>
                      </a:r>
                      <a:r>
                        <a:rPr lang="ko-KR" altLang="en-US" sz="1300" dirty="0" smtClean="0"/>
                        <a:t>수학</a:t>
                      </a:r>
                      <a:r>
                        <a:rPr lang="en-US" altLang="ko-KR" sz="1300" dirty="0" smtClean="0"/>
                        <a:t>1, </a:t>
                      </a:r>
                      <a:r>
                        <a:rPr lang="ko-KR" altLang="en-US" sz="1300" dirty="0" smtClean="0"/>
                        <a:t>화학</a:t>
                      </a:r>
                      <a:r>
                        <a:rPr lang="en-US" altLang="ko-KR" sz="1300" dirty="0" smtClean="0"/>
                        <a:t>1(</a:t>
                      </a:r>
                      <a:r>
                        <a:rPr lang="ko-KR" altLang="en-US" sz="1300" dirty="0" err="1" smtClean="0"/>
                        <a:t>화학실험</a:t>
                      </a:r>
                      <a:r>
                        <a:rPr lang="en-US" altLang="ko-KR" sz="1300" dirty="0" smtClean="0"/>
                        <a:t>1), </a:t>
                      </a:r>
                      <a:r>
                        <a:rPr lang="ko-KR" altLang="en-US" sz="1300" dirty="0" smtClean="0"/>
                        <a:t>물리학</a:t>
                      </a:r>
                      <a:r>
                        <a:rPr lang="en-US" altLang="ko-KR" sz="1300" dirty="0" smtClean="0"/>
                        <a:t>1(</a:t>
                      </a:r>
                      <a:r>
                        <a:rPr lang="ko-KR" altLang="en-US" sz="1300" dirty="0" err="1" smtClean="0"/>
                        <a:t>물리학실험</a:t>
                      </a:r>
                      <a:r>
                        <a:rPr lang="en-US" altLang="ko-KR" sz="1300" dirty="0" smtClean="0"/>
                        <a:t>1)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6603109"/>
                  </a:ext>
                </a:extLst>
              </a:tr>
              <a:tr h="54488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/>
                        <a:t>교통시스템공학과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 smtClean="0"/>
                        <a:t>(</a:t>
                      </a:r>
                      <a:r>
                        <a:rPr lang="ko-KR" altLang="en-US" sz="1300" dirty="0" smtClean="0"/>
                        <a:t>필수</a:t>
                      </a:r>
                      <a:r>
                        <a:rPr lang="en-US" altLang="ko-KR" sz="1300" dirty="0" smtClean="0"/>
                        <a:t>) </a:t>
                      </a:r>
                      <a:r>
                        <a:rPr lang="ko-KR" altLang="en-US" sz="1300" dirty="0" smtClean="0"/>
                        <a:t>글쓰기</a:t>
                      </a:r>
                      <a:r>
                        <a:rPr lang="en-US" altLang="ko-KR" sz="1300" dirty="0" smtClean="0"/>
                        <a:t>, </a:t>
                      </a:r>
                      <a:r>
                        <a:rPr lang="ko-KR" altLang="en-US" sz="1300" dirty="0" err="1" smtClean="0"/>
                        <a:t>아주인성</a:t>
                      </a:r>
                      <a:r>
                        <a:rPr lang="en-US" altLang="ko-KR" sz="1300" dirty="0" smtClean="0"/>
                        <a:t>, </a:t>
                      </a:r>
                      <a:r>
                        <a:rPr lang="ko-KR" altLang="en-US" sz="1300" dirty="0" smtClean="0"/>
                        <a:t>수학</a:t>
                      </a:r>
                      <a:r>
                        <a:rPr lang="en-US" altLang="ko-KR" sz="1300" dirty="0" smtClean="0"/>
                        <a:t>1, </a:t>
                      </a:r>
                      <a:r>
                        <a:rPr lang="ko-KR" altLang="en-US" sz="1300" dirty="0" smtClean="0"/>
                        <a:t>영어</a:t>
                      </a:r>
                      <a:r>
                        <a:rPr lang="en-US" altLang="ko-KR" sz="1300" dirty="0" smtClean="0"/>
                        <a:t>1</a:t>
                      </a:r>
                    </a:p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 smtClean="0"/>
                        <a:t>(</a:t>
                      </a:r>
                      <a:r>
                        <a:rPr lang="ko-KR" altLang="en-US" sz="1300" dirty="0" smtClean="0"/>
                        <a:t>선택</a:t>
                      </a:r>
                      <a:r>
                        <a:rPr lang="en-US" altLang="ko-KR" sz="1300" dirty="0" smtClean="0"/>
                        <a:t>) </a:t>
                      </a:r>
                      <a:r>
                        <a:rPr lang="ko-KR" altLang="en-US" sz="1300" dirty="0" smtClean="0"/>
                        <a:t>생물학</a:t>
                      </a:r>
                      <a:r>
                        <a:rPr lang="en-US" altLang="ko-KR" sz="1300" dirty="0" smtClean="0"/>
                        <a:t>1(</a:t>
                      </a:r>
                      <a:r>
                        <a:rPr lang="ko-KR" altLang="en-US" sz="1300" dirty="0" err="1" smtClean="0"/>
                        <a:t>생물학실험</a:t>
                      </a:r>
                      <a:r>
                        <a:rPr lang="en-US" altLang="ko-KR" sz="1300" dirty="0" smtClean="0"/>
                        <a:t>1)/</a:t>
                      </a:r>
                      <a:r>
                        <a:rPr lang="ko-KR" altLang="en-US" sz="1300" dirty="0" smtClean="0"/>
                        <a:t>물리학</a:t>
                      </a:r>
                      <a:r>
                        <a:rPr lang="en-US" altLang="ko-KR" sz="1300" dirty="0" smtClean="0"/>
                        <a:t>1(</a:t>
                      </a:r>
                      <a:r>
                        <a:rPr lang="ko-KR" altLang="en-US" sz="1300" dirty="0" err="1" smtClean="0"/>
                        <a:t>물리학실험</a:t>
                      </a:r>
                      <a:r>
                        <a:rPr lang="en-US" altLang="ko-KR" sz="1300" dirty="0" smtClean="0"/>
                        <a:t>1)/</a:t>
                      </a:r>
                      <a:r>
                        <a:rPr lang="ko-KR" altLang="en-US" sz="1300" dirty="0" smtClean="0"/>
                        <a:t>화학</a:t>
                      </a:r>
                      <a:r>
                        <a:rPr lang="en-US" altLang="ko-KR" sz="1300" dirty="0" smtClean="0"/>
                        <a:t>1(</a:t>
                      </a:r>
                      <a:r>
                        <a:rPr lang="ko-KR" altLang="en-US" sz="1300" dirty="0" err="1" smtClean="0"/>
                        <a:t>화학실험</a:t>
                      </a:r>
                      <a:r>
                        <a:rPr lang="en-US" altLang="ko-KR" sz="1300" dirty="0" smtClean="0"/>
                        <a:t>1) </a:t>
                      </a:r>
                      <a:r>
                        <a:rPr lang="ko-KR" altLang="en-US" sz="1300" dirty="0" err="1" smtClean="0"/>
                        <a:t>택</a:t>
                      </a:r>
                      <a:r>
                        <a:rPr lang="en-US" altLang="ko-KR" sz="1300" dirty="0" smtClean="0"/>
                        <a:t>2</a:t>
                      </a:r>
                      <a:endParaRPr lang="ko-KR" altLang="en-US" sz="1300" dirty="0" smtClean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6196117"/>
                  </a:ext>
                </a:extLst>
              </a:tr>
              <a:tr h="544883">
                <a:tc vMerge="1">
                  <a:txBody>
                    <a:bodyPr/>
                    <a:lstStyle/>
                    <a:p>
                      <a:pPr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/>
                        <a:t>건축학과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 smtClean="0"/>
                        <a:t>(</a:t>
                      </a:r>
                      <a:r>
                        <a:rPr lang="ko-KR" altLang="en-US" sz="1300" dirty="0" smtClean="0"/>
                        <a:t>필수</a:t>
                      </a:r>
                      <a:r>
                        <a:rPr lang="en-US" altLang="ko-KR" sz="1300" dirty="0" smtClean="0"/>
                        <a:t>) </a:t>
                      </a:r>
                      <a:r>
                        <a:rPr lang="ko-KR" altLang="en-US" sz="1300" dirty="0" smtClean="0"/>
                        <a:t>영어</a:t>
                      </a:r>
                      <a:r>
                        <a:rPr lang="en-US" altLang="ko-KR" sz="1300" dirty="0" smtClean="0"/>
                        <a:t>1, </a:t>
                      </a:r>
                      <a:r>
                        <a:rPr lang="ko-KR" altLang="en-US" sz="1300" dirty="0" smtClean="0"/>
                        <a:t>수학</a:t>
                      </a:r>
                      <a:r>
                        <a:rPr lang="en-US" altLang="ko-KR" sz="1300" dirty="0" smtClean="0"/>
                        <a:t>1</a:t>
                      </a:r>
                    </a:p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 smtClean="0"/>
                        <a:t>(</a:t>
                      </a:r>
                      <a:r>
                        <a:rPr lang="ko-KR" altLang="en-US" sz="1300" dirty="0" smtClean="0"/>
                        <a:t>선택</a:t>
                      </a:r>
                      <a:r>
                        <a:rPr lang="en-US" altLang="ko-KR" sz="1300" dirty="0" smtClean="0"/>
                        <a:t>) </a:t>
                      </a:r>
                      <a:r>
                        <a:rPr lang="ko-KR" altLang="en-US" sz="1300" dirty="0" smtClean="0"/>
                        <a:t>물리학</a:t>
                      </a:r>
                      <a:r>
                        <a:rPr lang="en-US" altLang="ko-KR" sz="1300" dirty="0" smtClean="0"/>
                        <a:t>(</a:t>
                      </a:r>
                      <a:r>
                        <a:rPr lang="ko-KR" altLang="en-US" sz="1300" dirty="0" err="1" smtClean="0"/>
                        <a:t>물리학실험</a:t>
                      </a:r>
                      <a:r>
                        <a:rPr lang="en-US" altLang="ko-KR" sz="1300" dirty="0" smtClean="0"/>
                        <a:t>)/</a:t>
                      </a:r>
                      <a:r>
                        <a:rPr lang="ko-KR" altLang="en-US" sz="1300" dirty="0" smtClean="0"/>
                        <a:t>화학</a:t>
                      </a:r>
                      <a:r>
                        <a:rPr lang="en-US" altLang="ko-KR" sz="1300" dirty="0" smtClean="0"/>
                        <a:t>(</a:t>
                      </a:r>
                      <a:r>
                        <a:rPr lang="ko-KR" altLang="en-US" sz="1300" dirty="0" err="1" smtClean="0"/>
                        <a:t>화학실험</a:t>
                      </a:r>
                      <a:r>
                        <a:rPr lang="en-US" altLang="ko-KR" sz="1300" dirty="0" smtClean="0"/>
                        <a:t>)/</a:t>
                      </a:r>
                      <a:r>
                        <a:rPr lang="ko-KR" altLang="en-US" sz="1300" dirty="0" smtClean="0"/>
                        <a:t>생명과학</a:t>
                      </a:r>
                      <a:r>
                        <a:rPr lang="en-US" altLang="ko-KR" sz="1300" dirty="0" smtClean="0"/>
                        <a:t>(</a:t>
                      </a:r>
                      <a:r>
                        <a:rPr lang="ko-KR" altLang="en-US" sz="1300" dirty="0" smtClean="0"/>
                        <a:t>생명과학실험</a:t>
                      </a:r>
                      <a:r>
                        <a:rPr lang="en-US" altLang="ko-KR" sz="1300" dirty="0" smtClean="0"/>
                        <a:t>) </a:t>
                      </a:r>
                      <a:r>
                        <a:rPr lang="ko-KR" altLang="en-US" sz="1300" dirty="0" err="1" smtClean="0"/>
                        <a:t>택</a:t>
                      </a:r>
                      <a:r>
                        <a:rPr lang="en-US" altLang="ko-KR" sz="1300" dirty="0" smtClean="0"/>
                        <a:t>2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77202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8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8012398"/>
              </p:ext>
            </p:extLst>
          </p:nvPr>
        </p:nvGraphicFramePr>
        <p:xfrm>
          <a:off x="371475" y="133350"/>
          <a:ext cx="11401425" cy="6079646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1390148">
                  <a:extLst>
                    <a:ext uri="{9D8B030D-6E8A-4147-A177-3AD203B41FA5}">
                      <a16:colId xmlns:a16="http://schemas.microsoft.com/office/drawing/2014/main" val="3034372148"/>
                    </a:ext>
                  </a:extLst>
                </a:gridCol>
                <a:gridCol w="2477929">
                  <a:extLst>
                    <a:ext uri="{9D8B030D-6E8A-4147-A177-3AD203B41FA5}">
                      <a16:colId xmlns:a16="http://schemas.microsoft.com/office/drawing/2014/main" val="95380379"/>
                    </a:ext>
                  </a:extLst>
                </a:gridCol>
                <a:gridCol w="7533348">
                  <a:extLst>
                    <a:ext uri="{9D8B030D-6E8A-4147-A177-3AD203B41FA5}">
                      <a16:colId xmlns:a16="http://schemas.microsoft.com/office/drawing/2014/main" val="4060770710"/>
                    </a:ext>
                  </a:extLst>
                </a:gridCol>
              </a:tblGrid>
              <a:tr h="33299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/>
                        <a:t>단과대학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/>
                        <a:t>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/>
                        <a:t>1</a:t>
                      </a:r>
                      <a:r>
                        <a:rPr lang="ko-KR" altLang="en-US" sz="1500" dirty="0" smtClean="0"/>
                        <a:t>학기 자동수강신청 과목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4636"/>
                  </a:ext>
                </a:extLst>
              </a:tr>
              <a:tr h="274261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>
                          <a:latin typeface="+mn-lt"/>
                        </a:rPr>
                        <a:t>정보통신대학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>
                          <a:latin typeface="+mn-lt"/>
                        </a:rPr>
                        <a:t>전자공학과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en-US" altLang="ko-KR" sz="1300" dirty="0" smtClean="0"/>
                        <a:t>(</a:t>
                      </a:r>
                      <a:r>
                        <a:rPr lang="ko-KR" altLang="en-US" sz="1300" dirty="0" smtClean="0"/>
                        <a:t>필수</a:t>
                      </a:r>
                      <a:r>
                        <a:rPr lang="en-US" altLang="ko-KR" sz="1300" dirty="0" smtClean="0"/>
                        <a:t>) </a:t>
                      </a:r>
                      <a:r>
                        <a:rPr lang="ko-KR" altLang="en-US" sz="1300" dirty="0" smtClean="0"/>
                        <a:t>영어</a:t>
                      </a:r>
                      <a:r>
                        <a:rPr lang="en-US" altLang="ko-KR" sz="1300" dirty="0" smtClean="0"/>
                        <a:t>2, </a:t>
                      </a:r>
                      <a:r>
                        <a:rPr lang="ko-KR" altLang="en-US" sz="1300" dirty="0" smtClean="0"/>
                        <a:t>수학</a:t>
                      </a:r>
                      <a:r>
                        <a:rPr lang="en-US" altLang="ko-KR" sz="1300" dirty="0" smtClean="0"/>
                        <a:t>1, </a:t>
                      </a:r>
                      <a:r>
                        <a:rPr lang="ko-KR" altLang="en-US" sz="1300" dirty="0" smtClean="0"/>
                        <a:t>화학</a:t>
                      </a:r>
                      <a:r>
                        <a:rPr lang="en-US" altLang="ko-KR" sz="1300" dirty="0" smtClean="0"/>
                        <a:t>(</a:t>
                      </a:r>
                      <a:r>
                        <a:rPr lang="ko-KR" altLang="en-US" sz="1300" dirty="0" err="1" smtClean="0"/>
                        <a:t>화학실험</a:t>
                      </a:r>
                      <a:r>
                        <a:rPr lang="en-US" altLang="ko-KR" sz="1300" dirty="0" smtClean="0"/>
                        <a:t>), </a:t>
                      </a:r>
                      <a:r>
                        <a:rPr lang="ko-KR" altLang="en-US" sz="1300" dirty="0" smtClean="0"/>
                        <a:t>물리학</a:t>
                      </a:r>
                      <a:r>
                        <a:rPr lang="en-US" altLang="ko-KR" sz="1300" dirty="0" smtClean="0"/>
                        <a:t>1(</a:t>
                      </a:r>
                      <a:r>
                        <a:rPr lang="ko-KR" altLang="en-US" sz="1300" dirty="0" err="1" smtClean="0"/>
                        <a:t>물리학실험</a:t>
                      </a:r>
                      <a:r>
                        <a:rPr lang="en-US" altLang="ko-KR" sz="1300" dirty="0" smtClean="0"/>
                        <a:t>1) 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2402133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>
                          <a:latin typeface="+mn-lt"/>
                        </a:rPr>
                        <a:t>지능형반도체공학과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dirty="0" smtClean="0">
                          <a:latin typeface="+mn-lt"/>
                        </a:rPr>
                        <a:t>(</a:t>
                      </a:r>
                      <a:r>
                        <a:rPr lang="ko-KR" altLang="en-US" sz="1300" dirty="0" smtClean="0">
                          <a:latin typeface="+mn-lt"/>
                        </a:rPr>
                        <a:t>필수</a:t>
                      </a:r>
                      <a:r>
                        <a:rPr lang="en-US" altLang="ko-KR" sz="1300" dirty="0" smtClean="0">
                          <a:latin typeface="+mn-lt"/>
                        </a:rPr>
                        <a:t>) </a:t>
                      </a:r>
                      <a:r>
                        <a:rPr lang="ko-KR" altLang="en-US" sz="1300" dirty="0" smtClean="0">
                          <a:latin typeface="+mn-lt"/>
                        </a:rPr>
                        <a:t>글쓰기</a:t>
                      </a:r>
                      <a:r>
                        <a:rPr lang="en-US" altLang="ko-KR" sz="1300" dirty="0" smtClean="0">
                          <a:latin typeface="+mn-lt"/>
                        </a:rPr>
                        <a:t>, </a:t>
                      </a:r>
                      <a:r>
                        <a:rPr lang="ko-KR" altLang="en-US" sz="1300" dirty="0" err="1" smtClean="0">
                          <a:latin typeface="+mn-lt"/>
                        </a:rPr>
                        <a:t>아주인성</a:t>
                      </a:r>
                      <a:r>
                        <a:rPr lang="en-US" altLang="ko-KR" sz="1300" dirty="0" smtClean="0">
                          <a:latin typeface="+mn-lt"/>
                        </a:rPr>
                        <a:t>, </a:t>
                      </a:r>
                      <a:r>
                        <a:rPr lang="ko-KR" altLang="en-US" sz="1300" dirty="0" smtClean="0">
                          <a:latin typeface="+mn-lt"/>
                        </a:rPr>
                        <a:t>영어</a:t>
                      </a:r>
                      <a:r>
                        <a:rPr lang="en-US" altLang="ko-KR" sz="1300" dirty="0" smtClean="0">
                          <a:latin typeface="+mn-lt"/>
                        </a:rPr>
                        <a:t>1, </a:t>
                      </a:r>
                      <a:r>
                        <a:rPr lang="ko-KR" altLang="en-US" sz="1300" dirty="0" smtClean="0">
                          <a:latin typeface="+mn-lt"/>
                        </a:rPr>
                        <a:t>수학</a:t>
                      </a:r>
                      <a:r>
                        <a:rPr lang="en-US" altLang="ko-KR" sz="1300" dirty="0" smtClean="0">
                          <a:latin typeface="+mn-lt"/>
                        </a:rPr>
                        <a:t>1, </a:t>
                      </a:r>
                      <a:r>
                        <a:rPr lang="ko-KR" altLang="en-US" sz="1300" dirty="0" smtClean="0">
                          <a:latin typeface="+mn-lt"/>
                        </a:rPr>
                        <a:t>물리학</a:t>
                      </a:r>
                      <a:r>
                        <a:rPr lang="en-US" altLang="ko-KR" sz="1300" dirty="0" smtClean="0">
                          <a:latin typeface="+mn-lt"/>
                        </a:rPr>
                        <a:t>1(</a:t>
                      </a:r>
                      <a:r>
                        <a:rPr lang="ko-KR" altLang="en-US" sz="1300" dirty="0" err="1" smtClean="0">
                          <a:latin typeface="+mn-lt"/>
                        </a:rPr>
                        <a:t>물리학실험</a:t>
                      </a:r>
                      <a:r>
                        <a:rPr lang="en-US" altLang="ko-KR" sz="1300" dirty="0" smtClean="0">
                          <a:latin typeface="+mn-lt"/>
                        </a:rPr>
                        <a:t>1)</a:t>
                      </a:r>
                      <a:endParaRPr lang="ko-KR" altLang="en-US" sz="1300" dirty="0" smtClean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7290486"/>
                  </a:ext>
                </a:extLst>
              </a:tr>
              <a:tr h="548522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>
                          <a:latin typeface="+mn-lt"/>
                        </a:rPr>
                        <a:t>소프트웨어</a:t>
                      </a:r>
                      <a:endParaRPr lang="en-US" altLang="ko-KR" sz="1500" dirty="0" smtClean="0">
                        <a:latin typeface="+mn-lt"/>
                      </a:endParaRPr>
                    </a:p>
                    <a:p>
                      <a:pPr algn="ctr" latinLnBrk="1"/>
                      <a:r>
                        <a:rPr lang="ko-KR" altLang="en-US" sz="1500" dirty="0" err="1" smtClean="0">
                          <a:latin typeface="+mn-lt"/>
                        </a:rPr>
                        <a:t>융합대학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>
                          <a:latin typeface="+mn-lt"/>
                        </a:rPr>
                        <a:t>사이버보안학과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 smtClean="0"/>
                        <a:t>(</a:t>
                      </a:r>
                      <a:r>
                        <a:rPr lang="ko-KR" altLang="en-US" sz="1300" dirty="0" smtClean="0"/>
                        <a:t>필수</a:t>
                      </a:r>
                      <a:r>
                        <a:rPr lang="en-US" altLang="ko-KR" sz="1300" dirty="0" smtClean="0"/>
                        <a:t>) </a:t>
                      </a:r>
                      <a:r>
                        <a:rPr lang="ko-KR" altLang="en-US" sz="1300" dirty="0" smtClean="0"/>
                        <a:t>글쓰기</a:t>
                      </a:r>
                      <a:r>
                        <a:rPr lang="en-US" altLang="ko-KR" sz="1300" dirty="0" smtClean="0"/>
                        <a:t>, </a:t>
                      </a:r>
                      <a:r>
                        <a:rPr lang="ko-KR" altLang="en-US" sz="1300" dirty="0" err="1" smtClean="0"/>
                        <a:t>아주인성</a:t>
                      </a:r>
                      <a:r>
                        <a:rPr lang="en-US" altLang="ko-KR" sz="1300" dirty="0" smtClean="0"/>
                        <a:t>, </a:t>
                      </a:r>
                      <a:r>
                        <a:rPr lang="ko-KR" altLang="en-US" sz="1300" dirty="0" smtClean="0"/>
                        <a:t>영어</a:t>
                      </a:r>
                      <a:r>
                        <a:rPr lang="en-US" altLang="ko-KR" sz="1300" dirty="0" smtClean="0"/>
                        <a:t>2</a:t>
                      </a:r>
                      <a:endParaRPr lang="en-US" altLang="ko-KR" sz="1300" dirty="0" smtClean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6787867"/>
                  </a:ext>
                </a:extLst>
              </a:tr>
              <a:tr h="54852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>
                          <a:latin typeface="+mn-lt"/>
                        </a:rPr>
                        <a:t>소프트웨어학과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dirty="0" smtClean="0">
                          <a:latin typeface="+mn-lt"/>
                        </a:rPr>
                        <a:t>(</a:t>
                      </a:r>
                      <a:r>
                        <a:rPr lang="ko-KR" altLang="en-US" sz="1300" dirty="0" smtClean="0">
                          <a:latin typeface="+mn-lt"/>
                        </a:rPr>
                        <a:t>필수</a:t>
                      </a:r>
                      <a:r>
                        <a:rPr lang="en-US" altLang="ko-KR" sz="1300" dirty="0" smtClean="0">
                          <a:latin typeface="+mn-lt"/>
                        </a:rPr>
                        <a:t>) </a:t>
                      </a:r>
                      <a:r>
                        <a:rPr lang="ko-KR" altLang="en-US" sz="1300" dirty="0" smtClean="0">
                          <a:latin typeface="+mn-lt"/>
                        </a:rPr>
                        <a:t>글쓰기</a:t>
                      </a:r>
                      <a:r>
                        <a:rPr lang="en-US" altLang="ko-KR" sz="1300" dirty="0" smtClean="0">
                          <a:latin typeface="+mn-lt"/>
                        </a:rPr>
                        <a:t>, </a:t>
                      </a:r>
                      <a:r>
                        <a:rPr lang="ko-KR" altLang="en-US" sz="1300" dirty="0" err="1" smtClean="0">
                          <a:latin typeface="+mn-lt"/>
                        </a:rPr>
                        <a:t>아주인성</a:t>
                      </a:r>
                      <a:r>
                        <a:rPr lang="en-US" altLang="ko-KR" sz="1300" dirty="0" smtClean="0">
                          <a:latin typeface="+mn-lt"/>
                        </a:rPr>
                        <a:t>, </a:t>
                      </a:r>
                      <a:r>
                        <a:rPr lang="ko-KR" altLang="en-US" sz="1300" dirty="0" smtClean="0">
                          <a:latin typeface="+mn-lt"/>
                        </a:rPr>
                        <a:t>영어</a:t>
                      </a:r>
                      <a:r>
                        <a:rPr lang="en-US" altLang="ko-KR" sz="1300" dirty="0" smtClean="0">
                          <a:latin typeface="+mn-lt"/>
                        </a:rPr>
                        <a:t>2, </a:t>
                      </a:r>
                      <a:r>
                        <a:rPr lang="ko-KR" altLang="en-US" sz="1300" dirty="0" smtClean="0">
                          <a:latin typeface="+mn-lt"/>
                        </a:rPr>
                        <a:t>수학</a:t>
                      </a:r>
                      <a:r>
                        <a:rPr lang="en-US" altLang="ko-KR" sz="1300" dirty="0" smtClean="0">
                          <a:latin typeface="+mn-lt"/>
                        </a:rPr>
                        <a:t>1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0559592"/>
                  </a:ext>
                </a:extLst>
              </a:tr>
              <a:tr h="54852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>
                          <a:latin typeface="+mn-lt"/>
                        </a:rPr>
                        <a:t>디지털미디어학과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 smtClean="0">
                          <a:latin typeface="+mn-lt"/>
                        </a:rPr>
                        <a:t>(</a:t>
                      </a:r>
                      <a:r>
                        <a:rPr lang="ko-KR" altLang="en-US" sz="1300" dirty="0" smtClean="0">
                          <a:latin typeface="+mn-lt"/>
                        </a:rPr>
                        <a:t>필수</a:t>
                      </a:r>
                      <a:r>
                        <a:rPr lang="en-US" altLang="ko-KR" sz="1300" dirty="0" smtClean="0">
                          <a:latin typeface="+mn-lt"/>
                        </a:rPr>
                        <a:t>) </a:t>
                      </a:r>
                      <a:r>
                        <a:rPr lang="ko-KR" altLang="en-US" sz="1300" dirty="0" smtClean="0">
                          <a:latin typeface="+mn-lt"/>
                        </a:rPr>
                        <a:t>영어</a:t>
                      </a:r>
                      <a:r>
                        <a:rPr lang="en-US" altLang="ko-KR" sz="1300" dirty="0" smtClean="0">
                          <a:latin typeface="+mn-lt"/>
                        </a:rPr>
                        <a:t>2, </a:t>
                      </a:r>
                      <a:r>
                        <a:rPr lang="ko-KR" altLang="en-US" sz="1300" dirty="0" smtClean="0">
                          <a:latin typeface="+mn-lt"/>
                        </a:rPr>
                        <a:t>수학</a:t>
                      </a:r>
                      <a:r>
                        <a:rPr lang="en-US" altLang="ko-KR" sz="1300" dirty="0" smtClean="0">
                          <a:latin typeface="+mn-lt"/>
                        </a:rPr>
                        <a:t>1</a:t>
                      </a:r>
                      <a:endParaRPr lang="ko-KR" altLang="en-US" sz="1300" dirty="0" smtClean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2976176"/>
                  </a:ext>
                </a:extLst>
              </a:tr>
              <a:tr h="472361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>
                          <a:latin typeface="+mn-lt"/>
                        </a:rPr>
                        <a:t>국방디지털융합학과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 smtClean="0">
                          <a:latin typeface="+mn-lt"/>
                        </a:rPr>
                        <a:t>(</a:t>
                      </a:r>
                      <a:r>
                        <a:rPr lang="ko-KR" altLang="en-US" sz="1300" dirty="0" smtClean="0">
                          <a:latin typeface="+mn-lt"/>
                        </a:rPr>
                        <a:t>필수</a:t>
                      </a:r>
                      <a:r>
                        <a:rPr lang="en-US" altLang="ko-KR" sz="1300" dirty="0" smtClean="0">
                          <a:latin typeface="+mn-lt"/>
                        </a:rPr>
                        <a:t>) </a:t>
                      </a:r>
                      <a:r>
                        <a:rPr lang="ko-KR" altLang="en-US" sz="1300" dirty="0" smtClean="0">
                          <a:latin typeface="+mn-lt"/>
                        </a:rPr>
                        <a:t>글쓰기</a:t>
                      </a:r>
                      <a:r>
                        <a:rPr lang="en-US" altLang="ko-KR" sz="1300" dirty="0" smtClean="0">
                          <a:latin typeface="+mn-lt"/>
                        </a:rPr>
                        <a:t>, </a:t>
                      </a:r>
                      <a:r>
                        <a:rPr lang="ko-KR" altLang="en-US" sz="1300" dirty="0" err="1" smtClean="0">
                          <a:latin typeface="+mn-lt"/>
                        </a:rPr>
                        <a:t>아주인성</a:t>
                      </a:r>
                      <a:r>
                        <a:rPr lang="en-US" altLang="ko-KR" sz="1300" dirty="0" smtClean="0">
                          <a:latin typeface="+mn-lt"/>
                        </a:rPr>
                        <a:t>, </a:t>
                      </a:r>
                      <a:r>
                        <a:rPr lang="ko-KR" altLang="en-US" sz="1300" dirty="0" smtClean="0">
                          <a:latin typeface="+mn-lt"/>
                        </a:rPr>
                        <a:t>영어</a:t>
                      </a:r>
                      <a:r>
                        <a:rPr lang="en-US" altLang="ko-KR" sz="1300" dirty="0" smtClean="0">
                          <a:latin typeface="+mn-lt"/>
                        </a:rPr>
                        <a:t>1, </a:t>
                      </a:r>
                      <a:r>
                        <a:rPr lang="ko-KR" altLang="en-US" sz="1300" dirty="0" smtClean="0">
                          <a:latin typeface="+mn-lt"/>
                        </a:rPr>
                        <a:t>수학</a:t>
                      </a:r>
                      <a:r>
                        <a:rPr lang="en-US" altLang="ko-KR" sz="1300" dirty="0" smtClean="0">
                          <a:latin typeface="+mn-lt"/>
                        </a:rPr>
                        <a:t>1, </a:t>
                      </a:r>
                      <a:r>
                        <a:rPr lang="ko-KR" altLang="en-US" sz="1300" dirty="0" smtClean="0">
                          <a:latin typeface="+mn-lt"/>
                        </a:rPr>
                        <a:t>생명과학</a:t>
                      </a:r>
                      <a:r>
                        <a:rPr lang="en-US" altLang="ko-KR" sz="1300" dirty="0" smtClean="0">
                          <a:latin typeface="+mn-lt"/>
                        </a:rPr>
                        <a:t>(</a:t>
                      </a:r>
                      <a:r>
                        <a:rPr lang="ko-KR" altLang="en-US" sz="1300" dirty="0" err="1" smtClean="0">
                          <a:latin typeface="+mn-lt"/>
                        </a:rPr>
                        <a:t>이론과목만</a:t>
                      </a:r>
                      <a:r>
                        <a:rPr lang="en-US" altLang="ko-KR" sz="1300" dirty="0" smtClean="0">
                          <a:latin typeface="+mn-lt"/>
                        </a:rPr>
                        <a:t>) ※</a:t>
                      </a:r>
                      <a:r>
                        <a:rPr lang="ko-KR" altLang="en-US" sz="1300" dirty="0" smtClean="0">
                          <a:latin typeface="+mn-lt"/>
                        </a:rPr>
                        <a:t>생명과학실험 이수 대상 아님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7032332"/>
                  </a:ext>
                </a:extLst>
              </a:tr>
              <a:tr h="825248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>
                          <a:latin typeface="+mn-lt"/>
                        </a:rPr>
                        <a:t>자연과학대학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>
                          <a:latin typeface="+mn-lt"/>
                        </a:rPr>
                        <a:t>수학과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 smtClean="0">
                          <a:latin typeface="+mn-lt"/>
                        </a:rPr>
                        <a:t>(</a:t>
                      </a:r>
                      <a:r>
                        <a:rPr lang="ko-KR" altLang="en-US" sz="1300" dirty="0" smtClean="0">
                          <a:latin typeface="+mn-lt"/>
                        </a:rPr>
                        <a:t>필수</a:t>
                      </a:r>
                      <a:r>
                        <a:rPr lang="en-US" altLang="ko-KR" sz="1300" dirty="0" smtClean="0">
                          <a:latin typeface="+mn-lt"/>
                        </a:rPr>
                        <a:t>) </a:t>
                      </a:r>
                      <a:r>
                        <a:rPr lang="ko-KR" altLang="en-US" sz="1300" dirty="0" smtClean="0">
                          <a:latin typeface="+mn-lt"/>
                        </a:rPr>
                        <a:t>영어</a:t>
                      </a:r>
                      <a:r>
                        <a:rPr lang="en-US" altLang="ko-KR" sz="1300" dirty="0" smtClean="0">
                          <a:latin typeface="+mn-lt"/>
                        </a:rPr>
                        <a:t>1, </a:t>
                      </a:r>
                      <a:r>
                        <a:rPr lang="ko-KR" altLang="en-US" sz="1300" dirty="0" smtClean="0">
                          <a:latin typeface="+mn-lt"/>
                        </a:rPr>
                        <a:t>수학</a:t>
                      </a:r>
                      <a:r>
                        <a:rPr lang="en-US" altLang="ko-KR" sz="1300" dirty="0" smtClean="0">
                          <a:latin typeface="+mn-lt"/>
                        </a:rPr>
                        <a:t>1</a:t>
                      </a:r>
                    </a:p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 smtClean="0">
                          <a:latin typeface="+mn-lt"/>
                        </a:rPr>
                        <a:t>(</a:t>
                      </a:r>
                      <a:r>
                        <a:rPr lang="ko-KR" altLang="en-US" sz="1300" dirty="0" smtClean="0">
                          <a:latin typeface="+mn-lt"/>
                        </a:rPr>
                        <a:t>선택</a:t>
                      </a:r>
                      <a:r>
                        <a:rPr lang="en-US" altLang="ko-KR" sz="1300" dirty="0" smtClean="0">
                          <a:latin typeface="+mn-lt"/>
                        </a:rPr>
                        <a:t>) </a:t>
                      </a:r>
                      <a:r>
                        <a:rPr lang="ko-KR" altLang="en-US" sz="1300" dirty="0" smtClean="0">
                          <a:latin typeface="+mn-lt"/>
                        </a:rPr>
                        <a:t>물리학</a:t>
                      </a:r>
                      <a:r>
                        <a:rPr lang="en-US" altLang="ko-KR" sz="1300" dirty="0" smtClean="0">
                          <a:latin typeface="+mn-lt"/>
                        </a:rPr>
                        <a:t>(</a:t>
                      </a:r>
                      <a:r>
                        <a:rPr lang="ko-KR" altLang="en-US" sz="1300" dirty="0" err="1" smtClean="0">
                          <a:latin typeface="+mn-lt"/>
                        </a:rPr>
                        <a:t>물리학실험</a:t>
                      </a:r>
                      <a:r>
                        <a:rPr lang="en-US" altLang="ko-KR" sz="1300" dirty="0" smtClean="0">
                          <a:latin typeface="+mn-lt"/>
                        </a:rPr>
                        <a:t>)/</a:t>
                      </a:r>
                      <a:r>
                        <a:rPr lang="ko-KR" altLang="en-US" sz="1300" dirty="0" smtClean="0">
                          <a:latin typeface="+mn-lt"/>
                        </a:rPr>
                        <a:t>화학</a:t>
                      </a:r>
                      <a:r>
                        <a:rPr lang="en-US" altLang="ko-KR" sz="1300" dirty="0" smtClean="0">
                          <a:latin typeface="+mn-lt"/>
                        </a:rPr>
                        <a:t>(</a:t>
                      </a:r>
                      <a:r>
                        <a:rPr lang="ko-KR" altLang="en-US" sz="1300" dirty="0" err="1" smtClean="0">
                          <a:latin typeface="+mn-lt"/>
                        </a:rPr>
                        <a:t>화학실험</a:t>
                      </a:r>
                      <a:r>
                        <a:rPr lang="en-US" altLang="ko-KR" sz="1300" dirty="0" smtClean="0">
                          <a:latin typeface="+mn-lt"/>
                        </a:rPr>
                        <a:t>)/</a:t>
                      </a:r>
                      <a:r>
                        <a:rPr lang="ko-KR" altLang="en-US" sz="1300" dirty="0" smtClean="0">
                          <a:latin typeface="+mn-lt"/>
                        </a:rPr>
                        <a:t>생명과학</a:t>
                      </a:r>
                      <a:r>
                        <a:rPr lang="en-US" altLang="ko-KR" sz="1300" dirty="0" smtClean="0">
                          <a:latin typeface="+mn-lt"/>
                        </a:rPr>
                        <a:t>(</a:t>
                      </a:r>
                      <a:r>
                        <a:rPr lang="ko-KR" altLang="en-US" sz="1300" dirty="0" smtClean="0">
                          <a:latin typeface="+mn-lt"/>
                        </a:rPr>
                        <a:t>생명과학실험</a:t>
                      </a:r>
                      <a:r>
                        <a:rPr lang="en-US" altLang="ko-KR" sz="1300" dirty="0" smtClean="0">
                          <a:latin typeface="+mn-lt"/>
                        </a:rPr>
                        <a:t>)</a:t>
                      </a:r>
                      <a:r>
                        <a:rPr lang="ko-KR" altLang="en-US" sz="1300" dirty="0" smtClean="0">
                          <a:latin typeface="+mn-lt"/>
                        </a:rPr>
                        <a:t> 중 </a:t>
                      </a:r>
                      <a:r>
                        <a:rPr lang="ko-KR" altLang="en-US" sz="1300" dirty="0" err="1" smtClean="0">
                          <a:latin typeface="+mn-lt"/>
                        </a:rPr>
                        <a:t>택</a:t>
                      </a:r>
                      <a:r>
                        <a:rPr lang="en-US" altLang="ko-KR" sz="1300" dirty="0" smtClean="0">
                          <a:latin typeface="+mn-lt"/>
                        </a:rPr>
                        <a:t>2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945615"/>
                  </a:ext>
                </a:extLst>
              </a:tr>
              <a:tr h="81088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>
                          <a:latin typeface="+mn-lt"/>
                        </a:rPr>
                        <a:t>물리학과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 smtClean="0">
                          <a:latin typeface="+mn-lt"/>
                        </a:rPr>
                        <a:t>(</a:t>
                      </a:r>
                      <a:r>
                        <a:rPr lang="ko-KR" altLang="en-US" sz="1300" dirty="0" smtClean="0">
                          <a:latin typeface="+mn-lt"/>
                        </a:rPr>
                        <a:t>필수</a:t>
                      </a:r>
                      <a:r>
                        <a:rPr lang="en-US" altLang="ko-KR" sz="1300" dirty="0" smtClean="0">
                          <a:latin typeface="+mn-lt"/>
                        </a:rPr>
                        <a:t>) </a:t>
                      </a:r>
                      <a:r>
                        <a:rPr lang="ko-KR" altLang="en-US" sz="1300" dirty="0" smtClean="0">
                          <a:latin typeface="+mn-lt"/>
                        </a:rPr>
                        <a:t>글쓰기</a:t>
                      </a:r>
                      <a:r>
                        <a:rPr lang="en-US" altLang="ko-KR" sz="1300" dirty="0" smtClean="0">
                          <a:latin typeface="+mn-lt"/>
                        </a:rPr>
                        <a:t>, </a:t>
                      </a:r>
                      <a:r>
                        <a:rPr lang="ko-KR" altLang="en-US" sz="1300" dirty="0" err="1" smtClean="0">
                          <a:latin typeface="+mn-lt"/>
                        </a:rPr>
                        <a:t>아주인성</a:t>
                      </a:r>
                      <a:r>
                        <a:rPr lang="en-US" altLang="ko-KR" sz="1300" dirty="0" smtClean="0">
                          <a:latin typeface="+mn-lt"/>
                        </a:rPr>
                        <a:t>, </a:t>
                      </a:r>
                      <a:r>
                        <a:rPr lang="ko-KR" altLang="en-US" sz="1300" dirty="0" smtClean="0">
                          <a:latin typeface="+mn-lt"/>
                        </a:rPr>
                        <a:t>영어</a:t>
                      </a:r>
                      <a:r>
                        <a:rPr lang="en-US" altLang="ko-KR" sz="1300" dirty="0" smtClean="0">
                          <a:latin typeface="+mn-lt"/>
                        </a:rPr>
                        <a:t>1, </a:t>
                      </a:r>
                      <a:r>
                        <a:rPr lang="ko-KR" altLang="en-US" sz="1300" dirty="0" smtClean="0">
                          <a:latin typeface="+mn-lt"/>
                        </a:rPr>
                        <a:t>수학</a:t>
                      </a:r>
                      <a:r>
                        <a:rPr lang="en-US" altLang="ko-KR" sz="1300" dirty="0" smtClean="0">
                          <a:latin typeface="+mn-lt"/>
                        </a:rPr>
                        <a:t>1, </a:t>
                      </a:r>
                      <a:r>
                        <a:rPr lang="ko-KR" altLang="en-US" sz="1300" dirty="0" smtClean="0">
                          <a:latin typeface="+mn-lt"/>
                        </a:rPr>
                        <a:t>물리학</a:t>
                      </a:r>
                      <a:r>
                        <a:rPr lang="en-US" altLang="ko-KR" sz="1300" dirty="0" smtClean="0">
                          <a:latin typeface="+mn-lt"/>
                        </a:rPr>
                        <a:t>1(</a:t>
                      </a:r>
                      <a:r>
                        <a:rPr lang="ko-KR" altLang="en-US" sz="1300" dirty="0" err="1" smtClean="0">
                          <a:latin typeface="+mn-lt"/>
                        </a:rPr>
                        <a:t>물리학실험</a:t>
                      </a:r>
                      <a:r>
                        <a:rPr lang="en-US" altLang="ko-KR" sz="1300" dirty="0" smtClean="0">
                          <a:latin typeface="+mn-lt"/>
                        </a:rPr>
                        <a:t>1)</a:t>
                      </a:r>
                    </a:p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 smtClean="0">
                          <a:latin typeface="+mn-lt"/>
                        </a:rPr>
                        <a:t>(</a:t>
                      </a:r>
                      <a:r>
                        <a:rPr lang="ko-KR" altLang="en-US" sz="1300" dirty="0" smtClean="0">
                          <a:latin typeface="+mn-lt"/>
                        </a:rPr>
                        <a:t>선택</a:t>
                      </a:r>
                      <a:r>
                        <a:rPr lang="en-US" altLang="ko-KR" sz="1300" dirty="0" smtClean="0">
                          <a:latin typeface="+mn-lt"/>
                        </a:rPr>
                        <a:t>) </a:t>
                      </a:r>
                      <a:r>
                        <a:rPr lang="ko-KR" altLang="en-US" sz="1300" dirty="0" smtClean="0">
                          <a:latin typeface="+mn-lt"/>
                        </a:rPr>
                        <a:t>생명과학</a:t>
                      </a:r>
                      <a:r>
                        <a:rPr lang="en-US" altLang="ko-KR" sz="1300" dirty="0" smtClean="0">
                          <a:latin typeface="+mn-lt"/>
                        </a:rPr>
                        <a:t>(</a:t>
                      </a:r>
                      <a:r>
                        <a:rPr lang="ko-KR" altLang="en-US" sz="1300" dirty="0" smtClean="0">
                          <a:latin typeface="+mn-lt"/>
                        </a:rPr>
                        <a:t>생명과학실험</a:t>
                      </a:r>
                      <a:r>
                        <a:rPr lang="en-US" altLang="ko-KR" sz="1300" dirty="0" smtClean="0">
                          <a:latin typeface="+mn-lt"/>
                        </a:rPr>
                        <a:t>)/</a:t>
                      </a:r>
                      <a:r>
                        <a:rPr lang="ko-KR" altLang="en-US" sz="1300" dirty="0" smtClean="0">
                          <a:latin typeface="+mn-lt"/>
                        </a:rPr>
                        <a:t>화학</a:t>
                      </a:r>
                      <a:r>
                        <a:rPr lang="en-US" altLang="ko-KR" sz="1300" dirty="0" smtClean="0">
                          <a:latin typeface="+mn-lt"/>
                        </a:rPr>
                        <a:t>1(</a:t>
                      </a:r>
                      <a:r>
                        <a:rPr lang="ko-KR" altLang="en-US" sz="1300" dirty="0" err="1" smtClean="0">
                          <a:latin typeface="+mn-lt"/>
                        </a:rPr>
                        <a:t>화학실험</a:t>
                      </a:r>
                      <a:r>
                        <a:rPr lang="en-US" altLang="ko-KR" sz="1300" dirty="0" smtClean="0">
                          <a:latin typeface="+mn-lt"/>
                        </a:rPr>
                        <a:t>1)/</a:t>
                      </a:r>
                      <a:r>
                        <a:rPr lang="ko-KR" altLang="en-US" sz="1300" dirty="0" smtClean="0">
                          <a:latin typeface="+mn-lt"/>
                        </a:rPr>
                        <a:t>생물학</a:t>
                      </a:r>
                      <a:r>
                        <a:rPr lang="en-US" altLang="ko-KR" sz="1300" dirty="0" smtClean="0">
                          <a:latin typeface="+mn-lt"/>
                        </a:rPr>
                        <a:t>1(</a:t>
                      </a:r>
                      <a:r>
                        <a:rPr lang="ko-KR" altLang="en-US" sz="1300" dirty="0" err="1" smtClean="0">
                          <a:latin typeface="+mn-lt"/>
                        </a:rPr>
                        <a:t>생물학실험</a:t>
                      </a:r>
                      <a:r>
                        <a:rPr lang="en-US" altLang="ko-KR" sz="1300" dirty="0" smtClean="0">
                          <a:latin typeface="+mn-lt"/>
                        </a:rPr>
                        <a:t>1) </a:t>
                      </a:r>
                      <a:r>
                        <a:rPr lang="ko-KR" altLang="en-US" sz="1300" dirty="0" err="1" smtClean="0">
                          <a:latin typeface="+mn-lt"/>
                        </a:rPr>
                        <a:t>택</a:t>
                      </a:r>
                      <a:r>
                        <a:rPr lang="en-US" altLang="ko-KR" sz="1300" dirty="0" smtClean="0">
                          <a:latin typeface="+mn-lt"/>
                        </a:rPr>
                        <a:t>1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6603109"/>
                  </a:ext>
                </a:extLst>
              </a:tr>
              <a:tr h="676257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>
                          <a:latin typeface="+mn-lt"/>
                        </a:rPr>
                        <a:t>화학과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 smtClean="0">
                          <a:latin typeface="+mn-lt"/>
                        </a:rPr>
                        <a:t>(</a:t>
                      </a:r>
                      <a:r>
                        <a:rPr lang="ko-KR" altLang="en-US" sz="1300" dirty="0" smtClean="0">
                          <a:latin typeface="+mn-lt"/>
                        </a:rPr>
                        <a:t>필수</a:t>
                      </a:r>
                      <a:r>
                        <a:rPr lang="en-US" altLang="ko-KR" sz="1300" dirty="0" smtClean="0">
                          <a:latin typeface="+mn-lt"/>
                        </a:rPr>
                        <a:t>) </a:t>
                      </a:r>
                      <a:r>
                        <a:rPr lang="ko-KR" altLang="en-US" sz="1300" dirty="0" smtClean="0">
                          <a:latin typeface="+mn-lt"/>
                        </a:rPr>
                        <a:t>글쓰기</a:t>
                      </a:r>
                      <a:r>
                        <a:rPr lang="en-US" altLang="ko-KR" sz="1300" dirty="0" smtClean="0">
                          <a:latin typeface="+mn-lt"/>
                        </a:rPr>
                        <a:t>, </a:t>
                      </a:r>
                      <a:r>
                        <a:rPr lang="ko-KR" altLang="en-US" sz="1300" dirty="0" err="1" smtClean="0">
                          <a:latin typeface="+mn-lt"/>
                        </a:rPr>
                        <a:t>아주인성</a:t>
                      </a:r>
                      <a:r>
                        <a:rPr lang="en-US" altLang="ko-KR" sz="1300" dirty="0" smtClean="0">
                          <a:latin typeface="+mn-lt"/>
                        </a:rPr>
                        <a:t>, </a:t>
                      </a:r>
                      <a:r>
                        <a:rPr lang="ko-KR" altLang="en-US" sz="1300" dirty="0" smtClean="0">
                          <a:latin typeface="+mn-lt"/>
                        </a:rPr>
                        <a:t>영어</a:t>
                      </a:r>
                      <a:r>
                        <a:rPr lang="en-US" altLang="ko-KR" sz="1300" dirty="0" smtClean="0">
                          <a:latin typeface="+mn-lt"/>
                        </a:rPr>
                        <a:t>1, </a:t>
                      </a:r>
                      <a:r>
                        <a:rPr lang="ko-KR" altLang="en-US" sz="1300" dirty="0" smtClean="0">
                          <a:latin typeface="+mn-lt"/>
                        </a:rPr>
                        <a:t>수학</a:t>
                      </a:r>
                      <a:r>
                        <a:rPr lang="en-US" altLang="ko-KR" sz="1300" dirty="0" smtClean="0">
                          <a:latin typeface="+mn-lt"/>
                        </a:rPr>
                        <a:t>1, </a:t>
                      </a:r>
                      <a:r>
                        <a:rPr lang="ko-KR" altLang="en-US" sz="1300" dirty="0" smtClean="0">
                          <a:latin typeface="+mn-lt"/>
                        </a:rPr>
                        <a:t>물리학</a:t>
                      </a:r>
                      <a:r>
                        <a:rPr lang="en-US" altLang="ko-KR" sz="1300" dirty="0" smtClean="0">
                          <a:latin typeface="+mn-lt"/>
                        </a:rPr>
                        <a:t>1(</a:t>
                      </a:r>
                      <a:r>
                        <a:rPr lang="ko-KR" altLang="en-US" sz="1300" dirty="0" err="1" smtClean="0">
                          <a:latin typeface="+mn-lt"/>
                        </a:rPr>
                        <a:t>물리학실험</a:t>
                      </a:r>
                      <a:r>
                        <a:rPr lang="en-US" altLang="ko-KR" sz="1300" dirty="0" smtClean="0">
                          <a:latin typeface="+mn-lt"/>
                        </a:rPr>
                        <a:t>1), </a:t>
                      </a:r>
                      <a:r>
                        <a:rPr lang="ko-KR" altLang="en-US" sz="1300" dirty="0" smtClean="0">
                          <a:latin typeface="+mn-lt"/>
                        </a:rPr>
                        <a:t>화학</a:t>
                      </a:r>
                      <a:r>
                        <a:rPr lang="en-US" altLang="ko-KR" sz="1300" dirty="0" smtClean="0">
                          <a:latin typeface="+mn-lt"/>
                        </a:rPr>
                        <a:t>1(</a:t>
                      </a:r>
                      <a:r>
                        <a:rPr lang="ko-KR" altLang="en-US" sz="1300" dirty="0" err="1" smtClean="0">
                          <a:latin typeface="+mn-lt"/>
                        </a:rPr>
                        <a:t>화학실험</a:t>
                      </a:r>
                      <a:r>
                        <a:rPr lang="en-US" altLang="ko-KR" sz="1300" dirty="0" smtClean="0">
                          <a:latin typeface="+mn-lt"/>
                        </a:rPr>
                        <a:t>1)</a:t>
                      </a:r>
                      <a:endParaRPr lang="ko-KR" altLang="en-US" sz="1300" dirty="0" smtClean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6196117"/>
                  </a:ext>
                </a:extLst>
              </a:tr>
              <a:tr h="676257">
                <a:tc vMerge="1">
                  <a:txBody>
                    <a:bodyPr/>
                    <a:lstStyle/>
                    <a:p>
                      <a:pPr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>
                          <a:latin typeface="+mn-lt"/>
                        </a:rPr>
                        <a:t>생명과학과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 smtClean="0">
                          <a:latin typeface="+mn-lt"/>
                        </a:rPr>
                        <a:t>(</a:t>
                      </a:r>
                      <a:r>
                        <a:rPr lang="ko-KR" altLang="en-US" sz="1300" dirty="0" smtClean="0">
                          <a:latin typeface="+mn-lt"/>
                        </a:rPr>
                        <a:t>필수</a:t>
                      </a:r>
                      <a:r>
                        <a:rPr lang="en-US" altLang="ko-KR" sz="1300" dirty="0" smtClean="0">
                          <a:latin typeface="+mn-lt"/>
                        </a:rPr>
                        <a:t>) </a:t>
                      </a:r>
                      <a:r>
                        <a:rPr lang="ko-KR" altLang="en-US" sz="1300" dirty="0" smtClean="0">
                          <a:latin typeface="+mn-lt"/>
                        </a:rPr>
                        <a:t>글쓰기</a:t>
                      </a:r>
                      <a:r>
                        <a:rPr lang="en-US" altLang="ko-KR" sz="1300" dirty="0" smtClean="0">
                          <a:latin typeface="+mn-lt"/>
                        </a:rPr>
                        <a:t>, </a:t>
                      </a:r>
                      <a:r>
                        <a:rPr lang="ko-KR" altLang="en-US" sz="1300" dirty="0" err="1" smtClean="0">
                          <a:latin typeface="+mn-lt"/>
                        </a:rPr>
                        <a:t>아주인성</a:t>
                      </a:r>
                      <a:r>
                        <a:rPr lang="en-US" altLang="ko-KR" sz="1300" dirty="0" smtClean="0">
                          <a:latin typeface="+mn-lt"/>
                        </a:rPr>
                        <a:t>, </a:t>
                      </a:r>
                      <a:r>
                        <a:rPr lang="ko-KR" altLang="en-US" sz="1300" dirty="0" smtClean="0">
                          <a:latin typeface="+mn-lt"/>
                        </a:rPr>
                        <a:t>영어</a:t>
                      </a:r>
                      <a:r>
                        <a:rPr lang="en-US" altLang="ko-KR" sz="1300" dirty="0" smtClean="0">
                          <a:latin typeface="+mn-lt"/>
                        </a:rPr>
                        <a:t>1, </a:t>
                      </a:r>
                      <a:r>
                        <a:rPr lang="ko-KR" altLang="en-US" sz="1300" dirty="0" smtClean="0">
                          <a:latin typeface="+mn-lt"/>
                        </a:rPr>
                        <a:t>수학</a:t>
                      </a:r>
                      <a:r>
                        <a:rPr lang="en-US" altLang="ko-KR" sz="1300" dirty="0" smtClean="0">
                          <a:latin typeface="+mn-lt"/>
                        </a:rPr>
                        <a:t>1, </a:t>
                      </a:r>
                      <a:r>
                        <a:rPr lang="ko-KR" altLang="en-US" sz="1300" dirty="0" smtClean="0">
                          <a:latin typeface="+mn-lt"/>
                        </a:rPr>
                        <a:t>생물학</a:t>
                      </a:r>
                      <a:r>
                        <a:rPr lang="en-US" altLang="ko-KR" sz="1300" dirty="0" smtClean="0">
                          <a:latin typeface="+mn-lt"/>
                        </a:rPr>
                        <a:t>1(</a:t>
                      </a:r>
                      <a:r>
                        <a:rPr lang="ko-KR" altLang="en-US" sz="1300" dirty="0" err="1" smtClean="0">
                          <a:latin typeface="+mn-lt"/>
                        </a:rPr>
                        <a:t>생물학실험</a:t>
                      </a:r>
                      <a:r>
                        <a:rPr lang="en-US" altLang="ko-KR" sz="1300" dirty="0" smtClean="0">
                          <a:latin typeface="+mn-lt"/>
                        </a:rPr>
                        <a:t>1), </a:t>
                      </a:r>
                      <a:r>
                        <a:rPr lang="ko-KR" altLang="en-US" sz="1300" dirty="0" smtClean="0">
                          <a:latin typeface="+mn-lt"/>
                        </a:rPr>
                        <a:t>화학</a:t>
                      </a:r>
                      <a:r>
                        <a:rPr lang="en-US" altLang="ko-KR" sz="1300" dirty="0" smtClean="0">
                          <a:latin typeface="+mn-lt"/>
                        </a:rPr>
                        <a:t>1(</a:t>
                      </a:r>
                      <a:r>
                        <a:rPr lang="ko-KR" altLang="en-US" sz="1300" dirty="0" err="1" smtClean="0">
                          <a:latin typeface="+mn-lt"/>
                        </a:rPr>
                        <a:t>화학실험</a:t>
                      </a:r>
                      <a:r>
                        <a:rPr lang="en-US" altLang="ko-KR" sz="1300" dirty="0" smtClean="0">
                          <a:latin typeface="+mn-lt"/>
                        </a:rPr>
                        <a:t>1)</a:t>
                      </a:r>
                      <a:endParaRPr lang="ko-KR" altLang="en-US" sz="1300" dirty="0" smtClean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77202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8221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7068986"/>
              </p:ext>
            </p:extLst>
          </p:nvPr>
        </p:nvGraphicFramePr>
        <p:xfrm>
          <a:off x="371475" y="133351"/>
          <a:ext cx="11401425" cy="6026379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1390148">
                  <a:extLst>
                    <a:ext uri="{9D8B030D-6E8A-4147-A177-3AD203B41FA5}">
                      <a16:colId xmlns:a16="http://schemas.microsoft.com/office/drawing/2014/main" val="3034372148"/>
                    </a:ext>
                  </a:extLst>
                </a:gridCol>
                <a:gridCol w="2477929">
                  <a:extLst>
                    <a:ext uri="{9D8B030D-6E8A-4147-A177-3AD203B41FA5}">
                      <a16:colId xmlns:a16="http://schemas.microsoft.com/office/drawing/2014/main" val="95380379"/>
                    </a:ext>
                  </a:extLst>
                </a:gridCol>
                <a:gridCol w="7533348">
                  <a:extLst>
                    <a:ext uri="{9D8B030D-6E8A-4147-A177-3AD203B41FA5}">
                      <a16:colId xmlns:a16="http://schemas.microsoft.com/office/drawing/2014/main" val="4060770710"/>
                    </a:ext>
                  </a:extLst>
                </a:gridCol>
              </a:tblGrid>
              <a:tr h="3274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/>
                        <a:t>단과대학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/>
                        <a:t>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/>
                        <a:t>1</a:t>
                      </a:r>
                      <a:r>
                        <a:rPr lang="ko-KR" altLang="en-US" sz="1500" dirty="0" smtClean="0"/>
                        <a:t>학기 자동수강신청 과목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4636"/>
                  </a:ext>
                </a:extLst>
              </a:tr>
              <a:tr h="464755">
                <a:tc rowSpan="3">
                  <a:txBody>
                    <a:bodyPr/>
                    <a:lstStyle/>
                    <a:p>
                      <a:pPr algn="ctr"/>
                      <a:r>
                        <a:rPr lang="ko-KR" altLang="en-US" sz="1500" dirty="0" smtClean="0"/>
                        <a:t>경영대학</a:t>
                      </a:r>
                      <a:endParaRPr lang="ko-KR" altLang="en-US" sz="15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>
                          <a:latin typeface="+mn-lt"/>
                        </a:rPr>
                        <a:t>경영학과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dirty="0" smtClean="0">
                          <a:latin typeface="+mn-lt"/>
                        </a:rPr>
                        <a:t>(</a:t>
                      </a:r>
                      <a:r>
                        <a:rPr lang="ko-KR" altLang="en-US" sz="1300" dirty="0" smtClean="0">
                          <a:latin typeface="+mn-lt"/>
                        </a:rPr>
                        <a:t>필수</a:t>
                      </a:r>
                      <a:r>
                        <a:rPr lang="en-US" altLang="ko-KR" sz="1300" dirty="0" smtClean="0">
                          <a:latin typeface="+mn-lt"/>
                        </a:rPr>
                        <a:t>) </a:t>
                      </a:r>
                      <a:r>
                        <a:rPr lang="ko-KR" altLang="en-US" sz="1300" dirty="0" smtClean="0">
                          <a:latin typeface="+mn-lt"/>
                        </a:rPr>
                        <a:t>영어</a:t>
                      </a:r>
                      <a:r>
                        <a:rPr lang="en-US" altLang="ko-KR" sz="1300" dirty="0" smtClean="0">
                          <a:latin typeface="+mn-lt"/>
                        </a:rPr>
                        <a:t>1</a:t>
                      </a:r>
                      <a:endParaRPr lang="ko-KR" altLang="en-US" sz="1300" dirty="0" smtClean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2402133"/>
                  </a:ext>
                </a:extLst>
              </a:tr>
              <a:tr h="46475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>
                          <a:latin typeface="+mn-lt"/>
                        </a:rPr>
                        <a:t>e-</a:t>
                      </a:r>
                      <a:r>
                        <a:rPr lang="ko-KR" altLang="en-US" sz="1500" dirty="0" smtClean="0">
                          <a:latin typeface="+mn-lt"/>
                        </a:rPr>
                        <a:t>비즈니스학과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 smtClean="0">
                          <a:latin typeface="+mn-lt"/>
                        </a:rPr>
                        <a:t>(</a:t>
                      </a:r>
                      <a:r>
                        <a:rPr lang="ko-KR" altLang="en-US" sz="1300" dirty="0" smtClean="0">
                          <a:latin typeface="+mn-lt"/>
                        </a:rPr>
                        <a:t>필수</a:t>
                      </a:r>
                      <a:r>
                        <a:rPr lang="en-US" altLang="ko-KR" sz="1300" dirty="0" smtClean="0">
                          <a:latin typeface="+mn-lt"/>
                        </a:rPr>
                        <a:t>)</a:t>
                      </a:r>
                      <a:r>
                        <a:rPr lang="ko-KR" altLang="en-US" sz="1300" baseline="0" dirty="0" smtClean="0">
                          <a:latin typeface="+mn-lt"/>
                        </a:rPr>
                        <a:t> 글쓰기</a:t>
                      </a:r>
                      <a:r>
                        <a:rPr lang="en-US" altLang="ko-KR" sz="1300" baseline="0" dirty="0" smtClean="0">
                          <a:latin typeface="+mn-lt"/>
                        </a:rPr>
                        <a:t>, </a:t>
                      </a:r>
                      <a:r>
                        <a:rPr lang="ko-KR" altLang="en-US" sz="1300" baseline="0" dirty="0" err="1" smtClean="0">
                          <a:latin typeface="+mn-lt"/>
                        </a:rPr>
                        <a:t>아주인성</a:t>
                      </a:r>
                      <a:r>
                        <a:rPr lang="en-US" altLang="ko-KR" sz="1300" baseline="0" dirty="0" smtClean="0">
                          <a:latin typeface="+mn-lt"/>
                        </a:rPr>
                        <a:t>, </a:t>
                      </a:r>
                      <a:r>
                        <a:rPr lang="ko-KR" altLang="en-US" sz="1300" baseline="0" dirty="0" smtClean="0">
                          <a:latin typeface="+mn-lt"/>
                        </a:rPr>
                        <a:t>영어</a:t>
                      </a:r>
                      <a:r>
                        <a:rPr lang="en-US" altLang="ko-KR" sz="1300" baseline="0" dirty="0" smtClean="0">
                          <a:latin typeface="+mn-lt"/>
                        </a:rPr>
                        <a:t>2</a:t>
                      </a:r>
                      <a:endParaRPr lang="en-US" altLang="ko-KR" sz="1300" dirty="0" smtClean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6787867"/>
                  </a:ext>
                </a:extLst>
              </a:tr>
              <a:tr h="46475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err="1" smtClean="0">
                          <a:latin typeface="+mn-lt"/>
                        </a:rPr>
                        <a:t>금융공학과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dirty="0" smtClean="0">
                          <a:latin typeface="+mn-lt"/>
                        </a:rPr>
                        <a:t>(</a:t>
                      </a:r>
                      <a:r>
                        <a:rPr lang="ko-KR" altLang="en-US" sz="1300" dirty="0" smtClean="0">
                          <a:latin typeface="+mn-lt"/>
                        </a:rPr>
                        <a:t>필수</a:t>
                      </a:r>
                      <a:r>
                        <a:rPr lang="en-US" altLang="ko-KR" sz="1300" dirty="0" smtClean="0">
                          <a:latin typeface="+mn-lt"/>
                        </a:rPr>
                        <a:t>)</a:t>
                      </a:r>
                      <a:r>
                        <a:rPr lang="ko-KR" altLang="en-US" sz="1300" baseline="0" dirty="0" smtClean="0">
                          <a:latin typeface="+mn-lt"/>
                        </a:rPr>
                        <a:t> 글쓰기</a:t>
                      </a:r>
                      <a:r>
                        <a:rPr lang="en-US" altLang="ko-KR" sz="1300" baseline="0" dirty="0" smtClean="0">
                          <a:latin typeface="+mn-lt"/>
                        </a:rPr>
                        <a:t>, </a:t>
                      </a:r>
                      <a:r>
                        <a:rPr lang="ko-KR" altLang="en-US" sz="1300" baseline="0" dirty="0" err="1" smtClean="0">
                          <a:latin typeface="+mn-lt"/>
                        </a:rPr>
                        <a:t>아주인성</a:t>
                      </a:r>
                      <a:r>
                        <a:rPr lang="en-US" altLang="ko-KR" sz="1300" baseline="0" dirty="0" smtClean="0">
                          <a:latin typeface="+mn-lt"/>
                        </a:rPr>
                        <a:t>, </a:t>
                      </a:r>
                      <a:r>
                        <a:rPr lang="ko-KR" altLang="en-US" sz="1300" baseline="0" dirty="0" smtClean="0">
                          <a:latin typeface="+mn-lt"/>
                        </a:rPr>
                        <a:t>영어</a:t>
                      </a:r>
                      <a:r>
                        <a:rPr lang="en-US" altLang="ko-KR" sz="1300" baseline="0" dirty="0" smtClean="0">
                          <a:latin typeface="+mn-lt"/>
                        </a:rPr>
                        <a:t>1, </a:t>
                      </a:r>
                      <a:r>
                        <a:rPr lang="ko-KR" altLang="en-US" sz="1300" baseline="0" dirty="0" smtClean="0">
                          <a:latin typeface="+mn-lt"/>
                        </a:rPr>
                        <a:t>수학</a:t>
                      </a:r>
                      <a:r>
                        <a:rPr lang="en-US" altLang="ko-KR" sz="1300" baseline="0" dirty="0" smtClean="0">
                          <a:latin typeface="+mn-lt"/>
                        </a:rPr>
                        <a:t>1</a:t>
                      </a:r>
                      <a:endParaRPr lang="en-US" altLang="ko-KR" sz="1300" dirty="0" smtClean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0559592"/>
                  </a:ext>
                </a:extLst>
              </a:tr>
              <a:tr h="413359"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>
                          <a:latin typeface="+mn-lt"/>
                        </a:rPr>
                        <a:t>인문대학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>
                          <a:latin typeface="+mn-lt"/>
                        </a:rPr>
                        <a:t>국어국문학과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 smtClean="0">
                          <a:latin typeface="+mn-lt"/>
                        </a:rPr>
                        <a:t>(</a:t>
                      </a:r>
                      <a:r>
                        <a:rPr lang="ko-KR" altLang="en-US" sz="1300" dirty="0" smtClean="0">
                          <a:latin typeface="+mn-lt"/>
                        </a:rPr>
                        <a:t>필수</a:t>
                      </a:r>
                      <a:r>
                        <a:rPr lang="en-US" altLang="ko-KR" sz="1300" dirty="0" smtClean="0">
                          <a:latin typeface="+mn-lt"/>
                        </a:rPr>
                        <a:t>) </a:t>
                      </a:r>
                      <a:r>
                        <a:rPr lang="ko-KR" altLang="en-US" sz="1300" dirty="0" smtClean="0">
                          <a:latin typeface="+mn-lt"/>
                        </a:rPr>
                        <a:t>영어</a:t>
                      </a:r>
                      <a:r>
                        <a:rPr lang="en-US" altLang="ko-KR" sz="1300" dirty="0" smtClean="0">
                          <a:latin typeface="+mn-lt"/>
                        </a:rPr>
                        <a:t>2</a:t>
                      </a:r>
                      <a:endParaRPr lang="ko-KR" altLang="en-US" sz="1300" dirty="0" smtClean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2976176"/>
                  </a:ext>
                </a:extLst>
              </a:tr>
              <a:tr h="41335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>
                          <a:latin typeface="+mn-lt"/>
                        </a:rPr>
                        <a:t>영어영문학과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3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필수</a:t>
                      </a:r>
                      <a:r>
                        <a:rPr kumimoji="0" lang="en-US" altLang="ko-KR" sz="13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r>
                        <a:rPr kumimoji="0" lang="ko-KR" altLang="en-US" sz="13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 글쓰기</a:t>
                      </a:r>
                      <a:r>
                        <a:rPr kumimoji="0" lang="en-US" altLang="ko-KR" sz="13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3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아주인성</a:t>
                      </a:r>
                      <a:r>
                        <a:rPr kumimoji="0" lang="en-US" altLang="ko-KR" sz="13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3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영어</a:t>
                      </a:r>
                      <a:r>
                        <a:rPr kumimoji="0" lang="en-US" altLang="ko-KR" sz="13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2</a:t>
                      </a:r>
                      <a:endParaRPr kumimoji="0" lang="en-US" altLang="ko-KR" sz="13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7032332"/>
                  </a:ext>
                </a:extLst>
              </a:tr>
              <a:tr h="41335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>
                          <a:latin typeface="+mn-lt"/>
                        </a:rPr>
                        <a:t>불어불문학과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3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필수</a:t>
                      </a:r>
                      <a:r>
                        <a:rPr kumimoji="0" lang="en-US" altLang="ko-KR" sz="13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r>
                        <a:rPr kumimoji="0" lang="ko-KR" altLang="en-US" sz="13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 글쓰기</a:t>
                      </a:r>
                      <a:r>
                        <a:rPr kumimoji="0" lang="en-US" altLang="ko-KR" sz="13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3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아주인성</a:t>
                      </a:r>
                      <a:r>
                        <a:rPr kumimoji="0" lang="en-US" altLang="ko-KR" sz="13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3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영어</a:t>
                      </a:r>
                      <a:r>
                        <a:rPr kumimoji="0" lang="en-US" altLang="ko-KR" sz="13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2</a:t>
                      </a:r>
                      <a:endParaRPr kumimoji="0" lang="en-US" altLang="ko-KR" sz="13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945615"/>
                  </a:ext>
                </a:extLst>
              </a:tr>
              <a:tr h="413359">
                <a:tc v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>
                          <a:latin typeface="+mn-lt"/>
                        </a:rPr>
                        <a:t>사학과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필수</a:t>
                      </a:r>
                      <a:r>
                        <a:rPr kumimoji="0" lang="en-US" altLang="ko-KR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r>
                        <a:rPr kumimoji="0" lang="ko-KR" altLang="en-US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 글쓰기</a:t>
                      </a:r>
                      <a:r>
                        <a:rPr kumimoji="0" lang="en-US" altLang="ko-KR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3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아주인성</a:t>
                      </a:r>
                      <a:r>
                        <a:rPr kumimoji="0" lang="en-US" altLang="ko-KR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영어</a:t>
                      </a:r>
                      <a:r>
                        <a:rPr kumimoji="0" lang="en-US" altLang="ko-KR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6603109"/>
                  </a:ext>
                </a:extLst>
              </a:tr>
              <a:tr h="41335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>
                          <a:latin typeface="+mn-lt"/>
                        </a:rPr>
                        <a:t>문화콘텐츠학과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필수</a:t>
                      </a:r>
                      <a:r>
                        <a:rPr kumimoji="0" lang="en-US" altLang="ko-KR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r>
                        <a:rPr kumimoji="0" lang="ko-KR" altLang="en-US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 글쓰기</a:t>
                      </a:r>
                      <a:r>
                        <a:rPr kumimoji="0" lang="en-US" altLang="ko-KR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3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아주인성</a:t>
                      </a:r>
                      <a:r>
                        <a:rPr kumimoji="0" lang="en-US" altLang="ko-KR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영어</a:t>
                      </a:r>
                      <a:r>
                        <a:rPr kumimoji="0" lang="en-US" altLang="ko-KR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6196117"/>
                  </a:ext>
                </a:extLst>
              </a:tr>
              <a:tr h="372978">
                <a:tc rowSpan="6"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>
                          <a:latin typeface="+mn-lt"/>
                        </a:rPr>
                        <a:t>사회과학대학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>
                          <a:latin typeface="+mn-lt"/>
                        </a:rPr>
                        <a:t>경제학과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dirty="0" smtClean="0">
                          <a:latin typeface="+mn-lt"/>
                        </a:rPr>
                        <a:t>(</a:t>
                      </a:r>
                      <a:r>
                        <a:rPr lang="ko-KR" altLang="en-US" sz="1300" dirty="0" smtClean="0">
                          <a:latin typeface="+mn-lt"/>
                        </a:rPr>
                        <a:t>필수</a:t>
                      </a:r>
                      <a:r>
                        <a:rPr lang="en-US" altLang="ko-KR" sz="1300" dirty="0" smtClean="0">
                          <a:latin typeface="+mn-lt"/>
                        </a:rPr>
                        <a:t>) </a:t>
                      </a:r>
                      <a:r>
                        <a:rPr lang="ko-KR" altLang="en-US" sz="1300" dirty="0" smtClean="0">
                          <a:latin typeface="+mn-lt"/>
                        </a:rPr>
                        <a:t>영어</a:t>
                      </a:r>
                      <a:r>
                        <a:rPr lang="en-US" altLang="ko-KR" sz="1300" dirty="0" smtClean="0">
                          <a:latin typeface="+mn-lt"/>
                        </a:rPr>
                        <a:t>1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7720206"/>
                  </a:ext>
                </a:extLst>
              </a:tr>
              <a:tr h="37297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>
                          <a:latin typeface="+mn-lt"/>
                        </a:rPr>
                        <a:t>행정학과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3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필수</a:t>
                      </a:r>
                      <a:r>
                        <a:rPr kumimoji="0" lang="en-US" altLang="ko-KR" sz="13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) </a:t>
                      </a:r>
                      <a:r>
                        <a:rPr kumimoji="0" lang="ko-KR" altLang="en-US" sz="13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영어</a:t>
                      </a:r>
                      <a:r>
                        <a:rPr kumimoji="0" lang="en-US" altLang="ko-KR" sz="13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1</a:t>
                      </a:r>
                      <a:endParaRPr kumimoji="0" lang="ko-KR" altLang="en-US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3066079"/>
                  </a:ext>
                </a:extLst>
              </a:tr>
              <a:tr h="37297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>
                          <a:latin typeface="+mn-lt"/>
                        </a:rPr>
                        <a:t>심리학과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필수</a:t>
                      </a:r>
                      <a:r>
                        <a:rPr kumimoji="0" lang="en-US" altLang="ko-KR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) </a:t>
                      </a:r>
                      <a:r>
                        <a:rPr kumimoji="0" lang="ko-KR" altLang="en-US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영어</a:t>
                      </a:r>
                      <a:r>
                        <a:rPr kumimoji="0" lang="en-US" altLang="ko-KR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1</a:t>
                      </a:r>
                      <a:endParaRPr kumimoji="0" lang="ko-KR" altLang="en-US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6771328"/>
                  </a:ext>
                </a:extLst>
              </a:tr>
              <a:tr h="37297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>
                          <a:latin typeface="+mn-lt"/>
                        </a:rPr>
                        <a:t>사회학과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필수</a:t>
                      </a:r>
                      <a:r>
                        <a:rPr kumimoji="0" lang="en-US" altLang="ko-KR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kumimoji="0" lang="ko-KR" altLang="en-US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영어</a:t>
                      </a:r>
                      <a:r>
                        <a:rPr kumimoji="0" lang="en-US" altLang="ko-KR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ko-KR" altLang="en-US" sz="13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5301687"/>
                  </a:ext>
                </a:extLst>
              </a:tr>
              <a:tr h="37297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>
                          <a:latin typeface="+mn-lt"/>
                        </a:rPr>
                        <a:t>정치외교학과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필수</a:t>
                      </a:r>
                      <a:r>
                        <a:rPr kumimoji="0" lang="en-US" altLang="ko-KR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) </a:t>
                      </a:r>
                      <a:r>
                        <a:rPr kumimoji="0" lang="ko-KR" altLang="en-US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영어</a:t>
                      </a:r>
                      <a:r>
                        <a:rPr kumimoji="0" lang="en-US" altLang="ko-KR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1</a:t>
                      </a:r>
                      <a:endParaRPr kumimoji="0" lang="ko-KR" altLang="en-US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4238972"/>
                  </a:ext>
                </a:extLst>
              </a:tr>
              <a:tr h="37297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>
                          <a:latin typeface="+mn-lt"/>
                        </a:rPr>
                        <a:t>스포츠레저학과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필수</a:t>
                      </a:r>
                      <a:r>
                        <a:rPr kumimoji="0" lang="en-US" altLang="ko-KR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) </a:t>
                      </a:r>
                      <a:r>
                        <a:rPr kumimoji="0" lang="ko-KR" altLang="en-US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영어</a:t>
                      </a:r>
                      <a:r>
                        <a:rPr kumimoji="0" lang="en-US" altLang="ko-KR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1</a:t>
                      </a:r>
                      <a:endParaRPr kumimoji="0" lang="ko-KR" altLang="en-US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250813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7836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9800528"/>
              </p:ext>
            </p:extLst>
          </p:nvPr>
        </p:nvGraphicFramePr>
        <p:xfrm>
          <a:off x="371475" y="133350"/>
          <a:ext cx="11401425" cy="3669024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1390148">
                  <a:extLst>
                    <a:ext uri="{9D8B030D-6E8A-4147-A177-3AD203B41FA5}">
                      <a16:colId xmlns:a16="http://schemas.microsoft.com/office/drawing/2014/main" val="3034372148"/>
                    </a:ext>
                  </a:extLst>
                </a:gridCol>
                <a:gridCol w="1959477">
                  <a:extLst>
                    <a:ext uri="{9D8B030D-6E8A-4147-A177-3AD203B41FA5}">
                      <a16:colId xmlns:a16="http://schemas.microsoft.com/office/drawing/2014/main" val="95380379"/>
                    </a:ext>
                  </a:extLst>
                </a:gridCol>
                <a:gridCol w="8051800">
                  <a:extLst>
                    <a:ext uri="{9D8B030D-6E8A-4147-A177-3AD203B41FA5}">
                      <a16:colId xmlns:a16="http://schemas.microsoft.com/office/drawing/2014/main" val="4060770710"/>
                    </a:ext>
                  </a:extLst>
                </a:gridCol>
              </a:tblGrid>
              <a:tr h="2984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/>
                        <a:t>단과대학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/>
                        <a:t>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/>
                        <a:t>1</a:t>
                      </a:r>
                      <a:r>
                        <a:rPr lang="ko-KR" altLang="en-US" sz="1500" dirty="0" smtClean="0"/>
                        <a:t>학기 자동수강신청 과목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4636"/>
                  </a:ext>
                </a:extLst>
              </a:tr>
              <a:tr h="140945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500" dirty="0" smtClean="0"/>
                        <a:t>의과대학</a:t>
                      </a:r>
                      <a:endParaRPr lang="ko-KR" altLang="en-US" sz="15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>
                          <a:latin typeface="+mn-lt"/>
                        </a:rPr>
                        <a:t>의학과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dirty="0" smtClean="0">
                          <a:latin typeface="+mn-lt"/>
                        </a:rPr>
                        <a:t>(</a:t>
                      </a:r>
                      <a:r>
                        <a:rPr lang="ko-KR" altLang="en-US" sz="1500" dirty="0" smtClean="0">
                          <a:latin typeface="+mn-lt"/>
                        </a:rPr>
                        <a:t>필수</a:t>
                      </a:r>
                      <a:r>
                        <a:rPr lang="en-US" altLang="ko-KR" sz="1500" dirty="0" smtClean="0">
                          <a:latin typeface="+mn-lt"/>
                        </a:rPr>
                        <a:t>) </a:t>
                      </a:r>
                      <a:r>
                        <a:rPr lang="ko-KR" altLang="en-US" sz="1500" dirty="0" smtClean="0">
                          <a:latin typeface="+mn-lt"/>
                        </a:rPr>
                        <a:t>영어</a:t>
                      </a:r>
                      <a:r>
                        <a:rPr lang="en-US" altLang="ko-KR" sz="1500" dirty="0" smtClean="0">
                          <a:latin typeface="+mn-lt"/>
                        </a:rPr>
                        <a:t>2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dirty="0" smtClean="0">
                          <a:latin typeface="+mn-lt"/>
                        </a:rPr>
                        <a:t>(</a:t>
                      </a:r>
                      <a:r>
                        <a:rPr lang="ko-KR" altLang="en-US" sz="1500" dirty="0" smtClean="0">
                          <a:latin typeface="+mn-lt"/>
                        </a:rPr>
                        <a:t>선택</a:t>
                      </a:r>
                      <a:r>
                        <a:rPr lang="en-US" altLang="ko-KR" sz="1500" dirty="0" smtClean="0">
                          <a:latin typeface="+mn-lt"/>
                        </a:rPr>
                        <a:t>) </a:t>
                      </a:r>
                      <a:r>
                        <a:rPr lang="ko-KR" altLang="en-US" sz="1500" dirty="0" smtClean="0">
                          <a:latin typeface="+mn-lt"/>
                        </a:rPr>
                        <a:t>수학</a:t>
                      </a:r>
                      <a:r>
                        <a:rPr lang="en-US" altLang="ko-KR" sz="1500" dirty="0" smtClean="0">
                          <a:latin typeface="+mn-lt"/>
                        </a:rPr>
                        <a:t>1/</a:t>
                      </a:r>
                      <a:r>
                        <a:rPr lang="ko-KR" altLang="en-US" sz="1500" dirty="0" smtClean="0">
                          <a:latin typeface="+mn-lt"/>
                        </a:rPr>
                        <a:t>물리학</a:t>
                      </a:r>
                      <a:r>
                        <a:rPr lang="en-US" altLang="ko-KR" sz="1500" baseline="0" dirty="0" smtClean="0">
                          <a:latin typeface="+mn-lt"/>
                        </a:rPr>
                        <a:t> </a:t>
                      </a:r>
                      <a:r>
                        <a:rPr lang="ko-KR" altLang="en-US" sz="1500" baseline="0" dirty="0" err="1" smtClean="0">
                          <a:latin typeface="+mn-lt"/>
                        </a:rPr>
                        <a:t>택</a:t>
                      </a:r>
                      <a:r>
                        <a:rPr lang="ko-KR" altLang="en-US" sz="1500" baseline="0" dirty="0" smtClean="0">
                          <a:latin typeface="+mn-lt"/>
                        </a:rPr>
                        <a:t> </a:t>
                      </a:r>
                      <a:r>
                        <a:rPr lang="en-US" altLang="ko-KR" sz="1500" baseline="0" dirty="0" smtClean="0">
                          <a:latin typeface="+mn-lt"/>
                        </a:rPr>
                        <a:t>1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dirty="0" smtClean="0">
                          <a:latin typeface="+mn-lt"/>
                        </a:rPr>
                        <a:t>(</a:t>
                      </a:r>
                      <a:r>
                        <a:rPr lang="ko-KR" altLang="en-US" sz="1500" dirty="0" smtClean="0">
                          <a:latin typeface="+mn-lt"/>
                        </a:rPr>
                        <a:t>선택</a:t>
                      </a:r>
                      <a:r>
                        <a:rPr lang="en-US" altLang="ko-KR" sz="1500" dirty="0" smtClean="0">
                          <a:latin typeface="+mn-lt"/>
                        </a:rPr>
                        <a:t>) </a:t>
                      </a:r>
                      <a:r>
                        <a:rPr lang="ko-KR" altLang="en-US" sz="1500" dirty="0" smtClean="0">
                          <a:latin typeface="+mn-lt"/>
                        </a:rPr>
                        <a:t>화학</a:t>
                      </a:r>
                      <a:r>
                        <a:rPr lang="en-US" altLang="ko-KR" sz="1500" dirty="0" smtClean="0">
                          <a:latin typeface="+mn-lt"/>
                        </a:rPr>
                        <a:t>1(</a:t>
                      </a:r>
                      <a:r>
                        <a:rPr lang="ko-KR" altLang="en-US" sz="1500" dirty="0" err="1" smtClean="0">
                          <a:latin typeface="+mn-lt"/>
                        </a:rPr>
                        <a:t>화학실험</a:t>
                      </a:r>
                      <a:r>
                        <a:rPr lang="en-US" altLang="ko-KR" sz="1500" dirty="0" smtClean="0">
                          <a:latin typeface="+mn-lt"/>
                        </a:rPr>
                        <a:t>1)/</a:t>
                      </a:r>
                      <a:r>
                        <a:rPr lang="ko-KR" altLang="en-US" sz="1500" dirty="0" smtClean="0">
                          <a:latin typeface="+mn-lt"/>
                        </a:rPr>
                        <a:t>생물학</a:t>
                      </a:r>
                      <a:r>
                        <a:rPr lang="en-US" altLang="ko-KR" sz="1500" dirty="0" smtClean="0">
                          <a:latin typeface="+mn-lt"/>
                        </a:rPr>
                        <a:t>1(</a:t>
                      </a:r>
                      <a:r>
                        <a:rPr lang="ko-KR" altLang="en-US" sz="1500" dirty="0" err="1" smtClean="0">
                          <a:latin typeface="+mn-lt"/>
                        </a:rPr>
                        <a:t>생물학실험</a:t>
                      </a:r>
                      <a:r>
                        <a:rPr lang="en-US" altLang="ko-KR" sz="1500" dirty="0" smtClean="0">
                          <a:latin typeface="+mn-lt"/>
                        </a:rPr>
                        <a:t>1) </a:t>
                      </a:r>
                      <a:r>
                        <a:rPr lang="ko-KR" altLang="en-US" sz="1500" dirty="0" err="1" smtClean="0">
                          <a:latin typeface="+mn-lt"/>
                        </a:rPr>
                        <a:t>택</a:t>
                      </a:r>
                      <a:r>
                        <a:rPr lang="en-US" altLang="ko-KR" sz="1500" dirty="0" smtClean="0">
                          <a:latin typeface="+mn-lt"/>
                        </a:rPr>
                        <a:t>1</a:t>
                      </a:r>
                      <a:endParaRPr lang="ko-KR" altLang="en-US" sz="1500" dirty="0" smtClean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2402133"/>
                  </a:ext>
                </a:extLst>
              </a:tr>
              <a:tr h="969766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500" dirty="0" smtClean="0"/>
                        <a:t>간호대학</a:t>
                      </a:r>
                      <a:endParaRPr lang="ko-KR" altLang="en-US" sz="15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>
                          <a:latin typeface="+mn-lt"/>
                        </a:rPr>
                        <a:t>간호학과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500" dirty="0" smtClean="0">
                          <a:latin typeface="+mn-lt"/>
                        </a:rPr>
                        <a:t>(</a:t>
                      </a:r>
                      <a:r>
                        <a:rPr lang="ko-KR" altLang="en-US" sz="1500" dirty="0" smtClean="0">
                          <a:latin typeface="+mn-lt"/>
                        </a:rPr>
                        <a:t>필수</a:t>
                      </a:r>
                      <a:r>
                        <a:rPr lang="en-US" altLang="ko-KR" sz="1500" dirty="0" smtClean="0">
                          <a:latin typeface="+mn-lt"/>
                        </a:rPr>
                        <a:t>)</a:t>
                      </a:r>
                      <a:r>
                        <a:rPr lang="ko-KR" altLang="en-US" sz="1500" baseline="0" dirty="0" smtClean="0">
                          <a:latin typeface="+mn-lt"/>
                        </a:rPr>
                        <a:t> 글쓰기</a:t>
                      </a:r>
                      <a:r>
                        <a:rPr lang="en-US" altLang="ko-KR" sz="1500" baseline="0" dirty="0" smtClean="0">
                          <a:latin typeface="+mn-lt"/>
                        </a:rPr>
                        <a:t>, </a:t>
                      </a:r>
                      <a:r>
                        <a:rPr lang="ko-KR" altLang="en-US" sz="1500" baseline="0" dirty="0" err="1" smtClean="0">
                          <a:latin typeface="+mn-lt"/>
                        </a:rPr>
                        <a:t>아주인성</a:t>
                      </a:r>
                      <a:r>
                        <a:rPr lang="en-US" altLang="ko-KR" sz="1500" baseline="0" dirty="0" smtClean="0">
                          <a:latin typeface="+mn-lt"/>
                        </a:rPr>
                        <a:t>, </a:t>
                      </a:r>
                      <a:r>
                        <a:rPr lang="ko-KR" altLang="en-US" sz="1500" baseline="0" dirty="0" smtClean="0">
                          <a:latin typeface="+mn-lt"/>
                        </a:rPr>
                        <a:t>영어</a:t>
                      </a:r>
                      <a:r>
                        <a:rPr lang="en-US" altLang="ko-KR" sz="1500" baseline="0" dirty="0" smtClean="0">
                          <a:latin typeface="+mn-lt"/>
                        </a:rPr>
                        <a:t>2, </a:t>
                      </a:r>
                      <a:r>
                        <a:rPr lang="ko-KR" altLang="en-US" sz="1500" baseline="0" dirty="0" smtClean="0">
                          <a:latin typeface="+mn-lt"/>
                        </a:rPr>
                        <a:t>생명과학</a:t>
                      </a:r>
                      <a:r>
                        <a:rPr lang="en-US" altLang="ko-KR" sz="1500" baseline="0" dirty="0" smtClean="0">
                          <a:latin typeface="+mn-lt"/>
                        </a:rPr>
                        <a:t>(</a:t>
                      </a:r>
                      <a:r>
                        <a:rPr lang="ko-KR" altLang="en-US" sz="1500" baseline="0" dirty="0" smtClean="0">
                          <a:latin typeface="+mn-lt"/>
                        </a:rPr>
                        <a:t>이론만</a:t>
                      </a:r>
                      <a:r>
                        <a:rPr lang="en-US" altLang="ko-KR" sz="1500" baseline="0" dirty="0" smtClean="0">
                          <a:latin typeface="+mn-lt"/>
                        </a:rPr>
                        <a:t>) ※</a:t>
                      </a:r>
                      <a:r>
                        <a:rPr lang="ko-KR" altLang="en-US" sz="1500" baseline="0" dirty="0" smtClean="0">
                          <a:latin typeface="+mn-lt"/>
                        </a:rPr>
                        <a:t>생명과학실험은 이수 과목이 아님</a:t>
                      </a:r>
                      <a:endParaRPr lang="en-US" altLang="ko-KR" sz="1500" dirty="0" smtClean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6787867"/>
                  </a:ext>
                </a:extLst>
              </a:tr>
              <a:tr h="969766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500" dirty="0" smtClean="0"/>
                        <a:t>약학대학</a:t>
                      </a:r>
                      <a:endParaRPr lang="ko-KR" altLang="en-US" sz="15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>
                          <a:latin typeface="+mn-lt"/>
                        </a:rPr>
                        <a:t>약학과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dirty="0" smtClean="0">
                          <a:latin typeface="+mn-lt"/>
                        </a:rPr>
                        <a:t>(</a:t>
                      </a:r>
                      <a:r>
                        <a:rPr lang="ko-KR" altLang="en-US" sz="1500" dirty="0" smtClean="0">
                          <a:latin typeface="+mn-lt"/>
                        </a:rPr>
                        <a:t>필수</a:t>
                      </a:r>
                      <a:r>
                        <a:rPr lang="en-US" altLang="ko-KR" sz="1500" dirty="0" smtClean="0">
                          <a:latin typeface="+mn-lt"/>
                        </a:rPr>
                        <a:t>)</a:t>
                      </a:r>
                      <a:r>
                        <a:rPr lang="ko-KR" altLang="en-US" sz="1500" baseline="0" dirty="0" smtClean="0">
                          <a:latin typeface="+mn-lt"/>
                        </a:rPr>
                        <a:t> 글쓰기</a:t>
                      </a:r>
                      <a:r>
                        <a:rPr lang="en-US" altLang="ko-KR" sz="1500" baseline="0" dirty="0" smtClean="0">
                          <a:latin typeface="+mn-lt"/>
                        </a:rPr>
                        <a:t>, </a:t>
                      </a:r>
                      <a:r>
                        <a:rPr lang="ko-KR" altLang="en-US" sz="1500" baseline="0" dirty="0" err="1" smtClean="0">
                          <a:latin typeface="+mn-lt"/>
                        </a:rPr>
                        <a:t>아주인성</a:t>
                      </a:r>
                      <a:r>
                        <a:rPr lang="en-US" altLang="ko-KR" sz="1500" baseline="0" dirty="0" smtClean="0">
                          <a:latin typeface="+mn-lt"/>
                        </a:rPr>
                        <a:t>, </a:t>
                      </a:r>
                      <a:r>
                        <a:rPr lang="ko-KR" altLang="en-US" sz="1500" baseline="0" dirty="0" smtClean="0">
                          <a:latin typeface="+mn-lt"/>
                        </a:rPr>
                        <a:t>영어</a:t>
                      </a:r>
                      <a:r>
                        <a:rPr lang="en-US" altLang="ko-KR" sz="1500" baseline="0" dirty="0" smtClean="0">
                          <a:latin typeface="+mn-lt"/>
                        </a:rPr>
                        <a:t>1, </a:t>
                      </a:r>
                      <a:r>
                        <a:rPr lang="ko-KR" altLang="en-US" sz="1500" baseline="0" dirty="0" smtClean="0">
                          <a:latin typeface="+mn-lt"/>
                        </a:rPr>
                        <a:t>물리학</a:t>
                      </a:r>
                      <a:r>
                        <a:rPr lang="en-US" altLang="ko-KR" sz="1500" baseline="0" dirty="0" smtClean="0">
                          <a:latin typeface="+mn-lt"/>
                        </a:rPr>
                        <a:t>(</a:t>
                      </a:r>
                      <a:r>
                        <a:rPr lang="ko-KR" altLang="en-US" sz="1500" baseline="0" dirty="0" err="1" smtClean="0">
                          <a:latin typeface="+mn-lt"/>
                        </a:rPr>
                        <a:t>물리학실험</a:t>
                      </a:r>
                      <a:r>
                        <a:rPr lang="en-US" altLang="ko-KR" sz="1500" baseline="0" dirty="0" smtClean="0">
                          <a:latin typeface="+mn-lt"/>
                        </a:rPr>
                        <a:t>), </a:t>
                      </a:r>
                      <a:r>
                        <a:rPr lang="ko-KR" altLang="en-US" sz="1500" baseline="0" dirty="0" smtClean="0">
                          <a:latin typeface="+mn-lt"/>
                        </a:rPr>
                        <a:t>화학</a:t>
                      </a:r>
                      <a:r>
                        <a:rPr lang="en-US" altLang="ko-KR" sz="1500" baseline="0" dirty="0" smtClean="0">
                          <a:latin typeface="+mn-lt"/>
                        </a:rPr>
                        <a:t>1(</a:t>
                      </a:r>
                      <a:r>
                        <a:rPr lang="ko-KR" altLang="en-US" sz="1500" baseline="0" dirty="0" err="1" smtClean="0">
                          <a:latin typeface="+mn-lt"/>
                        </a:rPr>
                        <a:t>화학실험</a:t>
                      </a:r>
                      <a:r>
                        <a:rPr lang="en-US" altLang="ko-KR" sz="1500" baseline="0" dirty="0" smtClean="0">
                          <a:latin typeface="+mn-lt"/>
                        </a:rPr>
                        <a:t>1), </a:t>
                      </a:r>
                      <a:r>
                        <a:rPr lang="ko-KR" altLang="en-US" sz="1500" baseline="0" dirty="0" smtClean="0">
                          <a:latin typeface="+mn-lt"/>
                        </a:rPr>
                        <a:t>생물학</a:t>
                      </a:r>
                      <a:r>
                        <a:rPr lang="en-US" altLang="ko-KR" sz="1500" baseline="0" dirty="0" smtClean="0">
                          <a:latin typeface="+mn-lt"/>
                        </a:rPr>
                        <a:t>1(</a:t>
                      </a:r>
                      <a:r>
                        <a:rPr lang="ko-KR" altLang="en-US" sz="1500" baseline="0" dirty="0" err="1" smtClean="0">
                          <a:latin typeface="+mn-lt"/>
                        </a:rPr>
                        <a:t>생물학실험</a:t>
                      </a:r>
                      <a:r>
                        <a:rPr lang="en-US" altLang="ko-KR" sz="1500" baseline="0" dirty="0" smtClean="0">
                          <a:latin typeface="+mn-lt"/>
                        </a:rPr>
                        <a:t>1)</a:t>
                      </a:r>
                      <a:endParaRPr lang="en-US" altLang="ko-KR" sz="1500" dirty="0" smtClean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05595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035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부제목 2"/>
          <p:cNvSpPr txBox="1">
            <a:spLocks/>
          </p:cNvSpPr>
          <p:nvPr/>
        </p:nvSpPr>
        <p:spPr>
          <a:xfrm>
            <a:off x="800420" y="574853"/>
            <a:ext cx="11849100" cy="210116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US" altLang="ko-KR" sz="2500" b="1" dirty="0" smtClean="0"/>
              <a:t>4. Co-BSM </a:t>
            </a:r>
            <a:r>
              <a:rPr lang="ko-KR" altLang="en-US" sz="2500" b="1" dirty="0" smtClean="0"/>
              <a:t>희망 교과목 선택</a:t>
            </a:r>
            <a:endParaRPr lang="en-US" altLang="ko-KR" sz="2500" b="1" dirty="0" smtClean="0"/>
          </a:p>
          <a:p>
            <a:pPr marL="0" indent="0">
              <a:lnSpc>
                <a:spcPct val="100000"/>
              </a:lnSpc>
              <a:buNone/>
            </a:pPr>
            <a:r>
              <a:rPr lang="ko-KR" altLang="en-US" sz="2500" b="1" dirty="0" smtClean="0"/>
              <a:t> </a:t>
            </a:r>
            <a:r>
              <a:rPr lang="en-US" altLang="ko-KR" sz="2500" b="1" dirty="0" smtClean="0"/>
              <a:t>: </a:t>
            </a:r>
            <a:r>
              <a:rPr lang="ko-KR" altLang="en-US" sz="2500" b="1" dirty="0" smtClean="0"/>
              <a:t>하단의 목록 학과는 기초 교과를 </a:t>
            </a:r>
            <a:r>
              <a:rPr lang="en-US" altLang="ko-KR" sz="2500" b="1" dirty="0" smtClean="0"/>
              <a:t>CASE</a:t>
            </a:r>
            <a:r>
              <a:rPr lang="ko-KR" altLang="en-US" sz="2500" b="1" dirty="0" smtClean="0"/>
              <a:t>별로 나누어 이수하도록</a:t>
            </a:r>
            <a:endParaRPr lang="en-US" altLang="ko-KR" sz="2500" b="1" dirty="0" smtClean="0"/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2500" b="1" dirty="0"/>
              <a:t> </a:t>
            </a:r>
            <a:r>
              <a:rPr lang="en-US" altLang="ko-KR" sz="2500" b="1" dirty="0" smtClean="0"/>
              <a:t>  </a:t>
            </a:r>
            <a:r>
              <a:rPr lang="ko-KR" altLang="en-US" sz="2500" b="1" dirty="0" smtClean="0"/>
              <a:t>교육과정을 편성하였으며</a:t>
            </a:r>
            <a:r>
              <a:rPr lang="en-US" altLang="ko-KR" sz="2500" b="1" dirty="0" smtClean="0"/>
              <a:t>, </a:t>
            </a:r>
            <a:r>
              <a:rPr lang="ko-KR" altLang="en-US" sz="2500" b="1" dirty="0" smtClean="0"/>
              <a:t>희망 교과목 선택하여 수강 가능</a:t>
            </a:r>
            <a:endParaRPr lang="en-US" altLang="ko-KR" sz="2500" b="1" dirty="0"/>
          </a:p>
        </p:txBody>
      </p:sp>
      <p:grpSp>
        <p:nvGrpSpPr>
          <p:cNvPr id="8" name="그룹 7"/>
          <p:cNvGrpSpPr/>
          <p:nvPr/>
        </p:nvGrpSpPr>
        <p:grpSpPr>
          <a:xfrm>
            <a:off x="431576" y="2249586"/>
            <a:ext cx="11328849" cy="3795165"/>
            <a:chOff x="407300" y="2249586"/>
            <a:chExt cx="11328849" cy="3795165"/>
          </a:xfrm>
        </p:grpSpPr>
        <p:sp>
          <p:nvSpPr>
            <p:cNvPr id="3" name="TextBox 2"/>
            <p:cNvSpPr txBox="1"/>
            <p:nvPr/>
          </p:nvSpPr>
          <p:spPr>
            <a:xfrm>
              <a:off x="1042524" y="2423629"/>
              <a:ext cx="10058400" cy="34317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Wingdings" panose="05000000000000000000" pitchFamily="2" charset="2"/>
                <a:buChar char="Ø"/>
              </a:pPr>
              <a:r>
                <a:rPr lang="en-US" altLang="ko-KR" sz="2800" b="1" dirty="0" smtClean="0"/>
                <a:t>2024</a:t>
              </a:r>
              <a:r>
                <a:rPr lang="ko-KR" altLang="en-US" sz="2800" b="1" dirty="0" smtClean="0"/>
                <a:t>학년도 </a:t>
              </a:r>
              <a:r>
                <a:rPr lang="en-US" altLang="ko-KR" sz="2800" b="1" dirty="0" smtClean="0"/>
                <a:t>1</a:t>
              </a:r>
              <a:r>
                <a:rPr lang="ko-KR" altLang="en-US" sz="2800" b="1" dirty="0" smtClean="0"/>
                <a:t>학기 </a:t>
              </a:r>
              <a:r>
                <a:rPr lang="ko-KR" altLang="en-US" sz="2800" b="1" dirty="0" err="1" smtClean="0"/>
                <a:t>희망교과목</a:t>
              </a:r>
              <a:r>
                <a:rPr lang="ko-KR" altLang="en-US" sz="2800" b="1" dirty="0" smtClean="0"/>
                <a:t> 선택 대상 학과</a:t>
              </a:r>
              <a:endParaRPr lang="en-US" altLang="ko-KR" sz="2800" b="1" dirty="0" smtClean="0"/>
            </a:p>
            <a:p>
              <a:endParaRPr lang="en-US" altLang="ko-KR" sz="2500" b="1" dirty="0" smtClean="0"/>
            </a:p>
            <a:p>
              <a:pPr>
                <a:lnSpc>
                  <a:spcPct val="150000"/>
                </a:lnSpc>
              </a:pPr>
              <a:r>
                <a:rPr lang="en-US" altLang="ko-KR" sz="2700" b="1" dirty="0"/>
                <a:t> </a:t>
              </a:r>
              <a:r>
                <a:rPr lang="en-US" altLang="ko-KR" sz="2700" b="1" dirty="0" smtClean="0"/>
                <a:t>  </a:t>
              </a:r>
              <a:r>
                <a:rPr lang="ko-KR" altLang="en-US" sz="2700" b="1" dirty="0" smtClean="0">
                  <a:solidFill>
                    <a:srgbClr val="FF0000"/>
                  </a:solidFill>
                </a:rPr>
                <a:t>산업공학과</a:t>
              </a:r>
              <a:r>
                <a:rPr lang="en-US" altLang="ko-KR" sz="2700" b="1" dirty="0" smtClean="0">
                  <a:solidFill>
                    <a:srgbClr val="FF0000"/>
                  </a:solidFill>
                </a:rPr>
                <a:t>, </a:t>
              </a:r>
              <a:r>
                <a:rPr lang="ko-KR" altLang="en-US" sz="2700" b="1" dirty="0" smtClean="0">
                  <a:solidFill>
                    <a:srgbClr val="FF0000"/>
                  </a:solidFill>
                </a:rPr>
                <a:t>화학공학과</a:t>
              </a:r>
              <a:r>
                <a:rPr lang="en-US" altLang="ko-KR" sz="2700" b="1" dirty="0" smtClean="0">
                  <a:solidFill>
                    <a:srgbClr val="FF0000"/>
                  </a:solidFill>
                </a:rPr>
                <a:t>, </a:t>
              </a:r>
              <a:r>
                <a:rPr lang="ko-KR" altLang="en-US" sz="2700" b="1" dirty="0" smtClean="0">
                  <a:solidFill>
                    <a:srgbClr val="FF0000"/>
                  </a:solidFill>
                </a:rPr>
                <a:t>신소재공학과</a:t>
              </a:r>
              <a:r>
                <a:rPr lang="en-US" altLang="ko-KR" sz="2700" b="1" dirty="0" smtClean="0">
                  <a:solidFill>
                    <a:srgbClr val="FF0000"/>
                  </a:solidFill>
                </a:rPr>
                <a:t>, </a:t>
              </a:r>
              <a:r>
                <a:rPr lang="ko-KR" altLang="en-US" sz="2700" b="1" dirty="0" smtClean="0">
                  <a:solidFill>
                    <a:srgbClr val="FF0000"/>
                  </a:solidFill>
                </a:rPr>
                <a:t>환경안전공학과</a:t>
              </a:r>
              <a:r>
                <a:rPr lang="en-US" altLang="ko-KR" sz="2700" b="1" dirty="0" smtClean="0">
                  <a:solidFill>
                    <a:srgbClr val="FF0000"/>
                  </a:solidFill>
                </a:rPr>
                <a:t>, 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2700" b="1" dirty="0" smtClean="0">
                  <a:solidFill>
                    <a:srgbClr val="FF0000"/>
                  </a:solidFill>
                </a:rPr>
                <a:t>   </a:t>
              </a:r>
              <a:r>
                <a:rPr lang="ko-KR" altLang="en-US" sz="2700" b="1" dirty="0" smtClean="0">
                  <a:solidFill>
                    <a:srgbClr val="FF0000"/>
                  </a:solidFill>
                </a:rPr>
                <a:t>교통시스템공학과</a:t>
              </a:r>
              <a:r>
                <a:rPr lang="en-US" altLang="ko-KR" sz="2700" b="1" dirty="0" smtClean="0">
                  <a:solidFill>
                    <a:srgbClr val="FF0000"/>
                  </a:solidFill>
                </a:rPr>
                <a:t>, </a:t>
              </a:r>
              <a:r>
                <a:rPr lang="ko-KR" altLang="en-US" sz="2700" b="1" dirty="0" smtClean="0">
                  <a:solidFill>
                    <a:srgbClr val="FF0000"/>
                  </a:solidFill>
                </a:rPr>
                <a:t>건축학과</a:t>
              </a:r>
              <a:r>
                <a:rPr lang="en-US" altLang="ko-KR" sz="2700" b="1" dirty="0" smtClean="0">
                  <a:solidFill>
                    <a:srgbClr val="FF0000"/>
                  </a:solidFill>
                </a:rPr>
                <a:t>, </a:t>
              </a:r>
              <a:r>
                <a:rPr lang="ko-KR" altLang="en-US" sz="2700" b="1" dirty="0" smtClean="0">
                  <a:solidFill>
                    <a:srgbClr val="FF0000"/>
                  </a:solidFill>
                </a:rPr>
                <a:t>수학과</a:t>
              </a:r>
              <a:r>
                <a:rPr lang="en-US" altLang="ko-KR" sz="2700" b="1" dirty="0" smtClean="0">
                  <a:solidFill>
                    <a:srgbClr val="FF0000"/>
                  </a:solidFill>
                </a:rPr>
                <a:t>, </a:t>
              </a:r>
              <a:r>
                <a:rPr lang="ko-KR" altLang="en-US" sz="2700" b="1" dirty="0" smtClean="0">
                  <a:solidFill>
                    <a:srgbClr val="FF0000"/>
                  </a:solidFill>
                </a:rPr>
                <a:t>물리학과</a:t>
              </a:r>
              <a:r>
                <a:rPr lang="en-US" altLang="ko-KR" sz="2700" b="1" dirty="0" smtClean="0">
                  <a:solidFill>
                    <a:srgbClr val="FF0000"/>
                  </a:solidFill>
                </a:rPr>
                <a:t>, </a:t>
              </a:r>
              <a:r>
                <a:rPr lang="ko-KR" altLang="en-US" sz="2700" b="1" dirty="0" smtClean="0">
                  <a:solidFill>
                    <a:srgbClr val="FF0000"/>
                  </a:solidFill>
                </a:rPr>
                <a:t>의학과</a:t>
              </a:r>
              <a:endParaRPr lang="en-US" altLang="ko-KR" sz="2700" b="1" dirty="0" smtClean="0">
                <a:solidFill>
                  <a:srgbClr val="FF0000"/>
                </a:solidFill>
              </a:endParaRPr>
            </a:p>
            <a:p>
              <a:pPr>
                <a:lnSpc>
                  <a:spcPct val="150000"/>
                </a:lnSpc>
              </a:pPr>
              <a:endParaRPr lang="en-US" altLang="ko-KR" b="1" dirty="0" smtClean="0"/>
            </a:p>
            <a:p>
              <a:pPr algn="ctr">
                <a:lnSpc>
                  <a:spcPct val="150000"/>
                </a:lnSpc>
              </a:pPr>
              <a:r>
                <a:rPr lang="en-US" altLang="ko-KR" b="1" dirty="0" smtClean="0"/>
                <a:t>※</a:t>
              </a:r>
              <a:r>
                <a:rPr lang="ko-KR" altLang="en-US" b="1" u="sng" dirty="0" smtClean="0"/>
                <a:t>소프트웨어학과</a:t>
              </a:r>
              <a:r>
                <a:rPr lang="en-US" altLang="ko-KR" b="1" u="sng" dirty="0" smtClean="0"/>
                <a:t>, </a:t>
              </a:r>
              <a:r>
                <a:rPr lang="ko-KR" altLang="en-US" b="1" u="sng" dirty="0" smtClean="0"/>
                <a:t>사이버보안학과</a:t>
              </a:r>
              <a:r>
                <a:rPr lang="en-US" altLang="ko-KR" b="1" u="sng" dirty="0" smtClean="0"/>
                <a:t>, </a:t>
              </a:r>
              <a:r>
                <a:rPr lang="ko-KR" altLang="en-US" b="1" u="sng" dirty="0" smtClean="0"/>
                <a:t>생명과학과</a:t>
              </a:r>
              <a:r>
                <a:rPr lang="en-US" altLang="ko-KR" b="1" u="sng" dirty="0" smtClean="0"/>
                <a:t>, </a:t>
              </a:r>
              <a:r>
                <a:rPr lang="ko-KR" altLang="en-US" b="1" u="sng" dirty="0" smtClean="0"/>
                <a:t>화학과</a:t>
              </a:r>
              <a:r>
                <a:rPr lang="ko-KR" altLang="en-US" b="1" dirty="0" smtClean="0"/>
                <a:t>는 </a:t>
              </a:r>
              <a:r>
                <a:rPr lang="en-US" altLang="ko-KR" b="1" dirty="0" smtClean="0"/>
                <a:t>2</a:t>
              </a:r>
              <a:r>
                <a:rPr lang="ko-KR" altLang="en-US" b="1" dirty="0" smtClean="0"/>
                <a:t>학기에 희망 교과목 선택</a:t>
              </a:r>
              <a:r>
                <a:rPr lang="en-US" altLang="ko-KR" b="1" dirty="0" smtClean="0"/>
                <a:t>※</a:t>
              </a:r>
            </a:p>
            <a:p>
              <a:pPr algn="ctr">
                <a:lnSpc>
                  <a:spcPct val="150000"/>
                </a:lnSpc>
              </a:pPr>
              <a:r>
                <a:rPr lang="ko-KR" altLang="en-US" b="1" dirty="0" smtClean="0"/>
                <a:t>이외 학과는 </a:t>
              </a:r>
              <a:r>
                <a:rPr lang="en-US" altLang="ko-KR" b="1" dirty="0" smtClean="0"/>
                <a:t>Co-BSM </a:t>
              </a:r>
              <a:r>
                <a:rPr lang="ko-KR" altLang="en-US" b="1" dirty="0" smtClean="0"/>
                <a:t>과목이 필수로 지정되어 별도의 선택 없이 자동수강신청됨</a:t>
              </a:r>
              <a:endParaRPr lang="en-US" altLang="ko-KR" b="1" dirty="0"/>
            </a:p>
          </p:txBody>
        </p:sp>
        <p:sp>
          <p:nvSpPr>
            <p:cNvPr id="7" name="모서리가 둥근 직사각형 6"/>
            <p:cNvSpPr/>
            <p:nvPr/>
          </p:nvSpPr>
          <p:spPr>
            <a:xfrm>
              <a:off x="407300" y="2249586"/>
              <a:ext cx="11328849" cy="3795165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8834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4635500" y="167481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3468688" y="190341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3468688" y="204311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7543915"/>
              </p:ext>
            </p:extLst>
          </p:nvPr>
        </p:nvGraphicFramePr>
        <p:xfrm>
          <a:off x="551542" y="230509"/>
          <a:ext cx="5136787" cy="489394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10579">
                  <a:extLst>
                    <a:ext uri="{9D8B030D-6E8A-4147-A177-3AD203B41FA5}">
                      <a16:colId xmlns:a16="http://schemas.microsoft.com/office/drawing/2014/main" val="3349988469"/>
                    </a:ext>
                  </a:extLst>
                </a:gridCol>
                <a:gridCol w="859164">
                  <a:extLst>
                    <a:ext uri="{9D8B030D-6E8A-4147-A177-3AD203B41FA5}">
                      <a16:colId xmlns:a16="http://schemas.microsoft.com/office/drawing/2014/main" val="573938533"/>
                    </a:ext>
                  </a:extLst>
                </a:gridCol>
                <a:gridCol w="716761">
                  <a:extLst>
                    <a:ext uri="{9D8B030D-6E8A-4147-A177-3AD203B41FA5}">
                      <a16:colId xmlns:a16="http://schemas.microsoft.com/office/drawing/2014/main" val="1904322307"/>
                    </a:ext>
                  </a:extLst>
                </a:gridCol>
                <a:gridCol w="716761">
                  <a:extLst>
                    <a:ext uri="{9D8B030D-6E8A-4147-A177-3AD203B41FA5}">
                      <a16:colId xmlns:a16="http://schemas.microsoft.com/office/drawing/2014/main" val="1686737785"/>
                    </a:ext>
                  </a:extLst>
                </a:gridCol>
                <a:gridCol w="716761">
                  <a:extLst>
                    <a:ext uri="{9D8B030D-6E8A-4147-A177-3AD203B41FA5}">
                      <a16:colId xmlns:a16="http://schemas.microsoft.com/office/drawing/2014/main" val="2705629733"/>
                    </a:ext>
                  </a:extLst>
                </a:gridCol>
                <a:gridCol w="716761">
                  <a:extLst>
                    <a:ext uri="{9D8B030D-6E8A-4147-A177-3AD203B41FA5}">
                      <a16:colId xmlns:a16="http://schemas.microsoft.com/office/drawing/2014/main" val="946883467"/>
                    </a:ext>
                  </a:extLst>
                </a:gridCol>
              </a:tblGrid>
              <a:tr h="306551">
                <a:tc rowSpan="2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학과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CASE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과목명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9589207"/>
                  </a:ext>
                </a:extLst>
              </a:tr>
              <a:tr h="2792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학기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학기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814795"/>
                  </a:ext>
                </a:extLst>
              </a:tr>
              <a:tr h="322957">
                <a:tc rowSpan="4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산업공학과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CASE1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생명과학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물리학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물리학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5722767"/>
                  </a:ext>
                </a:extLst>
              </a:tr>
              <a:tr h="3065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CASE2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생명과학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화학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화학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7890150"/>
                  </a:ext>
                </a:extLst>
              </a:tr>
              <a:tr h="3065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CASE3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화학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물리학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물리학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0188404"/>
                  </a:ext>
                </a:extLst>
              </a:tr>
              <a:tr h="3065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CASE4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물리학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화학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화학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8042388"/>
                  </a:ext>
                </a:extLst>
              </a:tr>
              <a:tr h="306551">
                <a:tc rowSpan="2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화학공학과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CASE1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물리학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물리학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0757953"/>
                  </a:ext>
                </a:extLst>
              </a:tr>
              <a:tr h="3065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CASE2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물리학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생명과학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1202135"/>
                  </a:ext>
                </a:extLst>
              </a:tr>
              <a:tr h="306551">
                <a:tc rowSpan="2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신소재공학과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CASE1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물리학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물리학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83145501"/>
                  </a:ext>
                </a:extLst>
              </a:tr>
              <a:tr h="3065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CASE2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물리학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생명과학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9349316"/>
                  </a:ext>
                </a:extLst>
              </a:tr>
              <a:tr h="306551">
                <a:tc rowSpan="3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환경안전공학과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CASE1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물리학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생물학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물리학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생물학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1976354"/>
                  </a:ext>
                </a:extLst>
              </a:tr>
              <a:tr h="3065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CASE2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물리학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화학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물리학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화학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4368553"/>
                  </a:ext>
                </a:extLst>
              </a:tr>
              <a:tr h="3065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CASE3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화학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생물학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화학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생물학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03038927"/>
                  </a:ext>
                </a:extLst>
              </a:tr>
              <a:tr h="306551">
                <a:tc rowSpan="3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교통시스템공학과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CASE1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물리학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생물학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물리학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생물학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873822"/>
                  </a:ext>
                </a:extLst>
              </a:tr>
              <a:tr h="3065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CASE2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물리학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화학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물리학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화학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2432339"/>
                  </a:ext>
                </a:extLst>
              </a:tr>
              <a:tr h="3065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CASE3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화학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생물학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화학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생물학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85701835"/>
                  </a:ext>
                </a:extLst>
              </a:tr>
            </a:tbl>
          </a:graphicData>
        </a:graphic>
      </p:graphicFrame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9673598"/>
              </p:ext>
            </p:extLst>
          </p:nvPr>
        </p:nvGraphicFramePr>
        <p:xfrm>
          <a:off x="6276975" y="240036"/>
          <a:ext cx="5333999" cy="487488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71600">
                  <a:extLst>
                    <a:ext uri="{9D8B030D-6E8A-4147-A177-3AD203B41FA5}">
                      <a16:colId xmlns:a16="http://schemas.microsoft.com/office/drawing/2014/main" val="4083222709"/>
                    </a:ext>
                  </a:extLst>
                </a:gridCol>
                <a:gridCol w="919159">
                  <a:extLst>
                    <a:ext uri="{9D8B030D-6E8A-4147-A177-3AD203B41FA5}">
                      <a16:colId xmlns:a16="http://schemas.microsoft.com/office/drawing/2014/main" val="2953303777"/>
                    </a:ext>
                  </a:extLst>
                </a:gridCol>
                <a:gridCol w="760810">
                  <a:extLst>
                    <a:ext uri="{9D8B030D-6E8A-4147-A177-3AD203B41FA5}">
                      <a16:colId xmlns:a16="http://schemas.microsoft.com/office/drawing/2014/main" val="1319320752"/>
                    </a:ext>
                  </a:extLst>
                </a:gridCol>
                <a:gridCol w="760810">
                  <a:extLst>
                    <a:ext uri="{9D8B030D-6E8A-4147-A177-3AD203B41FA5}">
                      <a16:colId xmlns:a16="http://schemas.microsoft.com/office/drawing/2014/main" val="2309478496"/>
                    </a:ext>
                  </a:extLst>
                </a:gridCol>
                <a:gridCol w="760810">
                  <a:extLst>
                    <a:ext uri="{9D8B030D-6E8A-4147-A177-3AD203B41FA5}">
                      <a16:colId xmlns:a16="http://schemas.microsoft.com/office/drawing/2014/main" val="1264322219"/>
                    </a:ext>
                  </a:extLst>
                </a:gridCol>
                <a:gridCol w="760810">
                  <a:extLst>
                    <a:ext uri="{9D8B030D-6E8A-4147-A177-3AD203B41FA5}">
                      <a16:colId xmlns:a16="http://schemas.microsoft.com/office/drawing/2014/main" val="278520068"/>
                    </a:ext>
                  </a:extLst>
                </a:gridCol>
              </a:tblGrid>
              <a:tr h="326434">
                <a:tc rowSpan="2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학과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FAAD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CASE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FAADC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과목명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FAA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6380873"/>
                  </a:ext>
                </a:extLst>
              </a:tr>
              <a:tr h="30481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학기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FAA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학기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FAA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1983442"/>
                  </a:ext>
                </a:extLst>
              </a:tr>
              <a:tr h="326434">
                <a:tc rowSpan="3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건축학과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CASE1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물리학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　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74993774"/>
                  </a:ext>
                </a:extLst>
              </a:tr>
              <a:tr h="3264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CASE2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화학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　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7000199"/>
                  </a:ext>
                </a:extLst>
              </a:tr>
              <a:tr h="3264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CASE3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생명과학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　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1225891"/>
                  </a:ext>
                </a:extLst>
              </a:tr>
              <a:tr h="326434">
                <a:tc rowSpan="3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수학과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CASE1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물리학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화학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생명과학</a:t>
                      </a:r>
                      <a:endParaRPr lang="en-US" altLang="ko-KR" sz="120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7976686"/>
                  </a:ext>
                </a:extLst>
              </a:tr>
              <a:tr h="3264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CASE2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물리학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생명과학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화학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77962843"/>
                  </a:ext>
                </a:extLst>
              </a:tr>
              <a:tr h="3264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CASE3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화학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생명과학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물리학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4747963"/>
                  </a:ext>
                </a:extLst>
              </a:tr>
              <a:tr h="326434">
                <a:tc rowSpan="3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물리학과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CASE1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생명과학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화학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69230787"/>
                  </a:ext>
                </a:extLst>
              </a:tr>
              <a:tr h="3264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CASE2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생물학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생물학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499163"/>
                  </a:ext>
                </a:extLst>
              </a:tr>
              <a:tr h="3264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CASE3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화학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화학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9038249"/>
                  </a:ext>
                </a:extLst>
              </a:tr>
              <a:tr h="326434">
                <a:tc rowSpan="4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의학과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CASE1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수학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화학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화학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92579786"/>
                  </a:ext>
                </a:extLst>
              </a:tr>
              <a:tr h="3264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CASE2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물리학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화학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화학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5033626"/>
                  </a:ext>
                </a:extLst>
              </a:tr>
              <a:tr h="3264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CASE3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수학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생물학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생물학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3586667"/>
                  </a:ext>
                </a:extLst>
              </a:tr>
              <a:tr h="3264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CASE4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물리학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생물학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생물학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96140200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09625" y="5467350"/>
            <a:ext cx="1130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rgbClr val="FF0000"/>
                </a:solidFill>
              </a:rPr>
              <a:t>※ </a:t>
            </a:r>
            <a:r>
              <a:rPr lang="ko-KR" altLang="en-US" dirty="0" err="1" smtClean="0">
                <a:solidFill>
                  <a:srgbClr val="FF0000"/>
                </a:solidFill>
              </a:rPr>
              <a:t>실험과목을</a:t>
            </a:r>
            <a:r>
              <a:rPr lang="ko-KR" altLang="en-US" dirty="0" smtClean="0">
                <a:solidFill>
                  <a:srgbClr val="FF0000"/>
                </a:solidFill>
              </a:rPr>
              <a:t> 포함하여 자동수강신청</a:t>
            </a:r>
            <a:endParaRPr lang="en-US" altLang="ko-KR" dirty="0" smtClean="0">
              <a:solidFill>
                <a:srgbClr val="FF0000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362575" y="5248186"/>
            <a:ext cx="719137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dirty="0" smtClean="0"/>
              <a:t>예</a:t>
            </a:r>
            <a:r>
              <a:rPr lang="en-US" altLang="ko-KR" sz="1700" dirty="0" smtClean="0"/>
              <a:t>) </a:t>
            </a:r>
            <a:r>
              <a:rPr lang="ko-KR" altLang="en-US" sz="1700" dirty="0"/>
              <a:t>산업공학과 </a:t>
            </a:r>
            <a:r>
              <a:rPr lang="en-US" altLang="ko-KR" sz="1700" dirty="0"/>
              <a:t>CASE1 </a:t>
            </a:r>
            <a:r>
              <a:rPr lang="ko-KR" altLang="en-US" sz="1700" dirty="0"/>
              <a:t>선택 </a:t>
            </a:r>
            <a:r>
              <a:rPr lang="ko-KR" altLang="en-US" sz="1700" dirty="0" smtClean="0"/>
              <a:t>시</a:t>
            </a:r>
            <a:r>
              <a:rPr lang="en-US" altLang="ko-KR" sz="1700" dirty="0" smtClean="0"/>
              <a:t> </a:t>
            </a:r>
            <a:r>
              <a:rPr lang="ko-KR" altLang="en-US" sz="1700" dirty="0" smtClean="0"/>
              <a:t>자동수강신청되는 과목</a:t>
            </a:r>
            <a:endParaRPr lang="en-US" altLang="ko-KR" sz="1700" dirty="0" smtClean="0"/>
          </a:p>
          <a:p>
            <a:endParaRPr lang="en-US" altLang="ko-KR" sz="500" dirty="0"/>
          </a:p>
          <a:p>
            <a:r>
              <a:rPr lang="en-US" altLang="ko-KR" sz="1700" dirty="0"/>
              <a:t>1</a:t>
            </a:r>
            <a:r>
              <a:rPr lang="ko-KR" altLang="en-US" sz="1700" dirty="0"/>
              <a:t>학년 </a:t>
            </a:r>
            <a:r>
              <a:rPr lang="en-US" altLang="ko-KR" sz="1700" dirty="0"/>
              <a:t>1</a:t>
            </a:r>
            <a:r>
              <a:rPr lang="ko-KR" altLang="en-US" sz="1700" dirty="0" smtClean="0"/>
              <a:t>학기 </a:t>
            </a:r>
            <a:r>
              <a:rPr lang="en-US" altLang="ko-KR" sz="1700" dirty="0" smtClean="0"/>
              <a:t>:</a:t>
            </a:r>
            <a:r>
              <a:rPr lang="ko-KR" altLang="en-US" sz="1700" dirty="0" smtClean="0"/>
              <a:t> </a:t>
            </a:r>
            <a:r>
              <a:rPr lang="ko-KR" altLang="en-US" sz="1700" dirty="0"/>
              <a:t>생명과학</a:t>
            </a:r>
            <a:r>
              <a:rPr lang="en-US" altLang="ko-KR" sz="1700" dirty="0"/>
              <a:t>, </a:t>
            </a:r>
            <a:r>
              <a:rPr lang="ko-KR" altLang="en-US" sz="1700" dirty="0"/>
              <a:t>생명과학실험</a:t>
            </a:r>
            <a:r>
              <a:rPr lang="en-US" altLang="ko-KR" sz="1700" dirty="0"/>
              <a:t>, </a:t>
            </a:r>
            <a:r>
              <a:rPr lang="ko-KR" altLang="en-US" sz="1700" dirty="0"/>
              <a:t>물리학</a:t>
            </a:r>
            <a:r>
              <a:rPr lang="en-US" altLang="ko-KR" sz="1700" dirty="0"/>
              <a:t>1, </a:t>
            </a:r>
            <a:r>
              <a:rPr lang="ko-KR" altLang="en-US" sz="1700" dirty="0" err="1"/>
              <a:t>물리학실험</a:t>
            </a:r>
            <a:r>
              <a:rPr lang="en-US" altLang="ko-KR" sz="1700" dirty="0" smtClean="0"/>
              <a:t>1</a:t>
            </a:r>
            <a:endParaRPr lang="en-US" altLang="ko-KR" sz="1700" dirty="0"/>
          </a:p>
          <a:p>
            <a:r>
              <a:rPr lang="en-US" altLang="ko-KR" sz="1700" dirty="0"/>
              <a:t>1</a:t>
            </a:r>
            <a:r>
              <a:rPr lang="ko-KR" altLang="en-US" sz="1700" dirty="0"/>
              <a:t>학년 </a:t>
            </a:r>
            <a:r>
              <a:rPr lang="en-US" altLang="ko-KR" sz="1700" dirty="0"/>
              <a:t>2</a:t>
            </a:r>
            <a:r>
              <a:rPr lang="ko-KR" altLang="en-US" sz="1700" dirty="0" smtClean="0"/>
              <a:t>학기 </a:t>
            </a:r>
            <a:r>
              <a:rPr lang="en-US" altLang="ko-KR" sz="1700" dirty="0" smtClean="0"/>
              <a:t>:</a:t>
            </a:r>
            <a:r>
              <a:rPr lang="ko-KR" altLang="en-US" sz="1700" dirty="0" smtClean="0"/>
              <a:t> </a:t>
            </a:r>
            <a:r>
              <a:rPr lang="ko-KR" altLang="en-US" sz="1700" dirty="0"/>
              <a:t>물리학</a:t>
            </a:r>
            <a:r>
              <a:rPr lang="en-US" altLang="ko-KR" sz="1700" dirty="0"/>
              <a:t>2, </a:t>
            </a:r>
            <a:r>
              <a:rPr lang="ko-KR" altLang="en-US" sz="1700" dirty="0" err="1" smtClean="0"/>
              <a:t>물리학실험</a:t>
            </a:r>
            <a:r>
              <a:rPr lang="en-US" altLang="ko-KR" sz="1700" dirty="0" smtClean="0"/>
              <a:t>2</a:t>
            </a:r>
            <a:endParaRPr lang="ko-KR" altLang="en-US" sz="1700" dirty="0"/>
          </a:p>
        </p:txBody>
      </p:sp>
    </p:spTree>
    <p:extLst>
      <p:ext uri="{BB962C8B-B14F-4D97-AF65-F5344CB8AC3E}">
        <p14:creationId xmlns:p14="http://schemas.microsoft.com/office/powerpoint/2010/main" val="1784405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부제목 2"/>
          <p:cNvSpPr txBox="1">
            <a:spLocks/>
          </p:cNvSpPr>
          <p:nvPr/>
        </p:nvSpPr>
        <p:spPr>
          <a:xfrm>
            <a:off x="543732" y="580603"/>
            <a:ext cx="11104537" cy="569679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altLang="ko-KR" sz="2500" b="1" dirty="0" smtClean="0"/>
              <a:t>4. </a:t>
            </a:r>
            <a:r>
              <a:rPr lang="ko-KR" altLang="en-US" sz="2500" b="1" dirty="0" smtClean="0"/>
              <a:t>희망 교과목 신청 방법</a:t>
            </a:r>
            <a:endParaRPr lang="en-US" altLang="ko-KR" sz="2500" b="1" dirty="0" smtClean="0"/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2500" b="1" dirty="0"/>
              <a:t>	</a:t>
            </a:r>
            <a:r>
              <a:rPr lang="en-US" altLang="ko-KR" sz="2500" b="1" dirty="0" smtClean="0"/>
              <a:t>1) </a:t>
            </a:r>
            <a:r>
              <a:rPr lang="ko-KR" altLang="en-US" sz="2500" b="1" dirty="0" smtClean="0"/>
              <a:t>신청 홈페이지 접속</a:t>
            </a:r>
            <a:endParaRPr lang="en-US" altLang="ko-KR" sz="2500" b="1" dirty="0"/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2500" b="1" dirty="0" smtClean="0"/>
              <a:t>		</a:t>
            </a:r>
            <a:r>
              <a:rPr lang="en-US" altLang="ko-KR" sz="2500" b="1" dirty="0" smtClean="0">
                <a:hlinkClick r:id="rId2"/>
              </a:rPr>
              <a:t>http://pool.ajou.ac.kr/uc/jsp/main.jsp</a:t>
            </a:r>
            <a:endParaRPr lang="en-US" altLang="ko-KR" sz="2500" b="1" dirty="0" smtClean="0"/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2500" b="1" dirty="0"/>
              <a:t>	</a:t>
            </a:r>
            <a:r>
              <a:rPr lang="en-US" altLang="ko-KR" sz="2500" b="1" dirty="0" smtClean="0"/>
              <a:t>2) </a:t>
            </a:r>
            <a:r>
              <a:rPr lang="ko-KR" altLang="en-US" sz="2500" b="1" dirty="0" smtClean="0"/>
              <a:t>회원가입 후 로그인 </a:t>
            </a:r>
            <a:r>
              <a:rPr lang="en-US" altLang="ko-KR" sz="2500" b="1" dirty="0" smtClean="0"/>
              <a:t>: </a:t>
            </a:r>
            <a:r>
              <a:rPr lang="ko-KR" altLang="en-US" sz="2500" b="1" dirty="0" smtClean="0"/>
              <a:t>포털 통합</a:t>
            </a:r>
            <a:r>
              <a:rPr lang="en-US" altLang="ko-KR" sz="2500" b="1" dirty="0" smtClean="0"/>
              <a:t>ID </a:t>
            </a:r>
            <a:r>
              <a:rPr lang="ko-KR" altLang="en-US" sz="2500" b="1" dirty="0" smtClean="0"/>
              <a:t>및 </a:t>
            </a:r>
            <a:r>
              <a:rPr lang="en-US" altLang="ko-KR" sz="2500" b="1" dirty="0" smtClean="0"/>
              <a:t>PW</a:t>
            </a:r>
            <a:r>
              <a:rPr lang="ko-KR" altLang="en-US" sz="2500" b="1" dirty="0" smtClean="0"/>
              <a:t>로 로그인</a:t>
            </a:r>
            <a:endParaRPr lang="en-US" altLang="ko-KR" sz="2500" b="1" dirty="0" smtClean="0"/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2500" b="1" dirty="0"/>
              <a:t>	</a:t>
            </a:r>
            <a:r>
              <a:rPr lang="en-US" altLang="ko-KR" sz="2500" b="1" dirty="0" smtClean="0"/>
              <a:t>3) </a:t>
            </a:r>
            <a:r>
              <a:rPr lang="ko-KR" altLang="en-US" sz="2500" b="1" dirty="0" smtClean="0"/>
              <a:t>수강하고자 하는 희망 </a:t>
            </a:r>
            <a:r>
              <a:rPr lang="en-US" altLang="ko-KR" sz="2500" b="1" dirty="0" smtClean="0"/>
              <a:t>CASE </a:t>
            </a:r>
            <a:r>
              <a:rPr lang="ko-KR" altLang="en-US" sz="2500" b="1" dirty="0" smtClean="0"/>
              <a:t>선택</a:t>
            </a:r>
            <a:endParaRPr lang="en-US" altLang="ko-KR" sz="2500" b="1" dirty="0" smtClean="0"/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2200" b="1" dirty="0"/>
              <a:t>	</a:t>
            </a:r>
            <a:r>
              <a:rPr lang="en-US" altLang="ko-KR" sz="2200" b="1" dirty="0" smtClean="0"/>
              <a:t>- </a:t>
            </a:r>
            <a:r>
              <a:rPr lang="ko-KR" altLang="en-US" sz="2200" b="1" dirty="0" smtClean="0">
                <a:solidFill>
                  <a:srgbClr val="FF0000"/>
                </a:solidFill>
              </a:rPr>
              <a:t>화학공학과</a:t>
            </a:r>
            <a:r>
              <a:rPr lang="en-US" altLang="ko-KR" sz="22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2200" b="1" dirty="0" smtClean="0">
                <a:solidFill>
                  <a:srgbClr val="FF0000"/>
                </a:solidFill>
              </a:rPr>
              <a:t>신소재공학과 </a:t>
            </a:r>
            <a:r>
              <a:rPr lang="en-US" altLang="ko-KR" sz="2200" b="1" dirty="0" smtClean="0"/>
              <a:t>: </a:t>
            </a:r>
            <a:r>
              <a:rPr lang="ko-KR" altLang="en-US" sz="2200" b="1" dirty="0" smtClean="0"/>
              <a:t>신청하려고 하는 </a:t>
            </a:r>
            <a:r>
              <a:rPr lang="en-US" altLang="ko-KR" sz="2200" b="1" dirty="0" smtClean="0"/>
              <a:t>CASE</a:t>
            </a:r>
            <a:r>
              <a:rPr lang="ko-KR" altLang="en-US" sz="2200" b="1" dirty="0" smtClean="0"/>
              <a:t>가 동일하게 입력될 경우</a:t>
            </a:r>
            <a:r>
              <a:rPr lang="en-US" altLang="ko-KR" sz="2200" b="1" dirty="0" smtClean="0"/>
              <a:t>, </a:t>
            </a:r>
            <a:r>
              <a:rPr lang="en-US" altLang="ko-KR" sz="2200" b="1" dirty="0"/>
              <a:t>	</a:t>
            </a:r>
            <a:r>
              <a:rPr lang="ko-KR" altLang="en-US" sz="2200" b="1" dirty="0" smtClean="0"/>
              <a:t>다음의 메일</a:t>
            </a:r>
            <a:r>
              <a:rPr lang="en-US" altLang="ko-KR" sz="2200" b="1" dirty="0" smtClean="0"/>
              <a:t>(</a:t>
            </a:r>
            <a:r>
              <a:rPr lang="en-US" altLang="ko-KR" sz="2200" b="1" dirty="0" smtClean="0">
                <a:hlinkClick r:id="rId3"/>
              </a:rPr>
              <a:t>gsm@ajou.ac.kr</a:t>
            </a:r>
            <a:r>
              <a:rPr lang="en-US" altLang="ko-KR" sz="2200" b="1" dirty="0" smtClean="0"/>
              <a:t>)</a:t>
            </a:r>
            <a:r>
              <a:rPr lang="ko-KR" altLang="en-US" sz="2200" b="1" dirty="0" smtClean="0"/>
              <a:t>로 </a:t>
            </a:r>
            <a:r>
              <a:rPr lang="ko-KR" altLang="en-US" sz="2200" b="1" dirty="0" smtClean="0">
                <a:solidFill>
                  <a:srgbClr val="FF0000"/>
                </a:solidFill>
              </a:rPr>
              <a:t>학과</a:t>
            </a:r>
            <a:r>
              <a:rPr lang="en-US" altLang="ko-KR" sz="2200" b="1" dirty="0" smtClean="0">
                <a:solidFill>
                  <a:srgbClr val="FF0000"/>
                </a:solidFill>
              </a:rPr>
              <a:t>/</a:t>
            </a:r>
            <a:r>
              <a:rPr lang="ko-KR" altLang="en-US" sz="2200" b="1" dirty="0" smtClean="0">
                <a:solidFill>
                  <a:srgbClr val="FF0000"/>
                </a:solidFill>
              </a:rPr>
              <a:t>성명</a:t>
            </a:r>
            <a:r>
              <a:rPr lang="en-US" altLang="ko-KR" sz="2200" b="1" dirty="0" smtClean="0">
                <a:solidFill>
                  <a:srgbClr val="FF0000"/>
                </a:solidFill>
              </a:rPr>
              <a:t>/</a:t>
            </a:r>
            <a:r>
              <a:rPr lang="ko-KR" altLang="en-US" sz="2200" b="1" dirty="0" smtClean="0">
                <a:solidFill>
                  <a:srgbClr val="FF0000"/>
                </a:solidFill>
              </a:rPr>
              <a:t>수험번호</a:t>
            </a:r>
            <a:r>
              <a:rPr lang="en-US" altLang="ko-KR" sz="2200" b="1" dirty="0" smtClean="0">
                <a:solidFill>
                  <a:srgbClr val="FF0000"/>
                </a:solidFill>
              </a:rPr>
              <a:t>/</a:t>
            </a:r>
            <a:r>
              <a:rPr lang="ko-KR" altLang="en-US" sz="2200" b="1" dirty="0" smtClean="0">
                <a:solidFill>
                  <a:srgbClr val="FF0000"/>
                </a:solidFill>
              </a:rPr>
              <a:t>학번</a:t>
            </a:r>
            <a:r>
              <a:rPr lang="en-US" altLang="ko-KR" sz="2200" b="1" dirty="0" smtClean="0">
                <a:solidFill>
                  <a:srgbClr val="FF0000"/>
                </a:solidFill>
              </a:rPr>
              <a:t>/</a:t>
            </a:r>
            <a:r>
              <a:rPr lang="ko-KR" altLang="en-US" sz="2200" b="1" dirty="0" smtClean="0">
                <a:solidFill>
                  <a:srgbClr val="FF0000"/>
                </a:solidFill>
              </a:rPr>
              <a:t>신청하려는 과목명</a:t>
            </a:r>
            <a:r>
              <a:rPr lang="en-US" altLang="ko-KR" sz="2200" b="1" dirty="0">
                <a:solidFill>
                  <a:srgbClr val="FF0000"/>
                </a:solidFill>
              </a:rPr>
              <a:t>	</a:t>
            </a:r>
            <a:r>
              <a:rPr lang="en-US" altLang="ko-KR" sz="22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2200" b="1" dirty="0" err="1" smtClean="0">
                <a:solidFill>
                  <a:srgbClr val="FF0000"/>
                </a:solidFill>
              </a:rPr>
              <a:t>실험포함</a:t>
            </a:r>
            <a:r>
              <a:rPr lang="en-US" altLang="ko-KR" sz="2200" b="1" dirty="0" smtClean="0">
                <a:solidFill>
                  <a:srgbClr val="FF0000"/>
                </a:solidFill>
              </a:rPr>
              <a:t>)/</a:t>
            </a:r>
            <a:r>
              <a:rPr lang="ko-KR" altLang="en-US" sz="2200" b="1" dirty="0" smtClean="0">
                <a:solidFill>
                  <a:srgbClr val="FF0000"/>
                </a:solidFill>
              </a:rPr>
              <a:t>연락처</a:t>
            </a:r>
            <a:r>
              <a:rPr lang="ko-KR" altLang="en-US" sz="2200" b="1" dirty="0" smtClean="0"/>
              <a:t>를 </a:t>
            </a:r>
            <a:r>
              <a:rPr lang="en-US" altLang="ko-KR" sz="2200" b="1" dirty="0" smtClean="0"/>
              <a:t>2/07(</a:t>
            </a:r>
            <a:r>
              <a:rPr lang="ko-KR" altLang="en-US" sz="2200" b="1" dirty="0" smtClean="0"/>
              <a:t>수</a:t>
            </a:r>
            <a:r>
              <a:rPr lang="en-US" altLang="ko-KR" sz="2200" b="1" dirty="0" smtClean="0"/>
              <a:t>) 17:00</a:t>
            </a:r>
            <a:r>
              <a:rPr lang="ko-KR" altLang="en-US" sz="2200" b="1" dirty="0" smtClean="0"/>
              <a:t>까지 보내주시기 바랍니다</a:t>
            </a:r>
            <a:r>
              <a:rPr lang="en-US" altLang="ko-KR" sz="2200" b="1" dirty="0" smtClean="0"/>
              <a:t>.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2500" b="1" dirty="0"/>
              <a:t>	</a:t>
            </a:r>
            <a:r>
              <a:rPr lang="en-US" altLang="ko-KR" sz="2500" b="1" dirty="0" smtClean="0"/>
              <a:t>4) </a:t>
            </a:r>
            <a:r>
              <a:rPr lang="ko-KR" altLang="en-US" sz="2500" b="1" dirty="0" smtClean="0"/>
              <a:t>상단 </a:t>
            </a:r>
            <a:r>
              <a:rPr lang="en-US" altLang="ko-KR" sz="2500" b="1" dirty="0" smtClean="0"/>
              <a:t>‘</a:t>
            </a:r>
            <a:r>
              <a:rPr lang="ko-KR" altLang="en-US" sz="2500" b="1" dirty="0" smtClean="0"/>
              <a:t>수강신청 </a:t>
            </a:r>
            <a:r>
              <a:rPr lang="ko-KR" altLang="en-US" sz="2500" b="1" dirty="0" err="1" smtClean="0"/>
              <a:t>배정결과</a:t>
            </a:r>
            <a:r>
              <a:rPr lang="ko-KR" altLang="en-US" sz="2500" b="1" dirty="0" smtClean="0"/>
              <a:t> 조회 탭</a:t>
            </a:r>
            <a:r>
              <a:rPr lang="en-US" altLang="ko-KR" sz="2500" b="1" dirty="0" smtClean="0"/>
              <a:t>＇</a:t>
            </a:r>
            <a:r>
              <a:rPr lang="ko-KR" altLang="en-US" sz="2500" b="1" dirty="0" smtClean="0"/>
              <a:t>에서 </a:t>
            </a:r>
            <a:r>
              <a:rPr lang="ko-KR" altLang="en-US" sz="2500" b="1" dirty="0" err="1" smtClean="0"/>
              <a:t>신청내역</a:t>
            </a:r>
            <a:r>
              <a:rPr lang="ko-KR" altLang="en-US" sz="2500" b="1" dirty="0" smtClean="0"/>
              <a:t> 확인</a:t>
            </a:r>
            <a:endParaRPr lang="en-US" altLang="ko-KR" sz="2500" b="1" dirty="0" smtClean="0"/>
          </a:p>
        </p:txBody>
      </p:sp>
    </p:spTree>
    <p:extLst>
      <p:ext uri="{BB962C8B-B14F-4D97-AF65-F5344CB8AC3E}">
        <p14:creationId xmlns:p14="http://schemas.microsoft.com/office/powerpoint/2010/main" val="1431625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481</TotalTime>
  <Words>1215</Words>
  <Application>Microsoft Office PowerPoint</Application>
  <PresentationFormat>와이드스크린</PresentationFormat>
  <Paragraphs>320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4" baseType="lpstr">
      <vt:lpstr>맑은 고딕</vt:lpstr>
      <vt:lpstr>Arial</vt:lpstr>
      <vt:lpstr>Wingdings</vt:lpstr>
      <vt:lpstr>Office 테마</vt:lpstr>
      <vt:lpstr>2024학년도 신입생 대상 Co-BSM 및 자동수강신청 안내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2022학년도 신입생 대상 Co-BSM 및 자동수강신청 안내</dc:title>
  <dc:creator>ajou</dc:creator>
  <cp:lastModifiedBy>ajou</cp:lastModifiedBy>
  <cp:revision>29</cp:revision>
  <dcterms:created xsi:type="dcterms:W3CDTF">2021-12-06T06:42:13Z</dcterms:created>
  <dcterms:modified xsi:type="dcterms:W3CDTF">2024-01-30T04:26:23Z</dcterms:modified>
</cp:coreProperties>
</file>