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8" r:id="rId3"/>
    <p:sldId id="269" r:id="rId4"/>
    <p:sldId id="262" r:id="rId5"/>
    <p:sldId id="258" r:id="rId6"/>
    <p:sldId id="263" r:id="rId7"/>
    <p:sldId id="264" r:id="rId8"/>
    <p:sldId id="266" r:id="rId9"/>
    <p:sldId id="270" r:id="rId10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62626"/>
    <a:srgbClr val="507FCC"/>
    <a:srgbClr val="072E5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E9639D4-E3E2-4D34-9284-5A2195B3D0D7}" styleName="밝은 스타일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865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36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7F1D0-3827-4797-A5A5-26DBCFF1E164}" type="datetimeFigureOut">
              <a:rPr lang="ko-KR" altLang="en-US" smtClean="0"/>
              <a:t>2024-02-23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2B90B-06FA-4462-84FF-1AE7E30994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520782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7F1D0-3827-4797-A5A5-26DBCFF1E164}" type="datetimeFigureOut">
              <a:rPr lang="ko-KR" altLang="en-US" smtClean="0"/>
              <a:t>2024-02-23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2B90B-06FA-4462-84FF-1AE7E30994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47500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7F1D0-3827-4797-A5A5-26DBCFF1E164}" type="datetimeFigureOut">
              <a:rPr lang="ko-KR" altLang="en-US" smtClean="0"/>
              <a:t>2024-02-23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2B90B-06FA-4462-84FF-1AE7E30994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676850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7F1D0-3827-4797-A5A5-26DBCFF1E164}" type="datetimeFigureOut">
              <a:rPr lang="ko-KR" altLang="en-US" smtClean="0"/>
              <a:t>2024-02-23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2B90B-06FA-4462-84FF-1AE7E30994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560166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7F1D0-3827-4797-A5A5-26DBCFF1E164}" type="datetimeFigureOut">
              <a:rPr lang="ko-KR" altLang="en-US" smtClean="0"/>
              <a:t>2024-02-23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2B90B-06FA-4462-84FF-1AE7E30994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905748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7F1D0-3827-4797-A5A5-26DBCFF1E164}" type="datetimeFigureOut">
              <a:rPr lang="ko-KR" altLang="en-US" smtClean="0"/>
              <a:t>2024-02-23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2B90B-06FA-4462-84FF-1AE7E30994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223898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7F1D0-3827-4797-A5A5-26DBCFF1E164}" type="datetimeFigureOut">
              <a:rPr lang="ko-KR" altLang="en-US" smtClean="0"/>
              <a:t>2024-02-23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2B90B-06FA-4462-84FF-1AE7E30994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031701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7F1D0-3827-4797-A5A5-26DBCFF1E164}" type="datetimeFigureOut">
              <a:rPr lang="ko-KR" altLang="en-US" smtClean="0"/>
              <a:t>2024-02-23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2B90B-06FA-4462-84FF-1AE7E30994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624969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7F1D0-3827-4797-A5A5-26DBCFF1E164}" type="datetimeFigureOut">
              <a:rPr lang="ko-KR" altLang="en-US" smtClean="0"/>
              <a:t>2024-02-23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2B90B-06FA-4462-84FF-1AE7E30994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36553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7F1D0-3827-4797-A5A5-26DBCFF1E164}" type="datetimeFigureOut">
              <a:rPr lang="ko-KR" altLang="en-US" smtClean="0"/>
              <a:t>2024-02-23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2B90B-06FA-4462-84FF-1AE7E30994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747503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A7F1D0-3827-4797-A5A5-26DBCFF1E164}" type="datetimeFigureOut">
              <a:rPr lang="ko-KR" altLang="en-US" smtClean="0"/>
              <a:t>2024-02-23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A2B90B-06FA-4462-84FF-1AE7E30994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126470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A7F1D0-3827-4797-A5A5-26DBCFF1E164}" type="datetimeFigureOut">
              <a:rPr lang="ko-KR" altLang="en-US" smtClean="0"/>
              <a:t>2024-02-23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A2B90B-06FA-4462-84FF-1AE7E30994A1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416022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forms.gle/4Nf5cCuKYJJVigVv7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0" y="-190418"/>
            <a:ext cx="12192000" cy="6886578"/>
          </a:xfrm>
          <a:prstGeom prst="rect">
            <a:avLst/>
          </a:prstGeom>
          <a:solidFill>
            <a:schemeClr val="tx2">
              <a:lumMod val="50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/>
        </p:nvSpPr>
        <p:spPr>
          <a:xfrm>
            <a:off x="2905125" y="2590800"/>
            <a:ext cx="6381750" cy="1657352"/>
          </a:xfrm>
          <a:prstGeom prst="rect">
            <a:avLst/>
          </a:prstGeom>
          <a:solidFill>
            <a:schemeClr val="bg1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/>
        </p:nvSpPr>
        <p:spPr>
          <a:xfrm>
            <a:off x="3007164" y="2695577"/>
            <a:ext cx="6177674" cy="146684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3600" spc="-300" dirty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소학회 등록 방법 안내</a:t>
            </a:r>
            <a:r>
              <a:rPr lang="en-US" altLang="ko-KR" sz="3600" spc="-300" dirty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3600" spc="-300" dirty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학생용</a:t>
            </a:r>
            <a:r>
              <a:rPr lang="en-US" altLang="ko-KR" sz="3600" spc="-300" dirty="0"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876888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447677"/>
            <a:ext cx="1247774" cy="64769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spc="-3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01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1247774" y="1095375"/>
            <a:ext cx="10944226" cy="58526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아주대학교 전산프로그램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(AIMS)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내 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신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학사서비스  소학회 등록 권한 신청</a:t>
            </a:r>
            <a:endParaRPr lang="en-US" altLang="ko-KR" sz="140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409700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작성권한 신청</a:t>
            </a:r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1247774" y="2211085"/>
            <a:ext cx="6042710" cy="191015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2024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학년도 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소학회 회장만 권한 신청 가능</a:t>
            </a:r>
            <a:endParaRPr lang="en-US" altLang="ko-KR" sz="1600" b="1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신청은 </a:t>
            </a:r>
            <a:r>
              <a:rPr lang="en-US" altLang="ko-KR" sz="1800" u="sng" kern="0" spc="0" dirty="0">
                <a:solidFill>
                  <a:srgbClr val="800080"/>
                </a:solidFill>
                <a:effectLst/>
                <a:uFill>
                  <a:solidFill>
                    <a:srgbClr val="800080"/>
                  </a:solidFill>
                </a:uFill>
                <a:latin typeface="KoPubWorld돋움체 Bold" panose="00000800000000000000" pitchFamily="2" charset="-127"/>
                <a:ea typeface="KoPubWorld돋움체 Bold" panose="00000800000000000000" pitchFamily="2" charset="-127"/>
                <a:hlinkClick r:id="rId2"/>
              </a:rPr>
              <a:t>https://forms.gle/4Nf5cCuKYJJVigVv7</a:t>
            </a:r>
            <a:r>
              <a:rPr lang="en-US" altLang="ko-KR" u="sng" dirty="0"/>
              <a:t> </a:t>
            </a:r>
          </a:p>
          <a:p>
            <a:pPr>
              <a:lnSpc>
                <a:spcPct val="15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</a:t>
            </a:r>
            <a:r>
              <a:rPr lang="ko-KR" altLang="en-US" sz="1600" dirty="0" err="1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권한부여는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</a:t>
            </a:r>
            <a:r>
              <a:rPr lang="ko-KR" altLang="en-US" sz="1600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신청일 다음날 오전</a:t>
            </a:r>
            <a:r>
              <a:rPr lang="en-US" altLang="ko-KR" sz="1600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11</a:t>
            </a:r>
            <a:r>
              <a:rPr lang="ko-KR" altLang="en-US" sz="1600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시 처리</a:t>
            </a:r>
            <a:r>
              <a:rPr lang="en-US" altLang="ko-KR" sz="1600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</a:t>
            </a:r>
            <a:r>
              <a:rPr lang="ko-KR" altLang="en-US" sz="1600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근무일 기준</a:t>
            </a:r>
            <a:r>
              <a:rPr lang="en-US" altLang="ko-KR" sz="1600" dirty="0">
                <a:solidFill>
                  <a:schemeClr val="tx1"/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작성권한 신청은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 3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월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18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일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월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까지</a:t>
            </a:r>
            <a:endParaRPr lang="en-US" altLang="ko-KR" sz="1600" b="1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진행일정</a:t>
            </a:r>
            <a:endParaRPr lang="en-US" altLang="ko-KR" sz="1600" b="1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7689273" y="3179618"/>
            <a:ext cx="436418" cy="17318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1527700" y="4094336"/>
            <a:ext cx="10241513" cy="142514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1713568" y="4201427"/>
            <a:ext cx="2693036" cy="813742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/>
              <a:t>작성권한신청</a:t>
            </a:r>
          </a:p>
        </p:txBody>
      </p:sp>
      <p:sp>
        <p:nvSpPr>
          <p:cNvPr id="23" name="직사각형 22"/>
          <p:cNvSpPr/>
          <p:nvPr/>
        </p:nvSpPr>
        <p:spPr>
          <a:xfrm>
            <a:off x="5561187" y="4201427"/>
            <a:ext cx="2908429" cy="813742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/>
              <a:t>AIMS</a:t>
            </a:r>
          </a:p>
          <a:p>
            <a:pPr algn="ctr"/>
            <a:r>
              <a:rPr lang="en-US" altLang="ko-KR" sz="1200" dirty="0"/>
              <a:t>(</a:t>
            </a:r>
            <a:r>
              <a:rPr lang="ko-KR" altLang="en-US" sz="1200" dirty="0"/>
              <a:t>신</a:t>
            </a:r>
            <a:r>
              <a:rPr lang="en-US" altLang="ko-KR" sz="1200" dirty="0"/>
              <a:t>)</a:t>
            </a:r>
            <a:r>
              <a:rPr lang="ko-KR" altLang="en-US" sz="1200" dirty="0"/>
              <a:t>학사서비스</a:t>
            </a:r>
            <a:endParaRPr lang="en-US" altLang="ko-KR" sz="1200" dirty="0"/>
          </a:p>
          <a:p>
            <a:pPr algn="ctr"/>
            <a:r>
              <a:rPr lang="ko-KR" altLang="en-US" sz="1200" dirty="0"/>
              <a:t>동아리 정보 입력</a:t>
            </a:r>
          </a:p>
        </p:txBody>
      </p:sp>
      <p:sp>
        <p:nvSpPr>
          <p:cNvPr id="26" name="직사각형 25"/>
          <p:cNvSpPr/>
          <p:nvPr/>
        </p:nvSpPr>
        <p:spPr>
          <a:xfrm>
            <a:off x="1713567" y="5045802"/>
            <a:ext cx="2693036" cy="34187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/>
              <a:t>2024.03.06(</a:t>
            </a:r>
            <a:r>
              <a:rPr lang="ko-KR" altLang="en-US" sz="1200" dirty="0"/>
              <a:t>수</a:t>
            </a:r>
            <a:r>
              <a:rPr lang="en-US" altLang="ko-KR" sz="1200" dirty="0"/>
              <a:t>)~03.18(</a:t>
            </a:r>
            <a:r>
              <a:rPr lang="ko-KR" altLang="en-US" sz="1200" dirty="0"/>
              <a:t>월</a:t>
            </a:r>
            <a:r>
              <a:rPr lang="en-US" altLang="ko-KR" sz="1200" dirty="0"/>
              <a:t>)</a:t>
            </a:r>
            <a:endParaRPr lang="ko-KR" altLang="en-US" sz="1200" dirty="0"/>
          </a:p>
        </p:txBody>
      </p:sp>
      <p:sp>
        <p:nvSpPr>
          <p:cNvPr id="27" name="직사각형 26"/>
          <p:cNvSpPr/>
          <p:nvPr/>
        </p:nvSpPr>
        <p:spPr>
          <a:xfrm>
            <a:off x="5561188" y="5045802"/>
            <a:ext cx="6135512" cy="34187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/>
              <a:t>2024.03.07(</a:t>
            </a:r>
            <a:r>
              <a:rPr lang="ko-KR" altLang="en-US" sz="1200" dirty="0"/>
              <a:t>목</a:t>
            </a:r>
            <a:r>
              <a:rPr lang="en-US" altLang="ko-KR" sz="1200" dirty="0"/>
              <a:t>)~03.19(</a:t>
            </a:r>
            <a:r>
              <a:rPr lang="ko-KR" altLang="en-US" sz="1200" dirty="0"/>
              <a:t>화</a:t>
            </a:r>
            <a:r>
              <a:rPr lang="en-US" altLang="ko-KR" sz="1200" dirty="0"/>
              <a:t>)</a:t>
            </a:r>
            <a:endParaRPr lang="ko-KR" altLang="en-US" sz="1200" dirty="0"/>
          </a:p>
        </p:txBody>
      </p:sp>
      <p:sp>
        <p:nvSpPr>
          <p:cNvPr id="28" name="직사각형 27"/>
          <p:cNvSpPr/>
          <p:nvPr/>
        </p:nvSpPr>
        <p:spPr>
          <a:xfrm>
            <a:off x="8542130" y="4201427"/>
            <a:ext cx="3154570" cy="813742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/>
              <a:t>증빙자료 제출</a:t>
            </a:r>
            <a:endParaRPr lang="en-US" altLang="ko-KR" sz="1200" dirty="0"/>
          </a:p>
          <a:p>
            <a:pPr algn="ctr"/>
            <a:r>
              <a:rPr lang="en-US" altLang="ko-KR" sz="1200" dirty="0"/>
              <a:t>(</a:t>
            </a:r>
            <a:r>
              <a:rPr lang="ko-KR" altLang="en-US" sz="1200" dirty="0"/>
              <a:t>파일</a:t>
            </a:r>
            <a:r>
              <a:rPr lang="en-US" altLang="ko-KR" sz="1200" dirty="0"/>
              <a:t>, </a:t>
            </a:r>
            <a:r>
              <a:rPr lang="ko-KR" altLang="en-US" sz="1200" dirty="0"/>
              <a:t>각 </a:t>
            </a:r>
            <a:r>
              <a:rPr lang="ko-KR" altLang="en-US" sz="1200" dirty="0" err="1"/>
              <a:t>교학팀</a:t>
            </a:r>
            <a:r>
              <a:rPr lang="ko-KR" altLang="en-US" sz="1200" dirty="0"/>
              <a:t> 담당자</a:t>
            </a:r>
            <a:r>
              <a:rPr lang="en-US" altLang="ko-KR" sz="1200" dirty="0"/>
              <a:t>)</a:t>
            </a:r>
            <a:endParaRPr lang="ko-KR" altLang="en-US" sz="1200" dirty="0"/>
          </a:p>
        </p:txBody>
      </p:sp>
      <p:cxnSp>
        <p:nvCxnSpPr>
          <p:cNvPr id="29" name="직선 화살표 연결선 28"/>
          <p:cNvCxnSpPr/>
          <p:nvPr/>
        </p:nvCxnSpPr>
        <p:spPr>
          <a:xfrm>
            <a:off x="4816307" y="4798185"/>
            <a:ext cx="496085" cy="0"/>
          </a:xfrm>
          <a:prstGeom prst="straightConnector1">
            <a:avLst/>
          </a:prstGeom>
          <a:ln w="57150">
            <a:solidFill>
              <a:schemeClr val="bg2">
                <a:lumMod val="1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그림 9">
            <a:extLst>
              <a:ext uri="{FF2B5EF4-FFF2-40B4-BE49-F238E27FC236}">
                <a16:creationId xmlns:a16="http://schemas.microsoft.com/office/drawing/2014/main" id="{8E516CA5-96D2-4BE8-91F8-AB51046189F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5239" y="1691160"/>
            <a:ext cx="4851627" cy="2406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242620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447677"/>
            <a:ext cx="1247774" cy="64769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spc="-3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02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78" t="37469" r="15078"/>
          <a:stretch/>
        </p:blipFill>
        <p:spPr>
          <a:xfrm>
            <a:off x="1247774" y="2962275"/>
            <a:ext cx="8515350" cy="430533"/>
          </a:xfrm>
          <a:prstGeom prst="rect">
            <a:avLst/>
          </a:prstGeom>
        </p:spPr>
      </p:pic>
      <p:sp>
        <p:nvSpPr>
          <p:cNvPr id="6" name="직사각형 5"/>
          <p:cNvSpPr/>
          <p:nvPr/>
        </p:nvSpPr>
        <p:spPr>
          <a:xfrm>
            <a:off x="1247774" y="4725509"/>
            <a:ext cx="10944226" cy="46672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</a:t>
            </a:r>
            <a:r>
              <a:rPr lang="ko-KR" altLang="en-US" sz="1600" spc="-15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홈페이지 로그인 후 포탈화면에 접근한 뒤 </a:t>
            </a:r>
            <a:r>
              <a:rPr lang="en-US" altLang="ko-KR" sz="1600" spc="-15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</a:t>
            </a:r>
            <a:r>
              <a:rPr lang="ko-KR" altLang="en-US" sz="1600" spc="-15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신</a:t>
            </a:r>
            <a:r>
              <a:rPr lang="en-US" altLang="ko-KR" sz="1600" spc="-15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  <a:r>
              <a:rPr lang="ko-KR" altLang="en-US" sz="1600" spc="-15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학사서비스 메뉴 선택</a:t>
            </a:r>
            <a:endParaRPr lang="en-US" altLang="ko-KR" sz="1600" spc="-15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7" name="이등변 삼각형 6"/>
          <p:cNvSpPr/>
          <p:nvPr/>
        </p:nvSpPr>
        <p:spPr>
          <a:xfrm>
            <a:off x="2971799" y="3370213"/>
            <a:ext cx="514350" cy="277861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1247774" y="1095375"/>
            <a:ext cx="10944226" cy="5341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경로</a:t>
            </a:r>
            <a:r>
              <a:rPr lang="en-US" altLang="ko-KR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로그인 </a:t>
            </a:r>
            <a:r>
              <a:rPr lang="en-US" altLang="ko-KR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포탈 </a:t>
            </a:r>
            <a:r>
              <a:rPr lang="en-US" altLang="ko-KR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– (</a:t>
            </a:r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신</a:t>
            </a:r>
            <a:r>
              <a:rPr lang="en-US" altLang="ko-KR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학사서비스</a:t>
            </a:r>
            <a:endParaRPr lang="en-US" altLang="ko-KR" sz="1400" spc="-15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409700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아주대학교 전산프로그램</a:t>
            </a:r>
            <a:r>
              <a:rPr lang="en-US" altLang="ko-KR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(AIMS) </a:t>
            </a:r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내 소학회 등록 페이지 가기</a:t>
            </a:r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9763124" y="2962275"/>
            <a:ext cx="2428876" cy="400050"/>
          </a:xfrm>
          <a:prstGeom prst="rect">
            <a:avLst/>
          </a:prstGeom>
          <a:solidFill>
            <a:srgbClr val="072E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415182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2922"/>
          <a:stretch/>
        </p:blipFill>
        <p:spPr>
          <a:xfrm>
            <a:off x="1247774" y="1900059"/>
            <a:ext cx="10523552" cy="2976741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0" y="447677"/>
            <a:ext cx="1247774" cy="64769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spc="-3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03</a:t>
            </a:r>
          </a:p>
        </p:txBody>
      </p:sp>
      <p:sp>
        <p:nvSpPr>
          <p:cNvPr id="6" name="직사각형 5"/>
          <p:cNvSpPr/>
          <p:nvPr/>
        </p:nvSpPr>
        <p:spPr>
          <a:xfrm>
            <a:off x="1247774" y="1095375"/>
            <a:ext cx="10944226" cy="2762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경로</a:t>
            </a:r>
            <a:r>
              <a:rPr lang="en-US" altLang="ko-KR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로그인 </a:t>
            </a:r>
            <a:r>
              <a:rPr lang="en-US" altLang="ko-KR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포탈 </a:t>
            </a:r>
            <a:r>
              <a:rPr lang="en-US" altLang="ko-KR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– (</a:t>
            </a:r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신</a:t>
            </a:r>
            <a:r>
              <a:rPr lang="en-US" altLang="ko-KR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학사서비스</a:t>
            </a:r>
            <a:r>
              <a:rPr lang="en-US" altLang="ko-KR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학생생활신청</a:t>
            </a:r>
            <a:r>
              <a:rPr lang="en-US" altLang="ko-KR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spc="-15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소학회 신청</a:t>
            </a:r>
            <a:endParaRPr lang="en-US" altLang="ko-KR" sz="1400" spc="-15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409700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소학회 신청페이지 </a:t>
            </a:r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299338" y="5364545"/>
            <a:ext cx="10892662" cy="838378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신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학사서비스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-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학생생활신청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-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소학회신청 페이지 접근</a:t>
            </a:r>
            <a:endParaRPr lang="en-US" altLang="ko-KR" sz="140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‘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신청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’ 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버튼 눌러 상세내용 기입</a:t>
            </a:r>
            <a:endParaRPr lang="en-US" altLang="ko-KR" sz="140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9" name="이등변 삼각형 8"/>
          <p:cNvSpPr/>
          <p:nvPr/>
        </p:nvSpPr>
        <p:spPr>
          <a:xfrm rot="10800000">
            <a:off x="11001374" y="2789188"/>
            <a:ext cx="514350" cy="277861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11010900" y="3087689"/>
            <a:ext cx="542926" cy="331785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11720512" y="1900059"/>
            <a:ext cx="471488" cy="376416"/>
          </a:xfrm>
          <a:prstGeom prst="rect">
            <a:avLst/>
          </a:prstGeom>
          <a:solidFill>
            <a:srgbClr val="072E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1354119" y="4683508"/>
            <a:ext cx="1589105" cy="347664"/>
          </a:xfrm>
          <a:prstGeom prst="rect">
            <a:avLst/>
          </a:prstGeom>
          <a:solidFill>
            <a:srgbClr val="507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600" spc="-300" dirty="0">
                <a:latin typeface="나눔스퀘어" panose="020B0600000101010101" pitchFamily="50" charset="-127"/>
                <a:ea typeface="나눔스퀘어" panose="020B0600000101010101" pitchFamily="50" charset="-127"/>
              </a:rPr>
              <a:t> 〮   소학회신청</a:t>
            </a:r>
          </a:p>
        </p:txBody>
      </p:sp>
      <p:sp>
        <p:nvSpPr>
          <p:cNvPr id="14" name="이등변 삼각형 13"/>
          <p:cNvSpPr/>
          <p:nvPr/>
        </p:nvSpPr>
        <p:spPr>
          <a:xfrm rot="5400000">
            <a:off x="1042163" y="4692216"/>
            <a:ext cx="514350" cy="277861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직사각형 15"/>
          <p:cNvSpPr/>
          <p:nvPr/>
        </p:nvSpPr>
        <p:spPr>
          <a:xfrm>
            <a:off x="4086226" y="2832867"/>
            <a:ext cx="533400" cy="23418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79176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90" b="39108"/>
          <a:stretch/>
        </p:blipFill>
        <p:spPr>
          <a:xfrm>
            <a:off x="1247774" y="1517418"/>
            <a:ext cx="10534651" cy="3187363"/>
          </a:xfrm>
          <a:prstGeom prst="rect">
            <a:avLst/>
          </a:prstGeom>
        </p:spPr>
      </p:pic>
      <p:sp>
        <p:nvSpPr>
          <p:cNvPr id="15" name="직사각형 14"/>
          <p:cNvSpPr/>
          <p:nvPr/>
        </p:nvSpPr>
        <p:spPr>
          <a:xfrm>
            <a:off x="1276350" y="4911605"/>
            <a:ext cx="10915650" cy="89466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소학회 유형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: 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소속 전공과 관련이 있는 경우만 전공소학회 나머지는 모두 비전공소학회</a:t>
            </a:r>
            <a:endParaRPr lang="en-US" altLang="ko-KR" sz="140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작성 후에는 소학회 등록여부를 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‘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소학회신청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-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소학회목록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‘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에서 확인</a:t>
            </a:r>
            <a:endParaRPr lang="en-US" altLang="ko-KR" sz="140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0" y="447677"/>
            <a:ext cx="1247774" cy="64769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spc="-3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04</a:t>
            </a:r>
          </a:p>
        </p:txBody>
      </p:sp>
      <p:sp>
        <p:nvSpPr>
          <p:cNvPr id="17" name="직사각형 16"/>
          <p:cNvSpPr/>
          <p:nvPr/>
        </p:nvSpPr>
        <p:spPr>
          <a:xfrm>
            <a:off x="1247774" y="1095375"/>
            <a:ext cx="10944226" cy="36134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경로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로그인 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포탈 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– (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신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학사서비스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학생생활신청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소학회신청</a:t>
            </a:r>
            <a:endParaRPr lang="en-US" altLang="ko-KR" sz="140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1409700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소학회 신청페이지 작성</a:t>
            </a:r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4057650" y="2486716"/>
            <a:ext cx="561975" cy="19050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직사각형 25"/>
          <p:cNvSpPr/>
          <p:nvPr/>
        </p:nvSpPr>
        <p:spPr>
          <a:xfrm>
            <a:off x="3248025" y="3001068"/>
            <a:ext cx="8324850" cy="1719869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이등변 삼각형 26"/>
          <p:cNvSpPr/>
          <p:nvPr/>
        </p:nvSpPr>
        <p:spPr>
          <a:xfrm rot="10800000">
            <a:off x="11084628" y="2443855"/>
            <a:ext cx="514350" cy="333374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2" name="그림 3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870" t="17279" r="2325" b="61319"/>
          <a:stretch/>
        </p:blipFill>
        <p:spPr>
          <a:xfrm>
            <a:off x="1847848" y="5806272"/>
            <a:ext cx="7117063" cy="957263"/>
          </a:xfrm>
          <a:prstGeom prst="rect">
            <a:avLst/>
          </a:prstGeom>
        </p:spPr>
      </p:pic>
      <p:sp>
        <p:nvSpPr>
          <p:cNvPr id="35" name="직사각형 34"/>
          <p:cNvSpPr/>
          <p:nvPr/>
        </p:nvSpPr>
        <p:spPr>
          <a:xfrm>
            <a:off x="11782425" y="1517418"/>
            <a:ext cx="409575" cy="403169"/>
          </a:xfrm>
          <a:prstGeom prst="rect">
            <a:avLst/>
          </a:prstGeom>
          <a:solidFill>
            <a:srgbClr val="072E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모서리가 둥근 직사각형 1"/>
          <p:cNvSpPr/>
          <p:nvPr/>
        </p:nvSpPr>
        <p:spPr>
          <a:xfrm>
            <a:off x="4210416" y="3392994"/>
            <a:ext cx="437784" cy="157045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2023</a:t>
            </a:r>
            <a:endParaRPr lang="ko-KR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9674592" y="3398297"/>
            <a:ext cx="755284" cy="157045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2023_03_09</a:t>
            </a:r>
            <a:endParaRPr lang="ko-KR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5102592" y="6606540"/>
            <a:ext cx="749568" cy="15699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2023_03_09</a:t>
            </a:r>
            <a:endParaRPr lang="ko-KR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96596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27124" y="993081"/>
            <a:ext cx="9226551" cy="2091711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0" y="447677"/>
            <a:ext cx="1247774" cy="64769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spc="-3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05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1247774" y="1095375"/>
            <a:ext cx="10944226" cy="2762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경로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로그인 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포탈 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– (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신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학사서비스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학생생활신청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소학회상세정보신청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회원정보</a:t>
            </a:r>
            <a:endParaRPr lang="en-US" altLang="ko-KR" sz="140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409700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소학회상세정보신청</a:t>
            </a:r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79" t="29624" r="28831" b="29894"/>
          <a:stretch/>
        </p:blipFill>
        <p:spPr>
          <a:xfrm>
            <a:off x="7581899" y="3337839"/>
            <a:ext cx="4248151" cy="2033207"/>
          </a:xfrm>
          <a:prstGeom prst="rect">
            <a:avLst/>
          </a:prstGeom>
        </p:spPr>
      </p:pic>
      <p:sp>
        <p:nvSpPr>
          <p:cNvPr id="12" name="이등변 삼각형 11"/>
          <p:cNvSpPr/>
          <p:nvPr/>
        </p:nvSpPr>
        <p:spPr>
          <a:xfrm rot="10800000">
            <a:off x="9448799" y="1951082"/>
            <a:ext cx="514350" cy="287419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1363644" y="5371046"/>
            <a:ext cx="10828356" cy="1182154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회원목록에서 추가 단추를 눌러 활동회원 회원상세정보입력 통해 등록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회장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부회장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, 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총무는 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1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명씩만 등록 가능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가입일자 입력은 필수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이며 반드시 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‘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저장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’ 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단추를 눌러야 내용 손실이 없음</a:t>
            </a:r>
            <a:endParaRPr lang="en-US" altLang="ko-KR" sz="140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cxnSp>
        <p:nvCxnSpPr>
          <p:cNvPr id="16" name="꺾인 연결선 15"/>
          <p:cNvCxnSpPr/>
          <p:nvPr/>
        </p:nvCxnSpPr>
        <p:spPr>
          <a:xfrm rot="10800000" flipV="1">
            <a:off x="8600304" y="2548191"/>
            <a:ext cx="1105675" cy="952890"/>
          </a:xfrm>
          <a:prstGeom prst="bentConnector3">
            <a:avLst>
              <a:gd name="adj1" fmla="val 827"/>
            </a:avLst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모서리가 둥근 직사각형 9"/>
          <p:cNvSpPr/>
          <p:nvPr/>
        </p:nvSpPr>
        <p:spPr>
          <a:xfrm>
            <a:off x="3030912" y="2727709"/>
            <a:ext cx="760038" cy="16924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2021_03_09</a:t>
            </a:r>
            <a:endParaRPr lang="ko-KR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8403573" y="4068647"/>
            <a:ext cx="749568" cy="15699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2022_03_09</a:t>
            </a:r>
            <a:endParaRPr lang="ko-KR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5" name="모서리가 둥근 직사각형 14"/>
          <p:cNvSpPr/>
          <p:nvPr/>
        </p:nvSpPr>
        <p:spPr>
          <a:xfrm>
            <a:off x="10353675" y="4068646"/>
            <a:ext cx="763905" cy="15699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2023_08_09</a:t>
            </a:r>
            <a:endParaRPr lang="ko-KR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7" name="모서리가 둥근 직사각형 16"/>
          <p:cNvSpPr/>
          <p:nvPr/>
        </p:nvSpPr>
        <p:spPr>
          <a:xfrm>
            <a:off x="1623178" y="2727709"/>
            <a:ext cx="760038" cy="16924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2017*0487</a:t>
            </a:r>
            <a:endParaRPr lang="ko-KR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8" name="모서리가 둥근 직사각형 17"/>
          <p:cNvSpPr/>
          <p:nvPr/>
        </p:nvSpPr>
        <p:spPr>
          <a:xfrm>
            <a:off x="2444179" y="2749934"/>
            <a:ext cx="543909" cy="16924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김</a:t>
            </a:r>
            <a:r>
              <a:rPr lang="en-US" altLang="ko-KR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*</a:t>
            </a:r>
            <a:r>
              <a:rPr lang="ko-KR" altLang="en-US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지</a:t>
            </a:r>
          </a:p>
        </p:txBody>
      </p:sp>
      <p:sp>
        <p:nvSpPr>
          <p:cNvPr id="19" name="모서리가 둥근 직사각형 18"/>
          <p:cNvSpPr/>
          <p:nvPr/>
        </p:nvSpPr>
        <p:spPr>
          <a:xfrm>
            <a:off x="6129698" y="2727709"/>
            <a:ext cx="887052" cy="16924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031-219-2032</a:t>
            </a:r>
            <a:endParaRPr lang="ko-KR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7157431" y="2727709"/>
            <a:ext cx="848935" cy="16924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031-219-2032</a:t>
            </a:r>
            <a:endParaRPr lang="ko-KR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" name="직사각형 2">
            <a:extLst>
              <a:ext uri="{FF2B5EF4-FFF2-40B4-BE49-F238E27FC236}">
                <a16:creationId xmlns:a16="http://schemas.microsoft.com/office/drawing/2014/main" id="{42B63258-2316-4FF0-8277-5E5881CEE817}"/>
              </a:ext>
            </a:extLst>
          </p:cNvPr>
          <p:cNvSpPr/>
          <p:nvPr/>
        </p:nvSpPr>
        <p:spPr>
          <a:xfrm>
            <a:off x="4580389" y="2667699"/>
            <a:ext cx="3498209" cy="2976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285706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7399" y="1199717"/>
            <a:ext cx="8725876" cy="1792606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0" y="447677"/>
            <a:ext cx="1247774" cy="64769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spc="-3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06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1247774" y="1095375"/>
            <a:ext cx="10944226" cy="2762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경로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: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로그인 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 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포탈 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– (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신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)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학사서비스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학생생활신청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소학회상세정보신청</a:t>
            </a:r>
            <a:r>
              <a:rPr lang="en-US" altLang="ko-KR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-</a:t>
            </a:r>
            <a:r>
              <a:rPr lang="ko-KR" altLang="en-US" sz="1400" dirty="0">
                <a:solidFill>
                  <a:schemeClr val="bg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활동내역</a:t>
            </a:r>
            <a:endParaRPr lang="en-US" altLang="ko-KR" sz="140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409700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소학회상세정보신청</a:t>
            </a:r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10" name="이등변 삼각형 9"/>
          <p:cNvSpPr/>
          <p:nvPr/>
        </p:nvSpPr>
        <p:spPr>
          <a:xfrm>
            <a:off x="4026841" y="2226460"/>
            <a:ext cx="514350" cy="287419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3476624" y="1765907"/>
            <a:ext cx="1614785" cy="390526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1247774" y="5425748"/>
            <a:ext cx="10828356" cy="1136977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활동내용을 증빙할 수 있는 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활동보고서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자유양식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를 작성해서 제출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활동내용과 활동보고서가 상이할 경우 심사 시 인정되지 않음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</a:p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제출물은 파일업로드를 하지 말고 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교학팀 담당자에게 제출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(</a:t>
            </a:r>
            <a:r>
              <a:rPr lang="ko-KR" altLang="en-US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파일</a:t>
            </a:r>
            <a:r>
              <a:rPr lang="en-US" altLang="ko-KR" sz="1400" b="1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)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해야 함</a:t>
            </a:r>
            <a:endParaRPr lang="en-US" altLang="ko-KR" sz="140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□ 내용 작성 후 반드시 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‘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저장</a:t>
            </a:r>
            <a:r>
              <a:rPr lang="en-US" altLang="ko-KR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’ </a:t>
            </a:r>
            <a:r>
              <a:rPr lang="ko-KR" altLang="en-US" sz="1400" dirty="0">
                <a:solidFill>
                  <a:schemeClr val="bg2">
                    <a:lumMod val="10000"/>
                  </a:schemeClr>
                </a:solidFill>
                <a:latin typeface="KoPub돋움체 Light" panose="02020603020101020101" pitchFamily="18" charset="-127"/>
                <a:ea typeface="KoPub돋움체 Light" panose="02020603020101020101" pitchFamily="18" charset="-127"/>
              </a:rPr>
              <a:t>단추를 눌러야 내용 손실이 없음</a:t>
            </a:r>
            <a:endParaRPr lang="en-US" altLang="ko-KR" sz="1600" dirty="0">
              <a:solidFill>
                <a:schemeClr val="bg2">
                  <a:lumMod val="10000"/>
                </a:schemeClr>
              </a:solidFill>
              <a:latin typeface="KoPub돋움체 Light" panose="02020603020101020101" pitchFamily="18" charset="-127"/>
              <a:ea typeface="KoPub돋움체 Light" panose="02020603020101020101" pitchFamily="18" charset="-127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16" t="15025" r="28516" b="39917"/>
          <a:stretch/>
        </p:blipFill>
        <p:spPr>
          <a:xfrm>
            <a:off x="1495424" y="3239987"/>
            <a:ext cx="3962401" cy="2060449"/>
          </a:xfrm>
          <a:prstGeom prst="rect">
            <a:avLst/>
          </a:prstGeom>
        </p:spPr>
      </p:pic>
      <p:cxnSp>
        <p:nvCxnSpPr>
          <p:cNvPr id="16" name="꺾인 연결선 15"/>
          <p:cNvCxnSpPr/>
          <p:nvPr/>
        </p:nvCxnSpPr>
        <p:spPr>
          <a:xfrm rot="10800000" flipV="1">
            <a:off x="5553075" y="2801732"/>
            <a:ext cx="4638678" cy="1332118"/>
          </a:xfrm>
          <a:prstGeom prst="bentConnector3">
            <a:avLst>
              <a:gd name="adj1" fmla="val -308"/>
            </a:avLst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이등변 삼각형 18"/>
          <p:cNvSpPr/>
          <p:nvPr/>
        </p:nvSpPr>
        <p:spPr>
          <a:xfrm rot="10800000">
            <a:off x="9906000" y="2156434"/>
            <a:ext cx="514350" cy="287419"/>
          </a:xfrm>
          <a:prstGeom prst="triangl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1495424" y="4670519"/>
            <a:ext cx="3962401" cy="338086"/>
          </a:xfrm>
          <a:prstGeom prst="rect">
            <a:avLst/>
          </a:prstGeom>
          <a:noFill/>
          <a:ln w="19050">
            <a:solidFill>
              <a:srgbClr val="FF0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5874094" y="4670519"/>
            <a:ext cx="2520264" cy="338086"/>
          </a:xfrm>
          <a:prstGeom prst="rect">
            <a:avLst/>
          </a:prstGeom>
          <a:noFill/>
          <a:ln w="19050"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파일 업로드 기능 사용하지 않음</a:t>
            </a:r>
          </a:p>
        </p:txBody>
      </p:sp>
      <p:cxnSp>
        <p:nvCxnSpPr>
          <p:cNvPr id="3" name="직선 화살표 연결선 2"/>
          <p:cNvCxnSpPr>
            <a:stCxn id="13" idx="3"/>
            <a:endCxn id="17" idx="1"/>
          </p:cNvCxnSpPr>
          <p:nvPr/>
        </p:nvCxnSpPr>
        <p:spPr>
          <a:xfrm>
            <a:off x="5457825" y="4839562"/>
            <a:ext cx="416269" cy="0"/>
          </a:xfrm>
          <a:prstGeom prst="straightConnector1">
            <a:avLst/>
          </a:prstGeom>
          <a:ln w="190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모서리가 둥근 직사각형 17"/>
          <p:cNvSpPr/>
          <p:nvPr/>
        </p:nvSpPr>
        <p:spPr>
          <a:xfrm>
            <a:off x="2228197" y="3843761"/>
            <a:ext cx="729316" cy="15699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2022_03_09</a:t>
            </a:r>
            <a:endParaRPr lang="ko-KR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4119705" y="3843762"/>
            <a:ext cx="749568" cy="15699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8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2023_03_09</a:t>
            </a:r>
            <a:endParaRPr lang="ko-KR" altLang="en-US" sz="8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69586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447677"/>
            <a:ext cx="1247774" cy="64769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spc="-3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07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1247774" y="1095375"/>
            <a:ext cx="10944226" cy="2762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ko-KR" sz="140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409700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409699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주의사항</a:t>
            </a:r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247774" y="1482812"/>
            <a:ext cx="10448926" cy="264679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□ 등록 후 소속 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교학팀 담당자의 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‘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승인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’ 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절차가 완료되어야 최종 처리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가 됨</a:t>
            </a:r>
            <a:endParaRPr lang="en-US" altLang="ko-KR" sz="1200" dirty="0">
              <a:solidFill>
                <a:schemeClr val="bg2">
                  <a:lumMod val="10000"/>
                </a:schemeClr>
              </a:solidFill>
              <a:latin typeface="+mj-lt"/>
              <a:ea typeface="KoPub돋움체 Light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□ 등록 내용이 미흡한 경우 담당자는 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‘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반려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’ 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할 수 있으며 소학회 회장은 다시 내용 보완 후 승인 요청 가능함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(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기한내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)</a:t>
            </a:r>
            <a:endParaRPr lang="en-US" altLang="ko-KR" sz="1200" dirty="0">
              <a:solidFill>
                <a:schemeClr val="bg2">
                  <a:lumMod val="10000"/>
                </a:schemeClr>
              </a:solidFill>
              <a:latin typeface="+mj-lt"/>
              <a:ea typeface="KoPub돋움체 Light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□ 학사서비스 </a:t>
            </a:r>
            <a:r>
              <a:rPr lang="ko-KR" altLang="en-US" sz="1600" dirty="0" err="1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소학회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 정보입력 및 제출물 제출 기한</a:t>
            </a:r>
            <a:r>
              <a:rPr lang="en-US" altLang="ko-KR" sz="1600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: 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2024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년 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3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월 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19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일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(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화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) 18:00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latin typeface="+mj-lt"/>
                <a:ea typeface="KoPub돋움체 Light" panose="02020603020101020101" pitchFamily="18" charset="-127"/>
              </a:rPr>
              <a:t>까지</a:t>
            </a:r>
            <a:endParaRPr lang="en-US" altLang="ko-KR" sz="1600" b="1" dirty="0">
              <a:solidFill>
                <a:schemeClr val="bg2">
                  <a:lumMod val="10000"/>
                </a:schemeClr>
              </a:solidFill>
              <a:latin typeface="+mj-lt"/>
              <a:ea typeface="KoPub돋움체 Light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□ </a:t>
            </a:r>
            <a:r>
              <a:rPr lang="en-US" altLang="ko-KR" sz="1600" b="1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AIMS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내 파일업로드 기능은 사용하지 않음</a:t>
            </a:r>
            <a:endParaRPr lang="en-US" altLang="ko-KR" sz="1600" dirty="0">
              <a:solidFill>
                <a:schemeClr val="bg2">
                  <a:lumMod val="10000"/>
                </a:schemeClr>
              </a:solidFill>
              <a:latin typeface="+mj-lt"/>
              <a:ea typeface="KoPub돋움체 Light" panose="02020603020101020101" pitchFamily="18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□ </a:t>
            </a:r>
            <a:r>
              <a:rPr lang="ko-KR" altLang="en-US" sz="1600" b="1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제출물은 교학팀 소학회 담당자에게 파일로 제출</a:t>
            </a:r>
            <a:r>
              <a:rPr lang="ko-KR" altLang="en-US" sz="1600" dirty="0">
                <a:solidFill>
                  <a:schemeClr val="bg2">
                    <a:lumMod val="10000"/>
                  </a:schemeClr>
                </a:solidFill>
                <a:ea typeface="KoPub돋움체 Light" panose="02020603020101020101" pitchFamily="18" charset="-127"/>
              </a:rPr>
              <a:t>함</a:t>
            </a:r>
            <a:endParaRPr lang="en-US" altLang="ko-KR" sz="1600" dirty="0">
              <a:solidFill>
                <a:schemeClr val="bg2">
                  <a:lumMod val="10000"/>
                </a:schemeClr>
              </a:solidFill>
              <a:ea typeface="KoPub돋움체 Light" panose="02020603020101020101" pitchFamily="18" charset="-127"/>
            </a:endParaRPr>
          </a:p>
        </p:txBody>
      </p:sp>
      <p:graphicFrame>
        <p:nvGraphicFramePr>
          <p:cNvPr id="9" name="표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4516728"/>
              </p:ext>
            </p:extLst>
          </p:nvPr>
        </p:nvGraphicFramePr>
        <p:xfrm>
          <a:off x="1409699" y="4129602"/>
          <a:ext cx="10428340" cy="1498600"/>
        </p:xfrm>
        <a:graphic>
          <a:graphicData uri="http://schemas.openxmlformats.org/drawingml/2006/table">
            <a:tbl>
              <a:tblPr firstRow="1" bandRow="1">
                <a:tableStyleId>{7E9639D4-E3E2-4D34-9284-5A2195B3D0D7}</a:tableStyleId>
              </a:tblPr>
              <a:tblGrid>
                <a:gridCol w="7563070">
                  <a:extLst>
                    <a:ext uri="{9D8B030D-6E8A-4147-A177-3AD203B41FA5}">
                      <a16:colId xmlns:a16="http://schemas.microsoft.com/office/drawing/2014/main" val="1131017528"/>
                    </a:ext>
                  </a:extLst>
                </a:gridCol>
                <a:gridCol w="2865270">
                  <a:extLst>
                    <a:ext uri="{9D8B030D-6E8A-4147-A177-3AD203B41FA5}">
                      <a16:colId xmlns:a16="http://schemas.microsoft.com/office/drawing/2014/main" val="147909556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>
                          <a:latin typeface="+mj-lt"/>
                        </a:rPr>
                        <a:t>제출물</a:t>
                      </a:r>
                    </a:p>
                  </a:txBody>
                  <a:tcP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>
                          <a:latin typeface="+mj-lt"/>
                        </a:rPr>
                        <a:t>이메일 제출</a:t>
                      </a:r>
                      <a:r>
                        <a:rPr lang="en-US" altLang="ko-KR" sz="1400" dirty="0">
                          <a:latin typeface="+mj-lt"/>
                        </a:rPr>
                        <a:t>(</a:t>
                      </a:r>
                      <a:r>
                        <a:rPr lang="ko-KR" altLang="en-US" sz="1400" dirty="0">
                          <a:latin typeface="+mj-lt"/>
                        </a:rPr>
                        <a:t>파일</a:t>
                      </a:r>
                      <a:r>
                        <a:rPr lang="en-US" altLang="ko-KR" sz="1400" dirty="0">
                          <a:latin typeface="+mj-lt"/>
                        </a:rPr>
                        <a:t>)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>
                    <a:solidFill>
                      <a:schemeClr val="tx1">
                        <a:lumMod val="65000"/>
                        <a:lumOff val="3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49163402"/>
                  </a:ext>
                </a:extLst>
              </a:tr>
              <a:tr h="12361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활동보고서</a:t>
                      </a:r>
                      <a:r>
                        <a:rPr lang="en-US" altLang="ko-KR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4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지정양식</a:t>
                      </a:r>
                      <a:r>
                        <a:rPr lang="en-US" altLang="ko-KR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14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○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000934"/>
                  </a:ext>
                </a:extLst>
              </a:tr>
              <a:tr h="24214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지도교수 취임 승낙서</a:t>
                      </a:r>
                      <a:r>
                        <a:rPr lang="en-US" altLang="ko-KR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400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지정양식</a:t>
                      </a:r>
                      <a:r>
                        <a:rPr lang="en-US" altLang="ko-KR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○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1994365"/>
                  </a:ext>
                </a:extLst>
              </a:tr>
              <a:tr h="123613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400" dirty="0">
                          <a:latin typeface="+mj-lt"/>
                        </a:rPr>
                        <a:t>증빙자료는 활동보고서에 포함</a:t>
                      </a:r>
                      <a:endParaRPr lang="en-US" altLang="ko-KR" sz="1400" dirty="0">
                        <a:latin typeface="+mj-lt"/>
                      </a:endParaRPr>
                    </a:p>
                    <a:p>
                      <a:pPr latinLnBrk="1"/>
                      <a:r>
                        <a:rPr lang="en-US" altLang="ko-KR" sz="1400" dirty="0">
                          <a:latin typeface="+mj-lt"/>
                        </a:rPr>
                        <a:t>(</a:t>
                      </a:r>
                      <a:r>
                        <a:rPr lang="ko-KR" altLang="en-US" sz="1400" dirty="0">
                          <a:latin typeface="+mj-lt"/>
                        </a:rPr>
                        <a:t>음악</a:t>
                      </a:r>
                      <a:r>
                        <a:rPr lang="en-US" altLang="ko-KR" sz="1400" dirty="0">
                          <a:latin typeface="+mj-lt"/>
                        </a:rPr>
                        <a:t>, </a:t>
                      </a:r>
                      <a:r>
                        <a:rPr lang="ko-KR" altLang="en-US" sz="1400" dirty="0">
                          <a:latin typeface="+mj-lt"/>
                        </a:rPr>
                        <a:t>영상 등은 </a:t>
                      </a:r>
                      <a:r>
                        <a:rPr lang="en-US" altLang="ko-KR" sz="1400" dirty="0">
                          <a:latin typeface="+mj-lt"/>
                        </a:rPr>
                        <a:t>3</a:t>
                      </a:r>
                      <a:r>
                        <a:rPr lang="ko-KR" altLang="en-US" sz="1400" dirty="0">
                          <a:latin typeface="+mj-lt"/>
                        </a:rPr>
                        <a:t>분 이내 하나의 파일로 제출</a:t>
                      </a:r>
                      <a:r>
                        <a:rPr lang="en-US" altLang="ko-KR" sz="1400" dirty="0">
                          <a:latin typeface="+mj-lt"/>
                        </a:rPr>
                        <a:t>)</a:t>
                      </a:r>
                      <a:endParaRPr lang="ko-KR" altLang="en-US" sz="1400" dirty="0">
                        <a:latin typeface="+mj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○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21497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7968651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447677"/>
            <a:ext cx="1247774" cy="647698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3600" spc="-300" dirty="0">
                <a:solidFill>
                  <a:schemeClr val="bg1"/>
                </a:solidFill>
                <a:latin typeface="HY견고딕" panose="02030600000101010101" pitchFamily="18" charset="-127"/>
                <a:ea typeface="HY견고딕" panose="02030600000101010101" pitchFamily="18" charset="-127"/>
              </a:rPr>
              <a:t>08</a:t>
            </a:r>
          </a:p>
        </p:txBody>
      </p:sp>
      <p:sp>
        <p:nvSpPr>
          <p:cNvPr id="5" name="직사각형 4"/>
          <p:cNvSpPr/>
          <p:nvPr/>
        </p:nvSpPr>
        <p:spPr>
          <a:xfrm>
            <a:off x="1247774" y="1095375"/>
            <a:ext cx="10944226" cy="276225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ko-KR" sz="1400" dirty="0">
              <a:solidFill>
                <a:schemeClr val="bg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409700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409699" y="447677"/>
            <a:ext cx="10782300" cy="6476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동아리</a:t>
            </a:r>
            <a:r>
              <a:rPr lang="en-US" altLang="ko-KR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, </a:t>
            </a:r>
            <a:r>
              <a:rPr lang="ko-KR" altLang="en-US" sz="2000" spc="-150" dirty="0">
                <a:solidFill>
                  <a:schemeClr val="tx1"/>
                </a:solidFill>
                <a:latin typeface="나눔고딕" panose="020D0604000000000000" pitchFamily="50" charset="-127"/>
                <a:ea typeface="나눔고딕" panose="020D0604000000000000" pitchFamily="50" charset="-127"/>
              </a:rPr>
              <a:t>소학회 심사</a:t>
            </a:r>
            <a:endParaRPr lang="en-US" altLang="ko-KR" sz="2000" spc="-150" dirty="0">
              <a:solidFill>
                <a:schemeClr val="tx1"/>
              </a:solidFill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6796211"/>
              </p:ext>
            </p:extLst>
          </p:nvPr>
        </p:nvGraphicFramePr>
        <p:xfrm>
          <a:off x="1247775" y="1743069"/>
          <a:ext cx="10385426" cy="4556130"/>
        </p:xfrm>
        <a:graphic>
          <a:graphicData uri="http://schemas.openxmlformats.org/drawingml/2006/table">
            <a:tbl>
              <a:tblPr/>
              <a:tblGrid>
                <a:gridCol w="2447925">
                  <a:extLst>
                    <a:ext uri="{9D8B030D-6E8A-4147-A177-3AD203B41FA5}">
                      <a16:colId xmlns:a16="http://schemas.microsoft.com/office/drawing/2014/main" val="840767741"/>
                    </a:ext>
                  </a:extLst>
                </a:gridCol>
                <a:gridCol w="5807117">
                  <a:extLst>
                    <a:ext uri="{9D8B030D-6E8A-4147-A177-3AD203B41FA5}">
                      <a16:colId xmlns:a16="http://schemas.microsoft.com/office/drawing/2014/main" val="2674945797"/>
                    </a:ext>
                  </a:extLst>
                </a:gridCol>
                <a:gridCol w="2130384">
                  <a:extLst>
                    <a:ext uri="{9D8B030D-6E8A-4147-A177-3AD203B41FA5}">
                      <a16:colId xmlns:a16="http://schemas.microsoft.com/office/drawing/2014/main" val="2679823014"/>
                    </a:ext>
                  </a:extLst>
                </a:gridCol>
              </a:tblGrid>
              <a:tr h="45561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평가항목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내용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배점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3768581"/>
                  </a:ext>
                </a:extLst>
              </a:tr>
              <a:tr h="45561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목적성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-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목적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,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방향 등이 잘 정의되어 있고 건강한 활동 여부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10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56232389"/>
                  </a:ext>
                </a:extLst>
              </a:tr>
              <a:tr h="45561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활동의 질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-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활동의 질적 우수성 평가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30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43805943"/>
                  </a:ext>
                </a:extLst>
              </a:tr>
              <a:tr h="45561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활동의 양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-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활동의 양적 우수성 평가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30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17318876"/>
                  </a:ext>
                </a:extLst>
              </a:tr>
              <a:tr h="45561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참여도 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-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회원의 수와 회원 참여도를 종합 심사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10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28856666"/>
                  </a:ext>
                </a:extLst>
              </a:tr>
              <a:tr h="45561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개방성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-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타 단체와의 교류 여부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,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양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,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질 등 종합 심사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5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15580033"/>
                  </a:ext>
                </a:extLst>
              </a:tr>
              <a:tr h="45561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활동계획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- 2024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학년도 활동방향과 계획 우수성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,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실현가능성 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5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8472084"/>
                  </a:ext>
                </a:extLst>
              </a:tr>
              <a:tr h="45561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기타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- </a:t>
                      </a: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제출기준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 준수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(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양식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, </a:t>
                      </a: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작성형태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 등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)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5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26276813"/>
                  </a:ext>
                </a:extLst>
              </a:tr>
              <a:tr h="45561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가산점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None/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- 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심사위원 </a:t>
                      </a: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추가점수</a:t>
                      </a:r>
                      <a:endParaRPr lang="ko-KR" altLang="en-US" sz="1400" kern="0" spc="0" dirty="0">
                        <a:solidFill>
                          <a:srgbClr val="000000"/>
                        </a:solidFill>
                        <a:effectLst/>
                        <a:latin typeface="KoPub돋움체 Light" panose="02020603020101020101" pitchFamily="18" charset="-127"/>
                        <a:ea typeface="KoPub돋움체 Light" panose="02020603020101020101" pitchFamily="18" charset="-127"/>
                      </a:endParaRP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5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73270145"/>
                  </a:ext>
                </a:extLst>
              </a:tr>
              <a:tr h="455613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합계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rgbClr val="000000"/>
                          </a:solidFill>
                          <a:effectLst/>
                          <a:latin typeface="KoPub돋움체 Light" panose="02020603020101020101" pitchFamily="18" charset="-127"/>
                          <a:ea typeface="KoPub돋움체 Light" panose="02020603020101020101" pitchFamily="18" charset="-127"/>
                        </a:rPr>
                        <a:t>100</a:t>
                      </a:r>
                    </a:p>
                  </a:txBody>
                  <a:tcPr marL="17907" marR="17907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146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396215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9640573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800</TotalTime>
  <Words>549</Words>
  <Application>Microsoft Office PowerPoint</Application>
  <PresentationFormat>와이드스크린</PresentationFormat>
  <Paragraphs>103</Paragraphs>
  <Slides>9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9" baseType="lpstr">
      <vt:lpstr>HY견고딕</vt:lpstr>
      <vt:lpstr>KoPubWorld돋움체 Bold</vt:lpstr>
      <vt:lpstr>KoPub돋움체 Light</vt:lpstr>
      <vt:lpstr>나눔고딕</vt:lpstr>
      <vt:lpstr>나눔바른고딕</vt:lpstr>
      <vt:lpstr>나눔스퀘어</vt:lpstr>
      <vt:lpstr>맑은 고딕</vt:lpstr>
      <vt:lpstr>Arial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ajou</dc:creator>
  <cp:lastModifiedBy>인 준수</cp:lastModifiedBy>
  <cp:revision>74</cp:revision>
  <dcterms:created xsi:type="dcterms:W3CDTF">2020-03-17T02:37:01Z</dcterms:created>
  <dcterms:modified xsi:type="dcterms:W3CDTF">2024-02-23T09:43:03Z</dcterms:modified>
</cp:coreProperties>
</file>