
<file path=[Content_Types].xml><?xml version="1.0" encoding="utf-8"?>
<Types xmlns="http://schemas.openxmlformats.org/package/2006/content-types">
  <Default Extension="emf" ContentType="image/x-emf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12192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90" y="1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58299-DA4B-46CA-9020-7A0FBFDA86FD}" type="datetimeFigureOut">
              <a:rPr lang="ko-KR" altLang="en-US" smtClean="0"/>
              <a:t>2023-11-09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5CC7-C5AD-4CDF-80CC-CBD58931A5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5617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65CC7-C5AD-4CDF-80CC-CBD58931A5E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2183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65CC7-C5AD-4CDF-80CC-CBD58931A5E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7756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crux@ajou.ac.kr" TargetMode="External"/><Relationship Id="rId13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hyperlink" Target="mailto:leesw@ajou.ac.kr" TargetMode="External"/><Relationship Id="rId12" Type="http://schemas.openxmlformats.org/officeDocument/2006/relationships/image" Target="../media/image7.png"/><Relationship Id="rId17" Type="http://schemas.openxmlformats.org/officeDocument/2006/relationships/hyperlink" Target="http://aai.ajou.ac.kr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mailto:lschan123@ajou.ac.kr&#47196;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jpg"/><Relationship Id="rId11" Type="http://schemas.openxmlformats.org/officeDocument/2006/relationships/image" Target="../media/image6.jpg"/><Relationship Id="rId5" Type="http://schemas.openxmlformats.org/officeDocument/2006/relationships/image" Target="../media/image3.jpg"/><Relationship Id="rId15" Type="http://schemas.openxmlformats.org/officeDocument/2006/relationships/image" Target="../media/image10.jpg"/><Relationship Id="rId10" Type="http://schemas.openxmlformats.org/officeDocument/2006/relationships/image" Target="../media/image5.jpg"/><Relationship Id="rId4" Type="http://schemas.openxmlformats.org/officeDocument/2006/relationships/image" Target="../media/image2.jpg"/><Relationship Id="rId9" Type="http://schemas.openxmlformats.org/officeDocument/2006/relationships/hyperlink" Target="mailto:jeb0218@ajou.ac.kr" TargetMode="External"/><Relationship Id="rId14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jpg"/><Relationship Id="rId21" Type="http://schemas.openxmlformats.org/officeDocument/2006/relationships/image" Target="../media/image29.png"/><Relationship Id="rId7" Type="http://schemas.openxmlformats.org/officeDocument/2006/relationships/image" Target="../media/image15.jp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3.em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9.jpg"/><Relationship Id="rId24" Type="http://schemas.openxmlformats.org/officeDocument/2006/relationships/image" Target="../media/image32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10" Type="http://schemas.openxmlformats.org/officeDocument/2006/relationships/image" Target="../media/image18.jpg"/><Relationship Id="rId19" Type="http://schemas.openxmlformats.org/officeDocument/2006/relationships/image" Target="../media/image27.png"/><Relationship Id="rId4" Type="http://schemas.openxmlformats.org/officeDocument/2006/relationships/image" Target="../media/image12.jpg"/><Relationship Id="rId9" Type="http://schemas.openxmlformats.org/officeDocument/2006/relationships/image" Target="../media/image17.jpg"/><Relationship Id="rId14" Type="http://schemas.openxmlformats.org/officeDocument/2006/relationships/image" Target="../media/image22.png"/><Relationship Id="rId22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41720" y="3698747"/>
            <a:ext cx="6030595" cy="3154680"/>
          </a:xfrm>
          <a:custGeom>
            <a:avLst/>
            <a:gdLst/>
            <a:ahLst/>
            <a:cxnLst/>
            <a:rect l="l" t="t" r="r" b="b"/>
            <a:pathLst>
              <a:path w="6030595" h="3154679">
                <a:moveTo>
                  <a:pt x="6030468" y="0"/>
                </a:moveTo>
                <a:lnTo>
                  <a:pt x="0" y="0"/>
                </a:lnTo>
                <a:lnTo>
                  <a:pt x="0" y="3154679"/>
                </a:lnTo>
                <a:lnTo>
                  <a:pt x="6030468" y="3154679"/>
                </a:lnTo>
                <a:lnTo>
                  <a:pt x="6030468" y="0"/>
                </a:lnTo>
                <a:close/>
              </a:path>
            </a:pathLst>
          </a:custGeom>
          <a:solidFill>
            <a:srgbClr val="366C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2202" y="57150"/>
            <a:ext cx="5957570" cy="6715125"/>
          </a:xfrm>
          <a:custGeom>
            <a:avLst/>
            <a:gdLst/>
            <a:ahLst/>
            <a:cxnLst/>
            <a:rect l="l" t="t" r="r" b="b"/>
            <a:pathLst>
              <a:path w="5957570" h="6715125">
                <a:moveTo>
                  <a:pt x="0" y="185420"/>
                </a:moveTo>
                <a:lnTo>
                  <a:pt x="6622" y="136142"/>
                </a:lnTo>
                <a:lnTo>
                  <a:pt x="25312" y="91853"/>
                </a:lnTo>
                <a:lnTo>
                  <a:pt x="54302" y="54324"/>
                </a:lnTo>
                <a:lnTo>
                  <a:pt x="91823" y="25324"/>
                </a:lnTo>
                <a:lnTo>
                  <a:pt x="136110" y="6626"/>
                </a:lnTo>
                <a:lnTo>
                  <a:pt x="185394" y="0"/>
                </a:lnTo>
                <a:lnTo>
                  <a:pt x="5771896" y="0"/>
                </a:lnTo>
                <a:lnTo>
                  <a:pt x="5821173" y="6626"/>
                </a:lnTo>
                <a:lnTo>
                  <a:pt x="5865462" y="25324"/>
                </a:lnTo>
                <a:lnTo>
                  <a:pt x="5902991" y="54324"/>
                </a:lnTo>
                <a:lnTo>
                  <a:pt x="5931991" y="91853"/>
                </a:lnTo>
                <a:lnTo>
                  <a:pt x="5950689" y="136142"/>
                </a:lnTo>
                <a:lnTo>
                  <a:pt x="5957316" y="185420"/>
                </a:lnTo>
                <a:lnTo>
                  <a:pt x="5957316" y="6529349"/>
                </a:lnTo>
                <a:lnTo>
                  <a:pt x="5950689" y="6578633"/>
                </a:lnTo>
                <a:lnTo>
                  <a:pt x="5931991" y="6622920"/>
                </a:lnTo>
                <a:lnTo>
                  <a:pt x="5902991" y="6660441"/>
                </a:lnTo>
                <a:lnTo>
                  <a:pt x="5865462" y="6689431"/>
                </a:lnTo>
                <a:lnTo>
                  <a:pt x="5821173" y="6708121"/>
                </a:lnTo>
                <a:lnTo>
                  <a:pt x="5771896" y="6714744"/>
                </a:lnTo>
                <a:lnTo>
                  <a:pt x="185394" y="6714744"/>
                </a:lnTo>
                <a:lnTo>
                  <a:pt x="136110" y="6708121"/>
                </a:lnTo>
                <a:lnTo>
                  <a:pt x="91823" y="6689431"/>
                </a:lnTo>
                <a:lnTo>
                  <a:pt x="54302" y="6660441"/>
                </a:lnTo>
                <a:lnTo>
                  <a:pt x="25312" y="6622920"/>
                </a:lnTo>
                <a:lnTo>
                  <a:pt x="6622" y="6578633"/>
                </a:lnTo>
                <a:lnTo>
                  <a:pt x="0" y="6529349"/>
                </a:lnTo>
                <a:lnTo>
                  <a:pt x="0" y="185420"/>
                </a:lnTo>
                <a:close/>
              </a:path>
            </a:pathLst>
          </a:custGeom>
          <a:ln w="28575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45127" y="6460879"/>
            <a:ext cx="1011368" cy="2685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3068" y="3281171"/>
            <a:ext cx="1952244" cy="42519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3068" y="5468111"/>
            <a:ext cx="1952244" cy="425196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129528" y="12191"/>
            <a:ext cx="6050280" cy="368960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397561" y="3749064"/>
            <a:ext cx="4974590" cy="1611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1130" indent="-139065">
              <a:lnSpc>
                <a:spcPct val="100000"/>
              </a:lnSpc>
              <a:spcBef>
                <a:spcPts val="100"/>
              </a:spcBef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ICT융합전공의</a:t>
            </a:r>
            <a:r>
              <a:rPr sz="800" b="1" spc="-3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유지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및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기존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재학생에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대한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학습권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보장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문의</a:t>
            </a:r>
            <a:endParaRPr sz="800" dirty="0">
              <a:latin typeface="맑은 고딕"/>
              <a:cs typeface="맑은 고딕"/>
            </a:endParaRPr>
          </a:p>
          <a:p>
            <a:pPr marL="236220" lvl="1" indent="-78105">
              <a:lnSpc>
                <a:spcPct val="100000"/>
              </a:lnSpc>
              <a:spcBef>
                <a:spcPts val="5"/>
              </a:spcBef>
              <a:buChar char="-"/>
              <a:tabLst>
                <a:tab pos="236854" algn="l"/>
              </a:tabLst>
            </a:pPr>
            <a:r>
              <a:rPr sz="800" b="1" dirty="0">
                <a:latin typeface="맑은 고딕"/>
                <a:cs typeface="맑은 고딕"/>
              </a:rPr>
              <a:t>기존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ICT융합전공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재학생들이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모두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복수전공이나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부전공으로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졸업할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수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있도록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학습권을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보장하기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위해</a:t>
            </a:r>
            <a:endParaRPr sz="800" dirty="0">
              <a:latin typeface="맑은 고딕"/>
              <a:cs typeface="맑은 고딕"/>
            </a:endParaRPr>
          </a:p>
          <a:p>
            <a:pPr marR="2529840" algn="r">
              <a:lnSpc>
                <a:spcPct val="100000"/>
              </a:lnSpc>
            </a:pPr>
            <a:r>
              <a:rPr sz="800" b="1" dirty="0">
                <a:latin typeface="맑은 고딕"/>
                <a:cs typeface="맑은 고딕"/>
              </a:rPr>
              <a:t>ICT융합전공과</a:t>
            </a:r>
            <a:r>
              <a:rPr sz="800" b="1" spc="-4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공통된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spc="5" dirty="0">
                <a:latin typeface="맑은 고딕"/>
                <a:cs typeface="맑은 고딕"/>
              </a:rPr>
              <a:t>과목은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공동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개설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가능함</a:t>
            </a:r>
            <a:endParaRPr sz="800" dirty="0">
              <a:latin typeface="맑은 고딕"/>
              <a:cs typeface="맑은 고딕"/>
            </a:endParaRPr>
          </a:p>
          <a:p>
            <a:pPr marL="0" marR="2545080" lvl="1" algn="r">
              <a:lnSpc>
                <a:spcPct val="100000"/>
              </a:lnSpc>
              <a:tabLst>
                <a:tab pos="236854" algn="l"/>
              </a:tabLst>
            </a:pPr>
            <a:r>
              <a:rPr lang="en-US" sz="800" b="1" dirty="0">
                <a:latin typeface="맑은 고딕"/>
                <a:cs typeface="맑은 고딕"/>
              </a:rPr>
              <a:t>- </a:t>
            </a:r>
            <a:r>
              <a:rPr sz="800" b="1" dirty="0" err="1">
                <a:latin typeface="맑은 고딕"/>
                <a:cs typeface="맑은 고딕"/>
              </a:rPr>
              <a:t>ICT융합전공은</a:t>
            </a:r>
            <a:r>
              <a:rPr sz="800" b="1" spc="-4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2020학년도</a:t>
            </a:r>
            <a:r>
              <a:rPr sz="800" b="1" spc="-4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1학기까지만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선발함</a:t>
            </a:r>
            <a:endParaRPr sz="800" dirty="0">
              <a:latin typeface="맑은 고딕"/>
              <a:cs typeface="맑은 고딕"/>
            </a:endParaRPr>
          </a:p>
          <a:p>
            <a:pPr marL="151130" indent="-13906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ICT융합전공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재학생의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인공지능융합전공으로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선발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및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전환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이수학점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인정 여부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문의</a:t>
            </a:r>
            <a:endParaRPr sz="800" dirty="0">
              <a:latin typeface="맑은 고딕"/>
              <a:cs typeface="맑은 고딕"/>
            </a:endParaRPr>
          </a:p>
          <a:p>
            <a:pPr marL="236220" lvl="1" indent="-78105">
              <a:lnSpc>
                <a:spcPct val="100000"/>
              </a:lnSpc>
              <a:buChar char="-"/>
              <a:tabLst>
                <a:tab pos="236854" algn="l"/>
              </a:tabLst>
            </a:pPr>
            <a:r>
              <a:rPr sz="800" b="1" dirty="0">
                <a:latin typeface="맑은 고딕"/>
                <a:cs typeface="맑은 고딕"/>
              </a:rPr>
              <a:t>현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ICT융합전공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재학생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중에서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인공지능융합전공으로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전환을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원하는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신청자 중에서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선발하여</a:t>
            </a:r>
            <a:endParaRPr sz="800" dirty="0">
              <a:latin typeface="맑은 고딕"/>
              <a:cs typeface="맑은 고딕"/>
            </a:endParaRPr>
          </a:p>
          <a:p>
            <a:pPr marL="231775">
              <a:lnSpc>
                <a:spcPct val="100000"/>
              </a:lnSpc>
            </a:pPr>
            <a:r>
              <a:rPr sz="800" b="1" dirty="0">
                <a:latin typeface="맑은 고딕"/>
                <a:cs typeface="맑은 고딕"/>
              </a:rPr>
              <a:t>2020년도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2학기부터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인공지능융합학과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내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인공지능융합전공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소속으로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변경</a:t>
            </a:r>
            <a:endParaRPr sz="800" dirty="0">
              <a:latin typeface="맑은 고딕"/>
              <a:cs typeface="맑은 고딕"/>
            </a:endParaRPr>
          </a:p>
          <a:p>
            <a:pPr marL="236220" lvl="1" indent="-78105">
              <a:lnSpc>
                <a:spcPct val="100000"/>
              </a:lnSpc>
              <a:buChar char="-"/>
              <a:tabLst>
                <a:tab pos="236854" algn="l"/>
              </a:tabLst>
            </a:pPr>
            <a:r>
              <a:rPr sz="800" b="1" dirty="0">
                <a:latin typeface="맑은 고딕"/>
                <a:cs typeface="맑은 고딕"/>
              </a:rPr>
              <a:t>ICT융합전공과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인공지능융합전공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간의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공통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전공필수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및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전공선택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교과목에 대해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학점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인정</a:t>
            </a:r>
            <a:endParaRPr sz="800" dirty="0">
              <a:latin typeface="맑은 고딕"/>
              <a:cs typeface="맑은 고딕"/>
            </a:endParaRPr>
          </a:p>
          <a:p>
            <a:pPr marL="187960" indent="-175260">
              <a:lnSpc>
                <a:spcPct val="100000"/>
              </a:lnSpc>
              <a:buChar char="●"/>
              <a:tabLst>
                <a:tab pos="187960" algn="l"/>
              </a:tabLst>
            </a:pPr>
            <a:r>
              <a:rPr sz="800" b="1" dirty="0">
                <a:latin typeface="맑은 고딕"/>
                <a:cs typeface="맑은 고딕"/>
              </a:rPr>
              <a:t>전공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간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과목인정(대체과목)에</a:t>
            </a:r>
            <a:r>
              <a:rPr sz="800" b="1" spc="-3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대한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문의</a:t>
            </a:r>
            <a:endParaRPr sz="800" dirty="0">
              <a:latin typeface="맑은 고딕"/>
              <a:cs typeface="맑은 고딕"/>
            </a:endParaRPr>
          </a:p>
          <a:p>
            <a:pPr marL="236220" lvl="1" indent="-78105">
              <a:lnSpc>
                <a:spcPct val="100000"/>
              </a:lnSpc>
              <a:buChar char="-"/>
              <a:tabLst>
                <a:tab pos="236854" algn="l"/>
              </a:tabLst>
            </a:pPr>
            <a:r>
              <a:rPr sz="800" b="1" dirty="0">
                <a:latin typeface="맑은 고딕"/>
                <a:cs typeface="맑은 고딕"/>
              </a:rPr>
              <a:t>해당과목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교원의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수업계획서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확인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후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학과장과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상의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인정여부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결정</a:t>
            </a:r>
            <a:endParaRPr sz="800" dirty="0">
              <a:latin typeface="맑은 고딕"/>
              <a:cs typeface="맑은 고딕"/>
            </a:endParaRPr>
          </a:p>
          <a:p>
            <a:pPr marL="236220" lvl="1" indent="-78105">
              <a:lnSpc>
                <a:spcPct val="100000"/>
              </a:lnSpc>
              <a:buChar char="-"/>
              <a:tabLst>
                <a:tab pos="236854" algn="l"/>
              </a:tabLst>
            </a:pPr>
            <a:r>
              <a:rPr sz="800" b="1" dirty="0">
                <a:latin typeface="맑은 고딕"/>
                <a:cs typeface="맑은 고딕"/>
              </a:rPr>
              <a:t>정보통신대학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소속학과에서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개설한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동일과목은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인정</a:t>
            </a:r>
            <a:endParaRPr sz="800" dirty="0">
              <a:latin typeface="맑은 고딕"/>
              <a:cs typeface="맑은 고딕"/>
            </a:endParaRPr>
          </a:p>
          <a:p>
            <a:pPr marL="151130" indent="-13906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정보통신대학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재학생의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인공지능융합학과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복수전공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및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부전공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신청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문의</a:t>
            </a:r>
            <a:endParaRPr sz="800" dirty="0">
              <a:latin typeface="맑은 고딕"/>
              <a:cs typeface="맑은 고딕"/>
            </a:endParaRPr>
          </a:p>
          <a:p>
            <a:pPr marL="236220" lvl="1" indent="-78105">
              <a:lnSpc>
                <a:spcPct val="100000"/>
              </a:lnSpc>
              <a:buChar char="-"/>
              <a:tabLst>
                <a:tab pos="236854" algn="l"/>
              </a:tabLst>
            </a:pPr>
            <a:r>
              <a:rPr sz="800" b="1" dirty="0">
                <a:latin typeface="맑은 고딕"/>
                <a:cs typeface="맑은 고딕"/>
              </a:rPr>
              <a:t>정보통신대학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소속학과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중에서 소프트웨어학과,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사이버보안학과,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국방디지털융합학과는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신청불가</a:t>
            </a:r>
            <a:endParaRPr sz="800" dirty="0">
              <a:latin typeface="맑은 고딕"/>
              <a:cs typeface="맑은 고딕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7561" y="5940995"/>
            <a:ext cx="359219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1130" indent="-139065">
              <a:lnSpc>
                <a:spcPct val="100000"/>
              </a:lnSpc>
              <a:spcBef>
                <a:spcPts val="100"/>
              </a:spcBef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문의전화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및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spc="-5" dirty="0">
                <a:latin typeface="맑은 고딕"/>
                <a:cs typeface="맑은 고딕"/>
              </a:rPr>
              <a:t>E-mail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 </a:t>
            </a:r>
            <a:r>
              <a:rPr sz="800" b="1" spc="-5" dirty="0">
                <a:latin typeface="맑은 고딕"/>
                <a:cs typeface="맑은 고딕"/>
              </a:rPr>
              <a:t>031-219-3548,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  <a:hlinkClick r:id="rId7"/>
              </a:rPr>
              <a:t>leesw@ajou.ac.kr</a:t>
            </a:r>
            <a:r>
              <a:rPr sz="800" b="1" spc="-10" dirty="0">
                <a:latin typeface="맑은 고딕"/>
                <a:cs typeface="맑은 고딕"/>
                <a:hlinkClick r:id="rId7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(이석원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 err="1">
                <a:latin typeface="맑은 고딕"/>
                <a:cs typeface="맑은 고딕"/>
              </a:rPr>
              <a:t>교수</a:t>
            </a:r>
            <a:r>
              <a:rPr sz="800" b="1" dirty="0">
                <a:latin typeface="맑은 고딕"/>
                <a:cs typeface="맑은 고딕"/>
              </a:rPr>
              <a:t>)</a:t>
            </a:r>
            <a:endParaRPr lang="ko-KR" altLang="en-US" sz="800" dirty="0">
              <a:latin typeface="맑은 고딕"/>
              <a:cs typeface="맑은 고딕"/>
            </a:endParaRPr>
          </a:p>
          <a:p>
            <a:pPr marL="1144905" marR="5080">
              <a:lnSpc>
                <a:spcPct val="100000"/>
              </a:lnSpc>
            </a:pPr>
            <a:r>
              <a:rPr lang="en-US" altLang="ko-KR" sz="800" b="1" spc="-5" dirty="0">
                <a:latin typeface="맑은 고딕"/>
                <a:cs typeface="맑은 고딕"/>
              </a:rPr>
              <a:t>031-219-2446, </a:t>
            </a:r>
            <a:r>
              <a:rPr lang="en-US" altLang="ko-KR" sz="800" b="1" spc="-5" dirty="0">
                <a:latin typeface="맑은 고딕"/>
                <a:cs typeface="맑은 고딕"/>
                <a:hlinkClick r:id="rId8"/>
              </a:rPr>
              <a:t>crux@ajou.ac.kr</a:t>
            </a:r>
            <a:r>
              <a:rPr lang="en-US" altLang="ko-KR" sz="800" b="1" spc="-5" dirty="0">
                <a:latin typeface="맑은 고딕"/>
                <a:cs typeface="맑은 고딕"/>
              </a:rPr>
              <a:t> </a:t>
            </a:r>
            <a:r>
              <a:rPr lang="en-US" altLang="ko-KR" sz="800" b="1" dirty="0">
                <a:latin typeface="맑은 고딕"/>
                <a:cs typeface="맑은 고딕"/>
              </a:rPr>
              <a:t>(</a:t>
            </a:r>
            <a:r>
              <a:rPr lang="ko-KR" altLang="en-US" sz="800" b="1" dirty="0" err="1">
                <a:latin typeface="맑은 고딕"/>
                <a:cs typeface="맑은 고딕"/>
              </a:rPr>
              <a:t>김규남</a:t>
            </a:r>
            <a:r>
              <a:rPr lang="ko-KR" altLang="en-US" sz="800" b="1" dirty="0">
                <a:latin typeface="맑은 고딕"/>
                <a:cs typeface="맑은 고딕"/>
              </a:rPr>
              <a:t> 계장</a:t>
            </a:r>
            <a:r>
              <a:rPr lang="en-US" altLang="ko-KR" sz="800" b="1" dirty="0">
                <a:latin typeface="맑은 고딕"/>
                <a:cs typeface="맑은 고딕"/>
              </a:rPr>
              <a:t>) </a:t>
            </a:r>
            <a:endParaRPr lang="ko-KR" altLang="en-US" sz="800" b="1" spc="5" dirty="0">
              <a:latin typeface="맑은 고딕"/>
              <a:cs typeface="맑은 고딕"/>
            </a:endParaRPr>
          </a:p>
          <a:p>
            <a:pPr marL="1144905" marR="5080">
              <a:lnSpc>
                <a:spcPct val="100000"/>
              </a:lnSpc>
            </a:pPr>
            <a:r>
              <a:rPr lang="en-US" sz="800" b="1" spc="5" dirty="0">
                <a:latin typeface="맑은 고딕"/>
                <a:cs typeface="맑은 고딕"/>
              </a:rPr>
              <a:t>0</a:t>
            </a:r>
            <a:r>
              <a:rPr sz="800" b="1" spc="-5" dirty="0">
                <a:latin typeface="맑은 고딕"/>
                <a:cs typeface="맑은 고딕"/>
              </a:rPr>
              <a:t>31-219-3813,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lang="en-US" sz="800" b="1" dirty="0">
                <a:latin typeface="맑은 고딕"/>
                <a:cs typeface="맑은 고딕"/>
                <a:hlinkClick r:id="rId9"/>
              </a:rPr>
              <a:t>jeb0218@ajou.ac.kr</a:t>
            </a:r>
            <a:r>
              <a:rPr lang="en-US" sz="800" b="1" dirty="0">
                <a:latin typeface="맑은 고딕"/>
                <a:cs typeface="맑은 고딕"/>
              </a:rPr>
              <a:t> </a:t>
            </a:r>
            <a:r>
              <a:rPr sz="800" b="1" spc="5" dirty="0">
                <a:latin typeface="맑은 고딕"/>
                <a:cs typeface="맑은 고딕"/>
              </a:rPr>
              <a:t>(</a:t>
            </a:r>
            <a:r>
              <a:rPr lang="ko-KR" altLang="en-US" sz="800" b="1" spc="5" dirty="0" err="1">
                <a:latin typeface="맑은 고딕"/>
                <a:cs typeface="맑은 고딕"/>
              </a:rPr>
              <a:t>장은비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조교)</a:t>
            </a:r>
            <a:endParaRPr sz="800" dirty="0">
              <a:latin typeface="맑은 고딕"/>
              <a:cs typeface="맑은 고딕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87452" y="1905000"/>
            <a:ext cx="2578100" cy="652780"/>
            <a:chOff x="187452" y="1905000"/>
            <a:chExt cx="2578100" cy="652780"/>
          </a:xfrm>
        </p:grpSpPr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87452" y="1905000"/>
              <a:ext cx="1927860" cy="42062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2044" y="2333244"/>
              <a:ext cx="2413010" cy="22402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4814" y="2403094"/>
              <a:ext cx="155956" cy="6908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15541" y="2404618"/>
              <a:ext cx="157480" cy="69087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397561" y="2627121"/>
            <a:ext cx="2879039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1130" indent="-139065">
              <a:lnSpc>
                <a:spcPct val="100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접수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기간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202</a:t>
            </a:r>
            <a:r>
              <a:rPr lang="en-US" sz="800" b="1" dirty="0">
                <a:latin typeface="맑은 고딕"/>
                <a:cs typeface="맑은 고딕"/>
              </a:rPr>
              <a:t>3</a:t>
            </a:r>
            <a:r>
              <a:rPr sz="800" b="1" dirty="0">
                <a:latin typeface="맑은 고딕"/>
                <a:cs typeface="맑은 고딕"/>
              </a:rPr>
              <a:t>년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lang="en-US" sz="800" b="1" spc="-20" dirty="0">
                <a:latin typeface="맑은 고딕"/>
                <a:cs typeface="맑은 고딕"/>
              </a:rPr>
              <a:t>11</a:t>
            </a:r>
            <a:r>
              <a:rPr sz="800" b="1" dirty="0">
                <a:latin typeface="맑은 고딕"/>
                <a:cs typeface="맑은 고딕"/>
              </a:rPr>
              <a:t>월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1</a:t>
            </a:r>
            <a:r>
              <a:rPr lang="en-US" sz="800" b="1" dirty="0">
                <a:latin typeface="맑은 고딕"/>
                <a:cs typeface="맑은 고딕"/>
              </a:rPr>
              <a:t>5</a:t>
            </a:r>
            <a:r>
              <a:rPr sz="800" b="1" dirty="0">
                <a:latin typeface="맑은 고딕"/>
                <a:cs typeface="맑은 고딕"/>
              </a:rPr>
              <a:t>일(</a:t>
            </a:r>
            <a:r>
              <a:rPr lang="ko-KR" altLang="en-US" sz="800" b="1" dirty="0">
                <a:latin typeface="맑은 고딕"/>
                <a:cs typeface="맑은 고딕"/>
              </a:rPr>
              <a:t>수</a:t>
            </a:r>
            <a:r>
              <a:rPr sz="800" b="1" dirty="0">
                <a:latin typeface="맑은 고딕"/>
                <a:cs typeface="맑은 고딕"/>
              </a:rPr>
              <a:t>)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~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lang="en-US" sz="800" b="1" spc="-15" dirty="0">
                <a:latin typeface="맑은 고딕"/>
                <a:cs typeface="맑은 고딕"/>
              </a:rPr>
              <a:t>11</a:t>
            </a:r>
            <a:r>
              <a:rPr sz="800" b="1" dirty="0">
                <a:latin typeface="맑은 고딕"/>
                <a:cs typeface="맑은 고딕"/>
              </a:rPr>
              <a:t>월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lang="en-US" sz="800" b="1" spc="5" dirty="0">
                <a:latin typeface="맑은 고딕"/>
                <a:cs typeface="맑은 고딕"/>
              </a:rPr>
              <a:t>26</a:t>
            </a:r>
            <a:r>
              <a:rPr sz="800" b="1" dirty="0">
                <a:latin typeface="맑은 고딕"/>
                <a:cs typeface="맑은 고딕"/>
              </a:rPr>
              <a:t>일(월)</a:t>
            </a:r>
            <a:endParaRPr sz="800" dirty="0">
              <a:latin typeface="맑은 고딕"/>
              <a:cs typeface="맑은 고딕"/>
            </a:endParaRPr>
          </a:p>
          <a:p>
            <a:pPr marL="151130" indent="-13906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면접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일정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202</a:t>
            </a:r>
            <a:r>
              <a:rPr lang="en-US" sz="800" b="1" dirty="0">
                <a:latin typeface="맑은 고딕"/>
                <a:cs typeface="맑은 고딕"/>
              </a:rPr>
              <a:t>3</a:t>
            </a:r>
            <a:r>
              <a:rPr sz="800" b="1" dirty="0">
                <a:latin typeface="맑은 고딕"/>
                <a:cs typeface="맑은 고딕"/>
              </a:rPr>
              <a:t>년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lang="en-US" sz="800" b="1" spc="-25" dirty="0">
                <a:latin typeface="맑은 고딕"/>
                <a:cs typeface="맑은 고딕"/>
              </a:rPr>
              <a:t>11</a:t>
            </a:r>
            <a:r>
              <a:rPr sz="800" b="1" dirty="0">
                <a:latin typeface="맑은 고딕"/>
                <a:cs typeface="맑은 고딕"/>
              </a:rPr>
              <a:t>월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lang="en-US" sz="800" b="1" spc="-10" dirty="0">
                <a:latin typeface="맑은 고딕"/>
                <a:cs typeface="맑은 고딕"/>
              </a:rPr>
              <a:t>29</a:t>
            </a:r>
            <a:r>
              <a:rPr lang="ko-KR" altLang="en-US" sz="800" b="1" dirty="0">
                <a:latin typeface="맑은 고딕"/>
                <a:cs typeface="맑은 고딕"/>
              </a:rPr>
              <a:t>일</a:t>
            </a:r>
            <a:r>
              <a:rPr sz="800" b="1" dirty="0">
                <a:latin typeface="맑은 고딕"/>
                <a:cs typeface="맑은 고딕"/>
              </a:rPr>
              <a:t>(수)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~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lang="en-US" sz="800" b="1" spc="-5" dirty="0">
                <a:latin typeface="맑은 고딕"/>
                <a:cs typeface="맑은 고딕"/>
              </a:rPr>
              <a:t>11</a:t>
            </a:r>
            <a:r>
              <a:rPr sz="800" b="1" dirty="0">
                <a:latin typeface="맑은 고딕"/>
                <a:cs typeface="맑은 고딕"/>
              </a:rPr>
              <a:t>월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lang="en-US" sz="800" b="1" spc="-10" dirty="0">
                <a:latin typeface="맑은 고딕"/>
                <a:cs typeface="맑은 고딕"/>
              </a:rPr>
              <a:t>30</a:t>
            </a:r>
            <a:r>
              <a:rPr sz="800" b="1" dirty="0">
                <a:latin typeface="맑은 고딕"/>
                <a:cs typeface="맑은 고딕"/>
              </a:rPr>
              <a:t>일(</a:t>
            </a:r>
            <a:r>
              <a:rPr lang="ko-KR" altLang="en-US" sz="800" b="1" dirty="0">
                <a:latin typeface="맑은 고딕"/>
                <a:cs typeface="맑은 고딕"/>
              </a:rPr>
              <a:t>목</a:t>
            </a:r>
            <a:r>
              <a:rPr sz="800" b="1" dirty="0">
                <a:latin typeface="맑은 고딕"/>
                <a:cs typeface="맑은 고딕"/>
              </a:rPr>
              <a:t>)</a:t>
            </a:r>
            <a:endParaRPr sz="800" dirty="0">
              <a:latin typeface="맑은 고딕"/>
              <a:cs typeface="맑은 고딕"/>
            </a:endParaRPr>
          </a:p>
          <a:p>
            <a:pPr marL="151130" indent="-13906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제출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서류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신청서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1부,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이수계획서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1부, 성적증명서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1부</a:t>
            </a:r>
            <a:endParaRPr sz="800" dirty="0">
              <a:latin typeface="맑은 고딕"/>
              <a:cs typeface="맑은 고딕"/>
            </a:endParaRPr>
          </a:p>
          <a:p>
            <a:pPr marL="151130" indent="-13906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접수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방법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 err="1">
                <a:latin typeface="맑은 고딕"/>
                <a:cs typeface="맑은 고딕"/>
              </a:rPr>
              <a:t>이메일</a:t>
            </a:r>
            <a:r>
              <a:rPr sz="800" b="1" dirty="0">
                <a:latin typeface="맑은 고딕"/>
                <a:cs typeface="맑은 고딕"/>
              </a:rPr>
              <a:t>(</a:t>
            </a:r>
            <a:r>
              <a:rPr lang="en-US" sz="800" b="1" dirty="0">
                <a:latin typeface="맑은 고딕"/>
                <a:cs typeface="맑은 고딕"/>
                <a:hlinkClick r:id="rId9"/>
              </a:rPr>
              <a:t>jeb0218@ajou.ac.kr</a:t>
            </a:r>
            <a:r>
              <a:rPr sz="800" b="1" dirty="0">
                <a:latin typeface="맑은 고딕"/>
                <a:cs typeface="맑은 고딕"/>
              </a:rPr>
              <a:t>)</a:t>
            </a:r>
            <a:endParaRPr sz="800" dirty="0">
              <a:latin typeface="맑은 고딕"/>
              <a:cs typeface="맑은 고딕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87452" y="179831"/>
            <a:ext cx="2741295" cy="648335"/>
            <a:chOff x="187452" y="179831"/>
            <a:chExt cx="2741295" cy="648335"/>
          </a:xfrm>
        </p:grpSpPr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87452" y="179831"/>
              <a:ext cx="1927860" cy="41909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52044" y="608076"/>
              <a:ext cx="2576413" cy="219547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397561" y="841439"/>
            <a:ext cx="5236845" cy="10013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8750" marR="64135" indent="-146685">
              <a:lnSpc>
                <a:spcPct val="100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현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ICT융합전공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교육과정을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기반으로 AI융합교육을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위해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요구되는 데이터개론,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인공지능기초,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 err="1">
                <a:latin typeface="맑은 고딕"/>
                <a:cs typeface="맑은 고딕"/>
              </a:rPr>
              <a:t>기계학습기초와</a:t>
            </a:r>
            <a:r>
              <a:rPr sz="800" b="1" dirty="0">
                <a:latin typeface="맑은 고딕"/>
                <a:cs typeface="맑은 고딕"/>
              </a:rPr>
              <a:t> </a:t>
            </a:r>
            <a:r>
              <a:rPr sz="800" b="1" spc="-265" dirty="0">
                <a:latin typeface="맑은 고딕"/>
                <a:cs typeface="맑은 고딕"/>
              </a:rPr>
              <a:t> </a:t>
            </a:r>
            <a:r>
              <a:rPr sz="800" b="1" dirty="0" err="1">
                <a:latin typeface="맑은 고딕"/>
                <a:cs typeface="맑은 고딕"/>
              </a:rPr>
              <a:t>같은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과목을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신규개설하여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인공지능융합학과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내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인공지능융합전공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교육과정 신설</a:t>
            </a:r>
            <a:endParaRPr sz="800" dirty="0">
              <a:latin typeface="맑은 고딕"/>
              <a:cs typeface="맑은 고딕"/>
            </a:endParaRPr>
          </a:p>
          <a:p>
            <a:pPr marL="158750" marR="335280" indent="-14668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2020년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2학기부터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학기당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50명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정원을 기준으로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본교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재학생 중에서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인공지능융합전공을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복수전공이나 </a:t>
            </a:r>
            <a:r>
              <a:rPr sz="800" b="1" spc="-27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부전공으로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이수하길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원하는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신청자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중에서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신규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선발</a:t>
            </a:r>
            <a:endParaRPr sz="800" dirty="0">
              <a:latin typeface="맑은 고딕"/>
              <a:cs typeface="맑은 고딕"/>
            </a:endParaRPr>
          </a:p>
          <a:p>
            <a:pPr marL="158750" marR="5080" indent="-14668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참여학과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본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전공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담당교수가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인공지능융합학과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참여교수로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포함되어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본 전공의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도메인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문제를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SW와 AI기술을 </a:t>
            </a:r>
            <a:r>
              <a:rPr sz="800" b="1" spc="-27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통해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문제해결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할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수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있는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역량을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키울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수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있도록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운영</a:t>
            </a:r>
            <a:endParaRPr sz="800" dirty="0">
              <a:latin typeface="맑은 고딕"/>
              <a:cs typeface="맑은 고딕"/>
            </a:endParaRPr>
          </a:p>
          <a:p>
            <a:pPr marL="158750" marR="1331595" indent="-14668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소프트웨어학과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및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</a:t>
            </a:r>
            <a:r>
              <a:rPr sz="800" b="1" spc="-5" dirty="0">
                <a:latin typeface="맑은 고딕"/>
                <a:cs typeface="맑은 고딕"/>
              </a:rPr>
              <a:t>〮</a:t>
            </a:r>
            <a:r>
              <a:rPr sz="800" b="1" dirty="0">
                <a:latin typeface="맑은 고딕"/>
                <a:cs typeface="맑은 고딕"/>
              </a:rPr>
              <a:t>데이터사이언스학과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전용강의실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및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실습실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활용과 </a:t>
            </a:r>
            <a:r>
              <a:rPr sz="800" b="1" spc="-26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인공지능융합학과</a:t>
            </a:r>
            <a:r>
              <a:rPr sz="800" b="1" spc="-3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전용강의실(산학원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207/208호)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운영</a:t>
            </a:r>
            <a:endParaRPr sz="800" dirty="0">
              <a:latin typeface="맑은 고딕"/>
              <a:cs typeface="맑은 고딕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141720" y="3698747"/>
            <a:ext cx="6030595" cy="3154680"/>
          </a:xfrm>
          <a:prstGeom prst="rect">
            <a:avLst/>
          </a:prstGeom>
          <a:ln w="12700">
            <a:solidFill>
              <a:srgbClr val="41709C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337824" y="2363470"/>
            <a:ext cx="2559547" cy="13657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sz="800" b="1" dirty="0">
                <a:latin typeface="맑은 고딕"/>
                <a:cs typeface="맑은 고딕"/>
              </a:rPr>
              <a:t>&lt;전공</a:t>
            </a:r>
            <a:r>
              <a:rPr sz="800" b="1" spc="-7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설명회&gt;</a:t>
            </a:r>
            <a:endParaRPr sz="800" dirty="0">
              <a:latin typeface="맑은 고딕"/>
              <a:cs typeface="맑은 고딕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276600" y="2614798"/>
            <a:ext cx="2620771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1130" indent="-139065">
              <a:lnSpc>
                <a:spcPct val="100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일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시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202</a:t>
            </a:r>
            <a:r>
              <a:rPr lang="en-US" sz="800" b="1" dirty="0">
                <a:latin typeface="맑은 고딕"/>
                <a:cs typeface="맑은 고딕"/>
              </a:rPr>
              <a:t>3</a:t>
            </a:r>
            <a:r>
              <a:rPr sz="800" b="1" dirty="0">
                <a:latin typeface="맑은 고딕"/>
                <a:cs typeface="맑은 고딕"/>
              </a:rPr>
              <a:t>년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lang="en-US" sz="800" b="1" spc="-30" dirty="0">
                <a:latin typeface="맑은 고딕"/>
                <a:cs typeface="맑은 고딕"/>
              </a:rPr>
              <a:t>11</a:t>
            </a:r>
            <a:r>
              <a:rPr sz="800" b="1" dirty="0">
                <a:latin typeface="맑은 고딕"/>
                <a:cs typeface="맑은 고딕"/>
              </a:rPr>
              <a:t>월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lang="en-US" sz="800" b="1" spc="-10" dirty="0">
                <a:latin typeface="맑은 고딕"/>
                <a:cs typeface="맑은 고딕"/>
              </a:rPr>
              <a:t>13</a:t>
            </a:r>
            <a:r>
              <a:rPr sz="800" b="1" dirty="0">
                <a:latin typeface="맑은 고딕"/>
                <a:cs typeface="맑은 고딕"/>
              </a:rPr>
              <a:t>일(</a:t>
            </a:r>
            <a:r>
              <a:rPr lang="ko-KR" altLang="en-US" sz="800" b="1" dirty="0">
                <a:latin typeface="맑은 고딕"/>
                <a:cs typeface="맑은 고딕"/>
              </a:rPr>
              <a:t>월</a:t>
            </a:r>
            <a:r>
              <a:rPr sz="800" b="1" dirty="0">
                <a:latin typeface="맑은 고딕"/>
                <a:cs typeface="맑은 고딕"/>
              </a:rPr>
              <a:t>)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lang="en-US" sz="800" b="1" spc="-10" dirty="0">
                <a:latin typeface="맑은 고딕"/>
                <a:cs typeface="맑은 고딕"/>
              </a:rPr>
              <a:t>18</a:t>
            </a:r>
            <a:r>
              <a:rPr sz="800" b="1" dirty="0">
                <a:latin typeface="맑은 고딕"/>
                <a:cs typeface="맑은 고딕"/>
              </a:rPr>
              <a:t>시</a:t>
            </a:r>
            <a:r>
              <a:rPr lang="en-US" sz="800" b="1" dirty="0">
                <a:latin typeface="맑은 고딕"/>
                <a:cs typeface="맑은 고딕"/>
              </a:rPr>
              <a:t>30</a:t>
            </a:r>
            <a:r>
              <a:rPr sz="800" b="1" dirty="0">
                <a:latin typeface="맑은 고딕"/>
                <a:cs typeface="맑은 고딕"/>
              </a:rPr>
              <a:t>분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~ </a:t>
            </a:r>
            <a:r>
              <a:rPr lang="en-US" sz="800" b="1" dirty="0">
                <a:latin typeface="맑은 고딕"/>
                <a:cs typeface="맑은 고딕"/>
              </a:rPr>
              <a:t>20</a:t>
            </a:r>
            <a:r>
              <a:rPr sz="800" b="1" dirty="0">
                <a:latin typeface="맑은 고딕"/>
                <a:cs typeface="맑은 고딕"/>
              </a:rPr>
              <a:t>시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00분</a:t>
            </a:r>
            <a:endParaRPr sz="800" dirty="0">
              <a:latin typeface="맑은 고딕"/>
              <a:cs typeface="맑은 고딕"/>
            </a:endParaRPr>
          </a:p>
          <a:p>
            <a:pPr marL="151130" indent="-13906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장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소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 </a:t>
            </a:r>
            <a:r>
              <a:rPr lang="ko-KR" altLang="en-US" sz="800" b="1" dirty="0">
                <a:latin typeface="맑은 고딕"/>
                <a:cs typeface="맑은 고딕"/>
              </a:rPr>
              <a:t>팔달관 </a:t>
            </a:r>
            <a:r>
              <a:rPr lang="en-US" altLang="ko-KR" sz="800" b="1" dirty="0">
                <a:latin typeface="맑은 고딕"/>
                <a:cs typeface="맑은 고딕"/>
              </a:rPr>
              <a:t>407</a:t>
            </a:r>
            <a:r>
              <a:rPr lang="ko-KR" altLang="en-US" sz="800" b="1" dirty="0">
                <a:latin typeface="맑은 고딕"/>
                <a:cs typeface="맑은 고딕"/>
              </a:rPr>
              <a:t>호</a:t>
            </a:r>
            <a:endParaRPr lang="en-US" sz="800" b="1" dirty="0">
              <a:latin typeface="맑은 고딕"/>
              <a:cs typeface="맑은 고딕"/>
            </a:endParaRPr>
          </a:p>
          <a:p>
            <a:pPr marL="12065">
              <a:lnSpc>
                <a:spcPct val="100000"/>
              </a:lnSpc>
              <a:tabLst>
                <a:tab pos="151765" algn="l"/>
              </a:tabLst>
            </a:pPr>
            <a:r>
              <a:rPr sz="800" dirty="0">
                <a:latin typeface="맑은 고딕"/>
                <a:cs typeface="맑은 고딕"/>
              </a:rPr>
              <a:t>	</a:t>
            </a:r>
            <a:r>
              <a:rPr lang="en-US" sz="800" dirty="0">
                <a:latin typeface="맑은 고딕"/>
                <a:cs typeface="맑은 고딕"/>
              </a:rPr>
              <a:t>         </a:t>
            </a:r>
            <a:r>
              <a:rPr lang="en-US" sz="800" b="1" dirty="0">
                <a:latin typeface="맑은 고딕"/>
                <a:cs typeface="맑은 고딕"/>
                <a:hlinkClick r:id="rId9"/>
              </a:rPr>
              <a:t>jeb0218@ajou.ac.kr</a:t>
            </a:r>
            <a:r>
              <a:rPr lang="en-US" sz="800" b="1" dirty="0">
                <a:latin typeface="맑은 고딕"/>
                <a:cs typeface="맑은 고딕"/>
              </a:rPr>
              <a:t> </a:t>
            </a:r>
            <a:r>
              <a:rPr lang="ko-KR" altLang="en-US" sz="800" b="1" dirty="0">
                <a:latin typeface="맑은 고딕"/>
                <a:cs typeface="맑은 고딕"/>
              </a:rPr>
              <a:t>로</a:t>
            </a:r>
            <a:r>
              <a:rPr sz="800" b="1" spc="-55" dirty="0">
                <a:latin typeface="맑은 고딕"/>
                <a:cs typeface="맑은 고딕"/>
                <a:hlinkClick r:id="rId16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참가신청</a:t>
            </a:r>
            <a:endParaRPr sz="800" dirty="0">
              <a:latin typeface="맑은 고딕"/>
              <a:cs typeface="맑은 고딕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0C19068-E373-4590-B89E-FABE3E85D829}"/>
              </a:ext>
            </a:extLst>
          </p:cNvPr>
          <p:cNvSpPr txBox="1"/>
          <p:nvPr/>
        </p:nvSpPr>
        <p:spPr>
          <a:xfrm>
            <a:off x="8162922" y="6584199"/>
            <a:ext cx="39463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100" b="1" spc="-10" dirty="0">
                <a:solidFill>
                  <a:srgbClr val="FFFFFF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맑은 고딕"/>
              </a:rPr>
              <a:t>Homepage</a:t>
            </a:r>
            <a:r>
              <a:rPr lang="en-US" altLang="ko-KR" sz="1100" b="1" spc="40" dirty="0">
                <a:solidFill>
                  <a:srgbClr val="FFFFFF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맑은 고딕"/>
              </a:rPr>
              <a:t> </a:t>
            </a:r>
            <a:r>
              <a:rPr lang="en-US" altLang="ko-KR" sz="1100" b="1" spc="-5" dirty="0">
                <a:solidFill>
                  <a:srgbClr val="FFFFFF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맑은 고딕"/>
              </a:rPr>
              <a:t>: </a:t>
            </a:r>
            <a:r>
              <a:rPr lang="en-US" altLang="ko-KR" sz="1100" b="1" spc="-10" dirty="0">
                <a:solidFill>
                  <a:srgbClr val="FFFFFF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맑은 고딕"/>
                <a:hlinkClick r:id="rId17"/>
              </a:rPr>
              <a:t>http://aai.ajou.ac.kr</a:t>
            </a:r>
            <a:endParaRPr lang="en-US" altLang="ko-KR" sz="1100" dirty="0"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맑은 고딕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E69AEBF-0B1D-4AA8-8D8D-16EC02314F99}"/>
              </a:ext>
            </a:extLst>
          </p:cNvPr>
          <p:cNvSpPr txBox="1"/>
          <p:nvPr/>
        </p:nvSpPr>
        <p:spPr>
          <a:xfrm>
            <a:off x="6551648" y="3777488"/>
            <a:ext cx="5557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아주대학교 소프트웨어융합대학 인공지능융합학과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2B3D2A-1F61-430C-96A5-2C9FBCD036B3}"/>
              </a:ext>
            </a:extLst>
          </p:cNvPr>
          <p:cNvSpPr txBox="1"/>
          <p:nvPr/>
        </p:nvSpPr>
        <p:spPr>
          <a:xfrm>
            <a:off x="6542126" y="4146820"/>
            <a:ext cx="5557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(Department of Applied Artificial Intelligence)</a:t>
            </a:r>
            <a:endParaRPr lang="ko-KR" altLang="en-US" sz="160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DA7D25A-F6B8-49F0-AFC6-20B6078F9A9F}"/>
              </a:ext>
            </a:extLst>
          </p:cNvPr>
          <p:cNvSpPr txBox="1"/>
          <p:nvPr/>
        </p:nvSpPr>
        <p:spPr>
          <a:xfrm>
            <a:off x="6542126" y="4485374"/>
            <a:ext cx="5557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인공지능융합전공</a:t>
            </a:r>
            <a:endParaRPr lang="en-US" altLang="ko-KR" sz="140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1856" y="4677155"/>
            <a:ext cx="2317455" cy="42574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6961" y="76961"/>
            <a:ext cx="5956300" cy="6708775"/>
            <a:chOff x="76961" y="76961"/>
            <a:chExt cx="5956300" cy="6708775"/>
          </a:xfrm>
        </p:grpSpPr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5611" y="2743200"/>
              <a:ext cx="2762989" cy="136853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961" y="76961"/>
              <a:ext cx="5956300" cy="6708775"/>
            </a:xfrm>
            <a:custGeom>
              <a:avLst/>
              <a:gdLst/>
              <a:ahLst/>
              <a:cxnLst/>
              <a:rect l="l" t="t" r="r" b="b"/>
              <a:pathLst>
                <a:path w="5956300" h="6708775">
                  <a:moveTo>
                    <a:pt x="0" y="185293"/>
                  </a:moveTo>
                  <a:lnTo>
                    <a:pt x="6620" y="136025"/>
                  </a:lnTo>
                  <a:lnTo>
                    <a:pt x="25304" y="91759"/>
                  </a:lnTo>
                  <a:lnTo>
                    <a:pt x="54286" y="54260"/>
                  </a:lnTo>
                  <a:lnTo>
                    <a:pt x="91797" y="25291"/>
                  </a:lnTo>
                  <a:lnTo>
                    <a:pt x="136072" y="6616"/>
                  </a:lnTo>
                  <a:lnTo>
                    <a:pt x="185343" y="0"/>
                  </a:lnTo>
                  <a:lnTo>
                    <a:pt x="5770499" y="0"/>
                  </a:lnTo>
                  <a:lnTo>
                    <a:pt x="5819766" y="6616"/>
                  </a:lnTo>
                  <a:lnTo>
                    <a:pt x="5864032" y="25291"/>
                  </a:lnTo>
                  <a:lnTo>
                    <a:pt x="5901531" y="54260"/>
                  </a:lnTo>
                  <a:lnTo>
                    <a:pt x="5930500" y="91759"/>
                  </a:lnTo>
                  <a:lnTo>
                    <a:pt x="5949175" y="136025"/>
                  </a:lnTo>
                  <a:lnTo>
                    <a:pt x="5955792" y="185293"/>
                  </a:lnTo>
                  <a:lnTo>
                    <a:pt x="5955792" y="6523304"/>
                  </a:lnTo>
                  <a:lnTo>
                    <a:pt x="5949175" y="6572575"/>
                  </a:lnTo>
                  <a:lnTo>
                    <a:pt x="5930500" y="6616850"/>
                  </a:lnTo>
                  <a:lnTo>
                    <a:pt x="5901531" y="6654361"/>
                  </a:lnTo>
                  <a:lnTo>
                    <a:pt x="5864032" y="6683342"/>
                  </a:lnTo>
                  <a:lnTo>
                    <a:pt x="5819766" y="6702026"/>
                  </a:lnTo>
                  <a:lnTo>
                    <a:pt x="5770499" y="6708646"/>
                  </a:lnTo>
                  <a:lnTo>
                    <a:pt x="185343" y="6708646"/>
                  </a:lnTo>
                  <a:lnTo>
                    <a:pt x="136072" y="6702026"/>
                  </a:lnTo>
                  <a:lnTo>
                    <a:pt x="91797" y="6683342"/>
                  </a:lnTo>
                  <a:lnTo>
                    <a:pt x="54286" y="6654361"/>
                  </a:lnTo>
                  <a:lnTo>
                    <a:pt x="25304" y="6616850"/>
                  </a:lnTo>
                  <a:lnTo>
                    <a:pt x="6620" y="6572575"/>
                  </a:lnTo>
                  <a:lnTo>
                    <a:pt x="0" y="6523304"/>
                  </a:lnTo>
                  <a:lnTo>
                    <a:pt x="0" y="185293"/>
                  </a:lnTo>
                  <a:close/>
                </a:path>
              </a:pathLst>
            </a:custGeom>
            <a:ln w="28574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/>
          <p:nvPr/>
        </p:nvSpPr>
        <p:spPr>
          <a:xfrm>
            <a:off x="6153150" y="76961"/>
            <a:ext cx="5957570" cy="6708775"/>
          </a:xfrm>
          <a:custGeom>
            <a:avLst/>
            <a:gdLst/>
            <a:ahLst/>
            <a:cxnLst/>
            <a:rect l="l" t="t" r="r" b="b"/>
            <a:pathLst>
              <a:path w="5957570" h="6708775">
                <a:moveTo>
                  <a:pt x="0" y="185420"/>
                </a:moveTo>
                <a:lnTo>
                  <a:pt x="6626" y="136142"/>
                </a:lnTo>
                <a:lnTo>
                  <a:pt x="25324" y="91853"/>
                </a:lnTo>
                <a:lnTo>
                  <a:pt x="54324" y="54324"/>
                </a:lnTo>
                <a:lnTo>
                  <a:pt x="91853" y="25324"/>
                </a:lnTo>
                <a:lnTo>
                  <a:pt x="136142" y="6626"/>
                </a:lnTo>
                <a:lnTo>
                  <a:pt x="185420" y="0"/>
                </a:lnTo>
                <a:lnTo>
                  <a:pt x="5771896" y="0"/>
                </a:lnTo>
                <a:lnTo>
                  <a:pt x="5821173" y="6626"/>
                </a:lnTo>
                <a:lnTo>
                  <a:pt x="5865462" y="25324"/>
                </a:lnTo>
                <a:lnTo>
                  <a:pt x="5902991" y="54324"/>
                </a:lnTo>
                <a:lnTo>
                  <a:pt x="5931991" y="91853"/>
                </a:lnTo>
                <a:lnTo>
                  <a:pt x="5950689" y="136142"/>
                </a:lnTo>
                <a:lnTo>
                  <a:pt x="5957316" y="185420"/>
                </a:lnTo>
                <a:lnTo>
                  <a:pt x="5957316" y="6523253"/>
                </a:lnTo>
                <a:lnTo>
                  <a:pt x="5950689" y="6572537"/>
                </a:lnTo>
                <a:lnTo>
                  <a:pt x="5931991" y="6616823"/>
                </a:lnTo>
                <a:lnTo>
                  <a:pt x="5902991" y="6654345"/>
                </a:lnTo>
                <a:lnTo>
                  <a:pt x="5865462" y="6683334"/>
                </a:lnTo>
                <a:lnTo>
                  <a:pt x="5821173" y="6702024"/>
                </a:lnTo>
                <a:lnTo>
                  <a:pt x="5771896" y="6708646"/>
                </a:lnTo>
                <a:lnTo>
                  <a:pt x="185420" y="6708646"/>
                </a:lnTo>
                <a:lnTo>
                  <a:pt x="136142" y="6702024"/>
                </a:lnTo>
                <a:lnTo>
                  <a:pt x="91853" y="6683334"/>
                </a:lnTo>
                <a:lnTo>
                  <a:pt x="54324" y="6654345"/>
                </a:lnTo>
                <a:lnTo>
                  <a:pt x="25324" y="6616823"/>
                </a:lnTo>
                <a:lnTo>
                  <a:pt x="6626" y="6572537"/>
                </a:lnTo>
                <a:lnTo>
                  <a:pt x="0" y="6523253"/>
                </a:lnTo>
                <a:lnTo>
                  <a:pt x="0" y="185420"/>
                </a:lnTo>
                <a:close/>
              </a:path>
            </a:pathLst>
          </a:custGeom>
          <a:ln w="28575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7828" y="4256548"/>
            <a:ext cx="1974823" cy="429751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182752" y="1764808"/>
            <a:ext cx="3418840" cy="886460"/>
            <a:chOff x="182752" y="1764808"/>
            <a:chExt cx="3418840" cy="886460"/>
          </a:xfrm>
        </p:grpSpPr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2752" y="1764808"/>
              <a:ext cx="1935327" cy="42975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9476" y="2226563"/>
              <a:ext cx="3221979" cy="424266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281928" y="243840"/>
            <a:ext cx="1009619" cy="238216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6546595" y="523747"/>
            <a:ext cx="5245100" cy="1611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1130" indent="-139065">
              <a:lnSpc>
                <a:spcPct val="100000"/>
              </a:lnSpc>
              <a:spcBef>
                <a:spcPts val="105"/>
              </a:spcBef>
              <a:buChar char="■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복수전공</a:t>
            </a:r>
            <a:endParaRPr sz="800">
              <a:latin typeface="맑은 고딕"/>
              <a:cs typeface="맑은 고딕"/>
            </a:endParaRPr>
          </a:p>
          <a:p>
            <a:pPr marL="295910" lvl="1" indent="-137795">
              <a:lnSpc>
                <a:spcPct val="100000"/>
              </a:lnSpc>
              <a:buChar char="●"/>
              <a:tabLst>
                <a:tab pos="296545" algn="l"/>
              </a:tabLst>
            </a:pPr>
            <a:r>
              <a:rPr sz="800" b="1" dirty="0">
                <a:latin typeface="맑은 고딕"/>
                <a:cs typeface="맑은 고딕"/>
              </a:rPr>
              <a:t>교양과목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대학필수(학생의</a:t>
            </a:r>
            <a:r>
              <a:rPr sz="800" b="1" spc="-4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소속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제1전공을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기준으로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이수)</a:t>
            </a:r>
            <a:endParaRPr sz="800">
              <a:latin typeface="맑은 고딕"/>
              <a:cs typeface="맑은 고딕"/>
            </a:endParaRPr>
          </a:p>
          <a:p>
            <a:pPr marL="295910" lvl="1" indent="-137795">
              <a:lnSpc>
                <a:spcPct val="100000"/>
              </a:lnSpc>
              <a:buChar char="●"/>
              <a:tabLst>
                <a:tab pos="296545" algn="l"/>
              </a:tabLst>
            </a:pPr>
            <a:r>
              <a:rPr sz="800" b="1" dirty="0">
                <a:latin typeface="맑은 고딕"/>
                <a:cs typeface="맑은 고딕"/>
              </a:rPr>
              <a:t>전공과목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전공필수(27학점),</a:t>
            </a:r>
            <a:r>
              <a:rPr sz="800" b="1" spc="-4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전공선택(6학점),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1전공(6학점)</a:t>
            </a:r>
            <a:endParaRPr sz="800">
              <a:latin typeface="맑은 고딕"/>
              <a:cs typeface="맑은 고딕"/>
            </a:endParaRPr>
          </a:p>
          <a:p>
            <a:pPr marL="346710" marR="41275" indent="-346710">
              <a:lnSpc>
                <a:spcPct val="100000"/>
              </a:lnSpc>
              <a:buChar char="-"/>
              <a:tabLst>
                <a:tab pos="346710" algn="l"/>
              </a:tabLst>
            </a:pPr>
            <a:r>
              <a:rPr sz="800" b="1" dirty="0">
                <a:latin typeface="맑은 고딕"/>
                <a:cs typeface="맑은 고딕"/>
              </a:rPr>
              <a:t>전공필수과목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목록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인공지능프로그래밍언어기초,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확률과통계1, 이산수학,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자료구조,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빅데이터개론및분석, </a:t>
            </a:r>
            <a:r>
              <a:rPr sz="800" b="1" spc="-26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인공지능기초,기계학습기초,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AI융합캡스톤디자인1&amp;2</a:t>
            </a:r>
            <a:endParaRPr sz="800">
              <a:latin typeface="맑은 고딕"/>
              <a:cs typeface="맑은 고딕"/>
            </a:endParaRPr>
          </a:p>
          <a:p>
            <a:pPr marL="346710" marR="265430" indent="-346710">
              <a:lnSpc>
                <a:spcPct val="100000"/>
              </a:lnSpc>
              <a:buChar char="-"/>
              <a:tabLst>
                <a:tab pos="346710" algn="l"/>
              </a:tabLst>
            </a:pPr>
            <a:r>
              <a:rPr sz="800" b="1" dirty="0">
                <a:latin typeface="맑은 고딕"/>
                <a:cs typeface="맑은 고딕"/>
              </a:rPr>
              <a:t>전공선택과목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목록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알고리즘,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컴퓨터시스템,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인공지능프로그래밍언어응용,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프론트엔드웹프로그래밍, </a:t>
            </a:r>
            <a:r>
              <a:rPr sz="800" b="1" spc="-26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딥러닝기초,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AI와윤리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(최대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6학점)</a:t>
            </a:r>
            <a:endParaRPr sz="800">
              <a:latin typeface="맑은 고딕"/>
              <a:cs typeface="맑은 고딕"/>
            </a:endParaRPr>
          </a:p>
          <a:p>
            <a:pPr marL="346075" indent="-78105">
              <a:lnSpc>
                <a:spcPct val="100000"/>
              </a:lnSpc>
              <a:buChar char="-"/>
              <a:tabLst>
                <a:tab pos="346710" algn="l"/>
              </a:tabLst>
            </a:pPr>
            <a:r>
              <a:rPr sz="800" b="1" dirty="0">
                <a:latin typeface="맑은 고딕"/>
                <a:cs typeface="맑은 고딕"/>
              </a:rPr>
              <a:t>참여학과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AI관련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본 전공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6학점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이수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의무</a:t>
            </a:r>
            <a:endParaRPr sz="800">
              <a:latin typeface="맑은 고딕"/>
              <a:cs typeface="맑은 고딕"/>
            </a:endParaRPr>
          </a:p>
          <a:p>
            <a:pPr marL="151130" indent="-139065">
              <a:lnSpc>
                <a:spcPct val="100000"/>
              </a:lnSpc>
              <a:buChar char="■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부전공</a:t>
            </a:r>
            <a:endParaRPr sz="800">
              <a:latin typeface="맑은 고딕"/>
              <a:cs typeface="맑은 고딕"/>
            </a:endParaRPr>
          </a:p>
          <a:p>
            <a:pPr marL="295910" lvl="1" indent="-137795">
              <a:lnSpc>
                <a:spcPct val="100000"/>
              </a:lnSpc>
              <a:buChar char="●"/>
              <a:tabLst>
                <a:tab pos="296545" algn="l"/>
              </a:tabLst>
            </a:pPr>
            <a:r>
              <a:rPr sz="800" b="1" dirty="0">
                <a:latin typeface="맑은 고딕"/>
                <a:cs typeface="맑은 고딕"/>
              </a:rPr>
              <a:t>전공과목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전공필수(27학점),</a:t>
            </a:r>
            <a:r>
              <a:rPr sz="800" b="1" spc="-4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전공선택(3학점)</a:t>
            </a:r>
            <a:endParaRPr sz="800">
              <a:latin typeface="맑은 고딕"/>
              <a:cs typeface="맑은 고딕"/>
            </a:endParaRPr>
          </a:p>
          <a:p>
            <a:pPr marL="383540" marR="5080" lvl="2" indent="-383540">
              <a:lnSpc>
                <a:spcPct val="100000"/>
              </a:lnSpc>
              <a:buChar char="-"/>
              <a:tabLst>
                <a:tab pos="383540" algn="l"/>
              </a:tabLst>
            </a:pPr>
            <a:r>
              <a:rPr sz="800" b="1" dirty="0">
                <a:latin typeface="맑은 고딕"/>
                <a:cs typeface="맑은 고딕"/>
              </a:rPr>
              <a:t>전공필수과목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목록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인공지능프로그래밍언어기초,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확률과통계1, 이산수학,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자료구조,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빅데이터개론및분석, </a:t>
            </a:r>
            <a:r>
              <a:rPr sz="800" b="1" spc="-26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인공지능기초,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기계학습기초,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AI융합캡스톤디자인1&amp;2</a:t>
            </a:r>
            <a:endParaRPr sz="800">
              <a:latin typeface="맑은 고딕"/>
              <a:cs typeface="맑은 고딕"/>
            </a:endParaRPr>
          </a:p>
          <a:p>
            <a:pPr marL="382905" lvl="2" indent="-78740">
              <a:lnSpc>
                <a:spcPct val="100000"/>
              </a:lnSpc>
              <a:buChar char="-"/>
              <a:tabLst>
                <a:tab pos="383540" algn="l"/>
              </a:tabLst>
            </a:pPr>
            <a:r>
              <a:rPr sz="800" b="1" dirty="0">
                <a:latin typeface="맑은 고딕"/>
                <a:cs typeface="맑은 고딕"/>
              </a:rPr>
              <a:t>전공선택과목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목록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:</a:t>
            </a:r>
            <a:r>
              <a:rPr sz="800" b="1" spc="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알고리즘,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컴퓨터시스템,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소프트웨어학과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과목(최대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3학점)</a:t>
            </a:r>
            <a:endParaRPr sz="800">
              <a:latin typeface="맑은 고딕"/>
              <a:cs typeface="맑은 고딕"/>
            </a:endParaRPr>
          </a:p>
        </p:txBody>
      </p:sp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281928" y="2182367"/>
            <a:ext cx="1433596" cy="244190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281928" y="5486400"/>
            <a:ext cx="1975103" cy="429768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46304" y="193547"/>
            <a:ext cx="1976627" cy="429767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6589903" y="5947359"/>
            <a:ext cx="5121275" cy="758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8750" marR="98425" indent="-146685">
              <a:lnSpc>
                <a:spcPct val="100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b="1" spc="5" dirty="0">
                <a:latin typeface="맑은 고딕"/>
                <a:cs typeface="맑은 고딕"/>
              </a:rPr>
              <a:t>본 </a:t>
            </a:r>
            <a:r>
              <a:rPr sz="800" b="1" dirty="0">
                <a:latin typeface="맑은 고딕"/>
                <a:cs typeface="맑은 고딕"/>
              </a:rPr>
              <a:t>전공의 도메인 지식과 SW기술을 습득한 융합형 AI전문가 양성을 교육목표로 하는 인공지능융합학과 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인공지능융합전공의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특성을 살려 소프트웨어학과를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졸업한 학생들이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취업하는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전통적인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정보,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소프트웨어, </a:t>
            </a:r>
            <a:r>
              <a:rPr sz="800" b="1" spc="-26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네트워크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관련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기업/정부기관/연구소/학교에</a:t>
            </a:r>
            <a:r>
              <a:rPr sz="800" b="1" spc="-4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취업</a:t>
            </a:r>
            <a:endParaRPr sz="800">
              <a:latin typeface="맑은 고딕"/>
              <a:cs typeface="맑은 고딕"/>
            </a:endParaRPr>
          </a:p>
          <a:p>
            <a:pPr marL="158750" marR="5080" indent="-14668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본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전공의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도메인 지식을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바탕으로 한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의료,금융,복지,교육,로봇,재난-안전</a:t>
            </a:r>
            <a:r>
              <a:rPr sz="800" b="1" spc="-4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및</a:t>
            </a:r>
            <a:r>
              <a:rPr sz="800" b="1" spc="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인문/사회학적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문제를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해결하는 </a:t>
            </a:r>
            <a:r>
              <a:rPr sz="800" b="1" spc="-26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분야, 인공지능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기술을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통해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혁신적인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문제해결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방안을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필요로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하는 분야와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새로운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시장에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진출</a:t>
            </a:r>
            <a:endParaRPr sz="800">
              <a:latin typeface="맑은 고딕"/>
              <a:cs typeface="맑은 고딕"/>
            </a:endParaRPr>
          </a:p>
          <a:p>
            <a:pPr marL="151130" indent="-13906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인공지능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기술을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깊이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있게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연구하기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위한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인공지능대학원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진학</a:t>
            </a:r>
            <a:endParaRPr sz="800">
              <a:latin typeface="맑은 고딕"/>
              <a:cs typeface="맑은 고딕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72541" y="673988"/>
            <a:ext cx="5281295" cy="8794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8750" marR="237490" indent="-146685">
              <a:lnSpc>
                <a:spcPct val="100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미래 사회를 주도하는 인공지능 분야 인재 양성을 위해 다양한 전공분야의 학생들이 AI 기술에 대한 이해와 </a:t>
            </a:r>
            <a:r>
              <a:rPr sz="800" b="1" spc="-27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활용능력을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갖추게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하기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위해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인공지능융합학과를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신설</a:t>
            </a:r>
            <a:endParaRPr sz="800" dirty="0">
              <a:latin typeface="맑은 고딕"/>
              <a:cs typeface="맑은 고딕"/>
            </a:endParaRPr>
          </a:p>
          <a:p>
            <a:pPr marL="158750" marR="5080" indent="-14668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>
                <a:latin typeface="맑은 고딕"/>
                <a:cs typeface="맑은 고딕"/>
              </a:rPr>
              <a:t>인공지능융합학과는 인공지능 및 빅데이터 전문 인력에 대한 산업 수요에 부응할 수 있는 융합교육과정을 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제공하여, 여러 전공분야의 학생들이 </a:t>
            </a:r>
            <a:r>
              <a:rPr sz="800" b="1" spc="-5" dirty="0">
                <a:latin typeface="맑은 고딕"/>
                <a:cs typeface="맑은 고딕"/>
              </a:rPr>
              <a:t>X+AI </a:t>
            </a:r>
            <a:r>
              <a:rPr sz="800" b="1" dirty="0">
                <a:latin typeface="맑은 고딕"/>
                <a:cs typeface="맑은 고딕"/>
              </a:rPr>
              <a:t>전문가가 되기 위한 디딤돌, 인공지능 융합교육 </a:t>
            </a:r>
            <a:r>
              <a:rPr sz="800" b="1" dirty="0" err="1">
                <a:latin typeface="맑은 고딕"/>
                <a:cs typeface="맑은 고딕"/>
              </a:rPr>
              <a:t>환경의</a:t>
            </a:r>
            <a:r>
              <a:rPr sz="800" b="1" dirty="0">
                <a:latin typeface="맑은 고딕"/>
                <a:cs typeface="맑은 고딕"/>
              </a:rPr>
              <a:t> </a:t>
            </a:r>
            <a:r>
              <a:rPr sz="800" b="1" dirty="0" err="1">
                <a:latin typeface="맑은 고딕"/>
                <a:cs typeface="맑은 고딕"/>
              </a:rPr>
              <a:t>인프라로서의</a:t>
            </a:r>
            <a:endParaRPr lang="ko-KR" altLang="en-US" sz="800" b="1" dirty="0">
              <a:latin typeface="맑은 고딕"/>
              <a:cs typeface="맑은 고딕"/>
            </a:endParaRPr>
          </a:p>
          <a:p>
            <a:pPr marL="12065" marR="5080">
              <a:lnSpc>
                <a:spcPct val="100000"/>
              </a:lnSpc>
              <a:tabLst>
                <a:tab pos="151765" algn="l"/>
              </a:tabLst>
            </a:pPr>
            <a:r>
              <a:rPr lang="ko-KR" altLang="en-US" sz="800" b="1" dirty="0">
                <a:latin typeface="맑은 고딕"/>
                <a:cs typeface="맑은 고딕"/>
              </a:rPr>
              <a:t>역할을</a:t>
            </a:r>
            <a:r>
              <a:rPr lang="ko-KR" altLang="en-US" sz="800" b="1" spc="-15" dirty="0">
                <a:latin typeface="맑은 고딕"/>
                <a:cs typeface="맑은 고딕"/>
              </a:rPr>
              <a:t> </a:t>
            </a:r>
            <a:r>
              <a:rPr lang="ko-KR" altLang="en-US" sz="800" b="1" dirty="0">
                <a:latin typeface="맑은 고딕"/>
                <a:cs typeface="맑은 고딕"/>
              </a:rPr>
              <a:t>담당</a:t>
            </a:r>
            <a:endParaRPr lang="ko-KR" altLang="en-US" sz="800" dirty="0">
              <a:latin typeface="맑은 고딕"/>
              <a:cs typeface="맑은 고딕"/>
            </a:endParaRPr>
          </a:p>
          <a:p>
            <a:pPr marL="158750" marR="246379" indent="-146685">
              <a:lnSpc>
                <a:spcPct val="100000"/>
              </a:lnSpc>
              <a:buChar char="●"/>
              <a:tabLst>
                <a:tab pos="151765" algn="l"/>
              </a:tabLst>
            </a:pPr>
            <a:r>
              <a:rPr sz="800" b="1" dirty="0" err="1">
                <a:latin typeface="맑은 고딕"/>
                <a:cs typeface="맑은 고딕"/>
              </a:rPr>
              <a:t>여러</a:t>
            </a:r>
            <a:r>
              <a:rPr sz="800" b="1" dirty="0">
                <a:latin typeface="맑은 고딕"/>
                <a:cs typeface="맑은 고딕"/>
              </a:rPr>
              <a:t> 전공분야의 학생들이 본 전공 분야에 대한 충분한 지식을 바탕으로, 적절한 AI기법을 배우고 적용해서 </a:t>
            </a:r>
            <a:r>
              <a:rPr sz="800" b="1" spc="-27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본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전공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도메인에서의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문제를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해결할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수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있는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능력을</a:t>
            </a:r>
            <a:r>
              <a:rPr sz="800" b="1" spc="-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보유하도록</a:t>
            </a:r>
            <a:r>
              <a:rPr sz="800" b="1" spc="-2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하고자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함</a:t>
            </a:r>
            <a:endParaRPr sz="800" dirty="0">
              <a:latin typeface="맑은 고딕"/>
              <a:cs typeface="맑은 고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0822" y="6326454"/>
            <a:ext cx="478345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0" marR="5080" indent="-146685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맑은 고딕"/>
                <a:cs typeface="맑은 고딕"/>
              </a:rPr>
              <a:t>1) 복수전공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spc="-5" dirty="0">
                <a:latin typeface="맑은 고딕"/>
                <a:cs typeface="맑은 고딕"/>
              </a:rPr>
              <a:t>혹은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부전공을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spc="-10" dirty="0">
                <a:latin typeface="맑은 고딕"/>
                <a:cs typeface="맑은 고딕"/>
              </a:rPr>
              <a:t>전제로</a:t>
            </a:r>
            <a:r>
              <a:rPr sz="800" b="1" dirty="0">
                <a:latin typeface="맑은 고딕"/>
                <a:cs typeface="맑은 고딕"/>
              </a:rPr>
              <a:t> 하므로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소속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제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1전공과의</a:t>
            </a:r>
            <a:r>
              <a:rPr sz="800" b="1" spc="-15" dirty="0">
                <a:latin typeface="맑은 고딕"/>
                <a:cs typeface="맑은 고딕"/>
              </a:rPr>
              <a:t> </a:t>
            </a:r>
            <a:r>
              <a:rPr sz="800" b="1" spc="-5" dirty="0">
                <a:latin typeface="맑은 고딕"/>
                <a:cs typeface="맑은 고딕"/>
              </a:rPr>
              <a:t>과목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중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spc="-5" dirty="0">
                <a:latin typeface="맑은 고딕"/>
                <a:cs typeface="맑은 고딕"/>
              </a:rPr>
              <a:t>AI관련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과목들로 </a:t>
            </a:r>
            <a:r>
              <a:rPr sz="800" b="1" spc="-5" dirty="0">
                <a:latin typeface="맑은 고딕"/>
                <a:cs typeface="맑은 고딕"/>
              </a:rPr>
              <a:t>이수를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권장하며, </a:t>
            </a:r>
            <a:r>
              <a:rPr sz="800" b="1" spc="-26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AI융합과의</a:t>
            </a:r>
            <a:r>
              <a:rPr sz="800" b="1" spc="-2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연관성을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심사</a:t>
            </a:r>
            <a:r>
              <a:rPr sz="800" b="1" spc="-1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후</a:t>
            </a:r>
            <a:r>
              <a:rPr sz="800" b="1" spc="5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졸업학점으로</a:t>
            </a:r>
            <a:r>
              <a:rPr sz="800" b="1" spc="-30" dirty="0">
                <a:latin typeface="맑은 고딕"/>
                <a:cs typeface="맑은 고딕"/>
              </a:rPr>
              <a:t> </a:t>
            </a:r>
            <a:r>
              <a:rPr sz="800" b="1" dirty="0">
                <a:latin typeface="맑은 고딕"/>
                <a:cs typeface="맑은 고딕"/>
              </a:rPr>
              <a:t>인정함</a:t>
            </a:r>
            <a:endParaRPr sz="800">
              <a:latin typeface="맑은 고딕"/>
              <a:cs typeface="맑은 고딕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6910196" y="2524125"/>
            <a:ext cx="4471035" cy="2797810"/>
            <a:chOff x="6910196" y="2524125"/>
            <a:chExt cx="4471035" cy="2797810"/>
          </a:xfrm>
        </p:grpSpPr>
        <p:sp>
          <p:nvSpPr>
            <p:cNvPr id="21" name="object 21"/>
            <p:cNvSpPr/>
            <p:nvPr/>
          </p:nvSpPr>
          <p:spPr>
            <a:xfrm>
              <a:off x="6919721" y="2533650"/>
              <a:ext cx="4451985" cy="2778760"/>
            </a:xfrm>
            <a:custGeom>
              <a:avLst/>
              <a:gdLst/>
              <a:ahLst/>
              <a:cxnLst/>
              <a:rect l="l" t="t" r="r" b="b"/>
              <a:pathLst>
                <a:path w="4451984" h="2778760">
                  <a:moveTo>
                    <a:pt x="4354068" y="0"/>
                  </a:moveTo>
                  <a:lnTo>
                    <a:pt x="97535" y="0"/>
                  </a:lnTo>
                  <a:lnTo>
                    <a:pt x="59578" y="7667"/>
                  </a:lnTo>
                  <a:lnTo>
                    <a:pt x="28575" y="28575"/>
                  </a:lnTo>
                  <a:lnTo>
                    <a:pt x="7667" y="59578"/>
                  </a:lnTo>
                  <a:lnTo>
                    <a:pt x="0" y="97536"/>
                  </a:lnTo>
                  <a:lnTo>
                    <a:pt x="0" y="2680716"/>
                  </a:lnTo>
                  <a:lnTo>
                    <a:pt x="7667" y="2718673"/>
                  </a:lnTo>
                  <a:lnTo>
                    <a:pt x="28575" y="2749677"/>
                  </a:lnTo>
                  <a:lnTo>
                    <a:pt x="59578" y="2770584"/>
                  </a:lnTo>
                  <a:lnTo>
                    <a:pt x="97535" y="2778252"/>
                  </a:lnTo>
                  <a:lnTo>
                    <a:pt x="4354068" y="2778252"/>
                  </a:lnTo>
                  <a:lnTo>
                    <a:pt x="4392025" y="2770584"/>
                  </a:lnTo>
                  <a:lnTo>
                    <a:pt x="4423029" y="2749677"/>
                  </a:lnTo>
                  <a:lnTo>
                    <a:pt x="4443936" y="2718673"/>
                  </a:lnTo>
                  <a:lnTo>
                    <a:pt x="4451604" y="2680716"/>
                  </a:lnTo>
                  <a:lnTo>
                    <a:pt x="4451604" y="97536"/>
                  </a:lnTo>
                  <a:lnTo>
                    <a:pt x="4443936" y="59578"/>
                  </a:lnTo>
                  <a:lnTo>
                    <a:pt x="4423029" y="28575"/>
                  </a:lnTo>
                  <a:lnTo>
                    <a:pt x="4392025" y="7667"/>
                  </a:lnTo>
                  <a:lnTo>
                    <a:pt x="4354068" y="0"/>
                  </a:lnTo>
                  <a:close/>
                </a:path>
              </a:pathLst>
            </a:custGeom>
            <a:solidFill>
              <a:srgbClr val="DBED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919721" y="2533650"/>
              <a:ext cx="4451985" cy="2778760"/>
            </a:xfrm>
            <a:custGeom>
              <a:avLst/>
              <a:gdLst/>
              <a:ahLst/>
              <a:cxnLst/>
              <a:rect l="l" t="t" r="r" b="b"/>
              <a:pathLst>
                <a:path w="4451984" h="2778760">
                  <a:moveTo>
                    <a:pt x="0" y="97536"/>
                  </a:moveTo>
                  <a:lnTo>
                    <a:pt x="7667" y="59578"/>
                  </a:lnTo>
                  <a:lnTo>
                    <a:pt x="28575" y="28575"/>
                  </a:lnTo>
                  <a:lnTo>
                    <a:pt x="59578" y="7667"/>
                  </a:lnTo>
                  <a:lnTo>
                    <a:pt x="97535" y="0"/>
                  </a:lnTo>
                  <a:lnTo>
                    <a:pt x="4354068" y="0"/>
                  </a:lnTo>
                  <a:lnTo>
                    <a:pt x="4392025" y="7667"/>
                  </a:lnTo>
                  <a:lnTo>
                    <a:pt x="4423029" y="28575"/>
                  </a:lnTo>
                  <a:lnTo>
                    <a:pt x="4443936" y="59578"/>
                  </a:lnTo>
                  <a:lnTo>
                    <a:pt x="4451604" y="97536"/>
                  </a:lnTo>
                  <a:lnTo>
                    <a:pt x="4451604" y="2680716"/>
                  </a:lnTo>
                  <a:lnTo>
                    <a:pt x="4443936" y="2718673"/>
                  </a:lnTo>
                  <a:lnTo>
                    <a:pt x="4423029" y="2749677"/>
                  </a:lnTo>
                  <a:lnTo>
                    <a:pt x="4392025" y="2770584"/>
                  </a:lnTo>
                  <a:lnTo>
                    <a:pt x="4354068" y="2778252"/>
                  </a:lnTo>
                  <a:lnTo>
                    <a:pt x="97535" y="2778252"/>
                  </a:lnTo>
                  <a:lnTo>
                    <a:pt x="59578" y="2770584"/>
                  </a:lnTo>
                  <a:lnTo>
                    <a:pt x="28575" y="2749677"/>
                  </a:lnTo>
                  <a:lnTo>
                    <a:pt x="7667" y="2718673"/>
                  </a:lnTo>
                  <a:lnTo>
                    <a:pt x="0" y="2680716"/>
                  </a:lnTo>
                  <a:lnTo>
                    <a:pt x="0" y="97536"/>
                  </a:lnTo>
                  <a:close/>
                </a:path>
              </a:pathLst>
            </a:custGeom>
            <a:ln w="19050">
              <a:solidFill>
                <a:srgbClr val="9DC3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330433" y="4437126"/>
              <a:ext cx="257555" cy="123443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0330433" y="4437126"/>
              <a:ext cx="257810" cy="123825"/>
            </a:xfrm>
            <a:custGeom>
              <a:avLst/>
              <a:gdLst/>
              <a:ahLst/>
              <a:cxnLst/>
              <a:rect l="l" t="t" r="r" b="b"/>
              <a:pathLst>
                <a:path w="257809" h="123825">
                  <a:moveTo>
                    <a:pt x="0" y="123443"/>
                  </a:moveTo>
                  <a:lnTo>
                    <a:pt x="257555" y="123443"/>
                  </a:lnTo>
                  <a:lnTo>
                    <a:pt x="257555" y="0"/>
                  </a:lnTo>
                  <a:lnTo>
                    <a:pt x="0" y="0"/>
                  </a:lnTo>
                  <a:lnTo>
                    <a:pt x="0" y="123443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330433" y="4920233"/>
              <a:ext cx="257555" cy="123443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0330433" y="4920233"/>
              <a:ext cx="257810" cy="123825"/>
            </a:xfrm>
            <a:custGeom>
              <a:avLst/>
              <a:gdLst/>
              <a:ahLst/>
              <a:cxnLst/>
              <a:rect l="l" t="t" r="r" b="b"/>
              <a:pathLst>
                <a:path w="257809" h="123825">
                  <a:moveTo>
                    <a:pt x="0" y="123444"/>
                  </a:moveTo>
                  <a:lnTo>
                    <a:pt x="257555" y="123444"/>
                  </a:lnTo>
                  <a:lnTo>
                    <a:pt x="257555" y="0"/>
                  </a:lnTo>
                  <a:lnTo>
                    <a:pt x="0" y="0"/>
                  </a:lnTo>
                  <a:lnTo>
                    <a:pt x="0" y="123444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330433" y="4676394"/>
              <a:ext cx="257555" cy="123443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10330433" y="4676394"/>
              <a:ext cx="257810" cy="123825"/>
            </a:xfrm>
            <a:custGeom>
              <a:avLst/>
              <a:gdLst/>
              <a:ahLst/>
              <a:cxnLst/>
              <a:rect l="l" t="t" r="r" b="b"/>
              <a:pathLst>
                <a:path w="257809" h="123825">
                  <a:moveTo>
                    <a:pt x="0" y="123443"/>
                  </a:moveTo>
                  <a:lnTo>
                    <a:pt x="257555" y="123443"/>
                  </a:lnTo>
                  <a:lnTo>
                    <a:pt x="257555" y="0"/>
                  </a:lnTo>
                  <a:lnTo>
                    <a:pt x="0" y="0"/>
                  </a:lnTo>
                  <a:lnTo>
                    <a:pt x="0" y="123443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0663173" y="4421885"/>
            <a:ext cx="496570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맑은 고딕"/>
                <a:cs typeface="맑은 고딕"/>
              </a:rPr>
              <a:t>:</a:t>
            </a:r>
            <a:r>
              <a:rPr sz="800" spc="10" dirty="0">
                <a:latin typeface="맑은 고딕"/>
                <a:cs typeface="맑은 고딕"/>
              </a:rPr>
              <a:t> </a:t>
            </a:r>
            <a:r>
              <a:rPr sz="800" dirty="0">
                <a:latin typeface="맑은 고딕"/>
                <a:cs typeface="맑은 고딕"/>
              </a:rPr>
              <a:t>전공필수</a:t>
            </a:r>
            <a:endParaRPr sz="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500">
              <a:latin typeface="맑은 고딕"/>
              <a:cs typeface="맑은 고딕"/>
            </a:endParaRPr>
          </a:p>
          <a:p>
            <a:pPr marL="15240">
              <a:lnSpc>
                <a:spcPct val="100000"/>
              </a:lnSpc>
            </a:pPr>
            <a:r>
              <a:rPr sz="800" dirty="0">
                <a:latin typeface="맑은 고딕"/>
                <a:cs typeface="맑은 고딕"/>
              </a:rPr>
              <a:t>:</a:t>
            </a:r>
            <a:r>
              <a:rPr sz="800" spc="10" dirty="0">
                <a:latin typeface="맑은 고딕"/>
                <a:cs typeface="맑은 고딕"/>
              </a:rPr>
              <a:t> </a:t>
            </a:r>
            <a:r>
              <a:rPr sz="800" dirty="0">
                <a:latin typeface="맑은 고딕"/>
                <a:cs typeface="맑은 고딕"/>
              </a:rPr>
              <a:t>전공선택</a:t>
            </a:r>
            <a:endParaRPr sz="800">
              <a:latin typeface="맑은 고딕"/>
              <a:cs typeface="맑은 고딕"/>
            </a:endParaRPr>
          </a:p>
          <a:p>
            <a:pPr marL="26670">
              <a:lnSpc>
                <a:spcPct val="100000"/>
              </a:lnSpc>
              <a:spcBef>
                <a:spcPts val="830"/>
              </a:spcBef>
            </a:pPr>
            <a:r>
              <a:rPr sz="800" dirty="0">
                <a:latin typeface="맑은 고딕"/>
                <a:cs typeface="맑은 고딕"/>
              </a:rPr>
              <a:t>:</a:t>
            </a:r>
            <a:r>
              <a:rPr sz="800" spc="-35" dirty="0">
                <a:latin typeface="맑은 고딕"/>
                <a:cs typeface="맑은 고딕"/>
              </a:rPr>
              <a:t> </a:t>
            </a:r>
            <a:r>
              <a:rPr sz="800" dirty="0">
                <a:latin typeface="맑은 고딕"/>
                <a:cs typeface="맑은 고딕"/>
              </a:rPr>
              <a:t>제1전공</a:t>
            </a:r>
            <a:endParaRPr sz="800">
              <a:latin typeface="맑은 고딕"/>
              <a:cs typeface="맑은 고딕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7542656" y="4842128"/>
            <a:ext cx="2501900" cy="223520"/>
            <a:chOff x="7542656" y="4842128"/>
            <a:chExt cx="2501900" cy="223520"/>
          </a:xfrm>
        </p:grpSpPr>
        <p:pic>
          <p:nvPicPr>
            <p:cNvPr id="31" name="object 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552181" y="4851653"/>
              <a:ext cx="2482596" cy="204215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7552181" y="4851653"/>
              <a:ext cx="2482850" cy="204470"/>
            </a:xfrm>
            <a:custGeom>
              <a:avLst/>
              <a:gdLst/>
              <a:ahLst/>
              <a:cxnLst/>
              <a:rect l="l" t="t" r="r" b="b"/>
              <a:pathLst>
                <a:path w="2482850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2448560" y="0"/>
                  </a:lnTo>
                  <a:lnTo>
                    <a:pt x="2461807" y="2674"/>
                  </a:lnTo>
                  <a:lnTo>
                    <a:pt x="2472626" y="9969"/>
                  </a:lnTo>
                  <a:lnTo>
                    <a:pt x="2479921" y="20788"/>
                  </a:lnTo>
                  <a:lnTo>
                    <a:pt x="2482596" y="34036"/>
                  </a:lnTo>
                  <a:lnTo>
                    <a:pt x="2482596" y="170180"/>
                  </a:lnTo>
                  <a:lnTo>
                    <a:pt x="2479921" y="183427"/>
                  </a:lnTo>
                  <a:lnTo>
                    <a:pt x="2472626" y="194246"/>
                  </a:lnTo>
                  <a:lnTo>
                    <a:pt x="2461807" y="201541"/>
                  </a:lnTo>
                  <a:lnTo>
                    <a:pt x="2448560" y="204216"/>
                  </a:lnTo>
                  <a:lnTo>
                    <a:pt x="34036" y="204216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8148573" y="4886071"/>
            <a:ext cx="1290320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5" dirty="0">
                <a:latin typeface="맑은 고딕"/>
                <a:cs typeface="맑은 고딕"/>
              </a:rPr>
              <a:t>인공지능프로그래밍언어기초(3)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7542656" y="4526660"/>
            <a:ext cx="1226185" cy="223520"/>
            <a:chOff x="7542656" y="4526660"/>
            <a:chExt cx="1226185" cy="223520"/>
          </a:xfrm>
        </p:grpSpPr>
        <p:pic>
          <p:nvPicPr>
            <p:cNvPr id="35" name="object 3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552181" y="4536185"/>
              <a:ext cx="1207008" cy="20421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7552181" y="4536185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8" y="34036"/>
                  </a:lnTo>
                  <a:lnTo>
                    <a:pt x="1207008" y="170180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5"/>
                  </a:lnTo>
                  <a:lnTo>
                    <a:pt x="34036" y="204215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7838693" y="4570298"/>
            <a:ext cx="63563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10" dirty="0">
                <a:latin typeface="맑은 고딕"/>
                <a:cs typeface="맑은 고딕"/>
              </a:rPr>
              <a:t>확률및통계</a:t>
            </a:r>
            <a:r>
              <a:rPr sz="700" b="1" spc="-5" dirty="0">
                <a:latin typeface="맑은 고딕"/>
                <a:cs typeface="맑은 고딕"/>
              </a:rPr>
              <a:t>1(3)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8822817" y="4526660"/>
            <a:ext cx="1226185" cy="223520"/>
            <a:chOff x="8822817" y="4526660"/>
            <a:chExt cx="1226185" cy="223520"/>
          </a:xfrm>
        </p:grpSpPr>
        <p:pic>
          <p:nvPicPr>
            <p:cNvPr id="39" name="object 3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832342" y="4536185"/>
              <a:ext cx="1207007" cy="204215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8832342" y="4536185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5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7" y="34036"/>
                  </a:lnTo>
                  <a:lnTo>
                    <a:pt x="1207007" y="170180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5"/>
                  </a:lnTo>
                  <a:lnTo>
                    <a:pt x="34035" y="204215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9188322" y="4570298"/>
            <a:ext cx="49466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10" dirty="0">
                <a:latin typeface="맑은 고딕"/>
                <a:cs typeface="맑은 고딕"/>
              </a:rPr>
              <a:t>자료구조</a:t>
            </a:r>
            <a:r>
              <a:rPr sz="700" b="1" spc="-5" dirty="0">
                <a:latin typeface="맑은 고딕"/>
                <a:cs typeface="맑은 고딕"/>
              </a:rPr>
              <a:t>(3)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7542656" y="4273677"/>
            <a:ext cx="1226185" cy="223520"/>
            <a:chOff x="7542656" y="4273677"/>
            <a:chExt cx="1226185" cy="223520"/>
          </a:xfrm>
        </p:grpSpPr>
        <p:pic>
          <p:nvPicPr>
            <p:cNvPr id="43" name="object 4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552181" y="4283202"/>
              <a:ext cx="1207008" cy="204216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7552181" y="4283202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8" y="34036"/>
                  </a:lnTo>
                  <a:lnTo>
                    <a:pt x="1207008" y="170180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6"/>
                  </a:lnTo>
                  <a:lnTo>
                    <a:pt x="34036" y="204216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7908797" y="4317872"/>
            <a:ext cx="49466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5" dirty="0">
                <a:latin typeface="맑은 고딕"/>
                <a:cs typeface="맑은 고딕"/>
              </a:rPr>
              <a:t>이산수학(3)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8822817" y="4273677"/>
            <a:ext cx="1226185" cy="223520"/>
            <a:chOff x="8822817" y="4273677"/>
            <a:chExt cx="1226185" cy="223520"/>
          </a:xfrm>
        </p:grpSpPr>
        <p:pic>
          <p:nvPicPr>
            <p:cNvPr id="47" name="object 4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832342" y="4283202"/>
              <a:ext cx="1207007" cy="204216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8832342" y="4283202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5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7" y="34036"/>
                  </a:lnTo>
                  <a:lnTo>
                    <a:pt x="1207007" y="170180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6"/>
                  </a:lnTo>
                  <a:lnTo>
                    <a:pt x="34035" y="204216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9106027" y="4317872"/>
            <a:ext cx="659130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5" dirty="0">
                <a:latin typeface="맑은 고딕"/>
                <a:cs typeface="맑은 고딕"/>
              </a:rPr>
              <a:t>컴퓨터시스템</a:t>
            </a:r>
            <a:r>
              <a:rPr sz="700" spc="-5" dirty="0">
                <a:latin typeface="맑은 고딕"/>
                <a:cs typeface="맑은 고딕"/>
              </a:rPr>
              <a:t>(3)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7542656" y="4016121"/>
            <a:ext cx="1226185" cy="224790"/>
            <a:chOff x="7542656" y="4016121"/>
            <a:chExt cx="1226185" cy="224790"/>
          </a:xfrm>
        </p:grpSpPr>
        <p:pic>
          <p:nvPicPr>
            <p:cNvPr id="51" name="object 5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552181" y="4025646"/>
              <a:ext cx="1207008" cy="205740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7552181" y="4025646"/>
              <a:ext cx="1207135" cy="205740"/>
            </a:xfrm>
            <a:custGeom>
              <a:avLst/>
              <a:gdLst/>
              <a:ahLst/>
              <a:cxnLst/>
              <a:rect l="l" t="t" r="r" b="b"/>
              <a:pathLst>
                <a:path w="1207134" h="205739">
                  <a:moveTo>
                    <a:pt x="0" y="34289"/>
                  </a:moveTo>
                  <a:lnTo>
                    <a:pt x="2696" y="20949"/>
                  </a:lnTo>
                  <a:lnTo>
                    <a:pt x="10048" y="10048"/>
                  </a:lnTo>
                  <a:lnTo>
                    <a:pt x="20949" y="2696"/>
                  </a:lnTo>
                  <a:lnTo>
                    <a:pt x="34290" y="0"/>
                  </a:lnTo>
                  <a:lnTo>
                    <a:pt x="1172718" y="0"/>
                  </a:lnTo>
                  <a:lnTo>
                    <a:pt x="1186058" y="2696"/>
                  </a:lnTo>
                  <a:lnTo>
                    <a:pt x="1196959" y="10048"/>
                  </a:lnTo>
                  <a:lnTo>
                    <a:pt x="1204311" y="20949"/>
                  </a:lnTo>
                  <a:lnTo>
                    <a:pt x="1207008" y="34289"/>
                  </a:lnTo>
                  <a:lnTo>
                    <a:pt x="1207008" y="171449"/>
                  </a:lnTo>
                  <a:lnTo>
                    <a:pt x="1204311" y="184790"/>
                  </a:lnTo>
                  <a:lnTo>
                    <a:pt x="1196959" y="195691"/>
                  </a:lnTo>
                  <a:lnTo>
                    <a:pt x="1186058" y="203043"/>
                  </a:lnTo>
                  <a:lnTo>
                    <a:pt x="1172718" y="205739"/>
                  </a:lnTo>
                  <a:lnTo>
                    <a:pt x="34290" y="205739"/>
                  </a:lnTo>
                  <a:lnTo>
                    <a:pt x="20949" y="203043"/>
                  </a:lnTo>
                  <a:lnTo>
                    <a:pt x="10048" y="195691"/>
                  </a:lnTo>
                  <a:lnTo>
                    <a:pt x="2696" y="184790"/>
                  </a:lnTo>
                  <a:lnTo>
                    <a:pt x="0" y="171449"/>
                  </a:lnTo>
                  <a:lnTo>
                    <a:pt x="0" y="34289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3" name="object 53"/>
          <p:cNvSpPr txBox="1"/>
          <p:nvPr/>
        </p:nvSpPr>
        <p:spPr>
          <a:xfrm>
            <a:off x="7687818" y="4061205"/>
            <a:ext cx="93662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5" dirty="0">
                <a:latin typeface="맑은 고딕"/>
                <a:cs typeface="맑은 고딕"/>
              </a:rPr>
              <a:t>빅데이터개론및분석(3)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7542656" y="3708272"/>
            <a:ext cx="1226185" cy="224790"/>
            <a:chOff x="7542656" y="3708272"/>
            <a:chExt cx="1226185" cy="224790"/>
          </a:xfrm>
        </p:grpSpPr>
        <p:pic>
          <p:nvPicPr>
            <p:cNvPr id="55" name="object 5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552181" y="3717797"/>
              <a:ext cx="1207008" cy="205739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7552181" y="3717797"/>
              <a:ext cx="1207135" cy="205740"/>
            </a:xfrm>
            <a:custGeom>
              <a:avLst/>
              <a:gdLst/>
              <a:ahLst/>
              <a:cxnLst/>
              <a:rect l="l" t="t" r="r" b="b"/>
              <a:pathLst>
                <a:path w="1207134" h="205739">
                  <a:moveTo>
                    <a:pt x="0" y="34289"/>
                  </a:moveTo>
                  <a:lnTo>
                    <a:pt x="2696" y="20949"/>
                  </a:lnTo>
                  <a:lnTo>
                    <a:pt x="10048" y="10048"/>
                  </a:lnTo>
                  <a:lnTo>
                    <a:pt x="20949" y="2696"/>
                  </a:lnTo>
                  <a:lnTo>
                    <a:pt x="34290" y="0"/>
                  </a:lnTo>
                  <a:lnTo>
                    <a:pt x="1172718" y="0"/>
                  </a:lnTo>
                  <a:lnTo>
                    <a:pt x="1186058" y="2696"/>
                  </a:lnTo>
                  <a:lnTo>
                    <a:pt x="1196959" y="10048"/>
                  </a:lnTo>
                  <a:lnTo>
                    <a:pt x="1204311" y="20949"/>
                  </a:lnTo>
                  <a:lnTo>
                    <a:pt x="1207008" y="34289"/>
                  </a:lnTo>
                  <a:lnTo>
                    <a:pt x="1207008" y="171450"/>
                  </a:lnTo>
                  <a:lnTo>
                    <a:pt x="1204311" y="184790"/>
                  </a:lnTo>
                  <a:lnTo>
                    <a:pt x="1196959" y="195691"/>
                  </a:lnTo>
                  <a:lnTo>
                    <a:pt x="1186058" y="203043"/>
                  </a:lnTo>
                  <a:lnTo>
                    <a:pt x="1172718" y="205739"/>
                  </a:lnTo>
                  <a:lnTo>
                    <a:pt x="34290" y="205739"/>
                  </a:lnTo>
                  <a:lnTo>
                    <a:pt x="20949" y="203043"/>
                  </a:lnTo>
                  <a:lnTo>
                    <a:pt x="10048" y="195691"/>
                  </a:lnTo>
                  <a:lnTo>
                    <a:pt x="2696" y="184790"/>
                  </a:lnTo>
                  <a:lnTo>
                    <a:pt x="0" y="171450"/>
                  </a:lnTo>
                  <a:lnTo>
                    <a:pt x="0" y="34289"/>
                  </a:lnTo>
                  <a:close/>
                </a:path>
              </a:pathLst>
            </a:custGeom>
            <a:ln w="19049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7820406" y="3753103"/>
            <a:ext cx="67119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5" dirty="0">
                <a:latin typeface="맑은 고딕"/>
                <a:cs typeface="맑은 고딕"/>
              </a:rPr>
              <a:t>인공지능기초(3)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8822817" y="3708272"/>
            <a:ext cx="1226185" cy="224790"/>
            <a:chOff x="8822817" y="3708272"/>
            <a:chExt cx="1226185" cy="224790"/>
          </a:xfrm>
        </p:grpSpPr>
        <p:pic>
          <p:nvPicPr>
            <p:cNvPr id="59" name="object 5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832342" y="3717797"/>
              <a:ext cx="1207007" cy="205739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8832342" y="3717797"/>
              <a:ext cx="1207135" cy="205740"/>
            </a:xfrm>
            <a:custGeom>
              <a:avLst/>
              <a:gdLst/>
              <a:ahLst/>
              <a:cxnLst/>
              <a:rect l="l" t="t" r="r" b="b"/>
              <a:pathLst>
                <a:path w="1207134" h="205739">
                  <a:moveTo>
                    <a:pt x="0" y="34289"/>
                  </a:moveTo>
                  <a:lnTo>
                    <a:pt x="2696" y="20949"/>
                  </a:lnTo>
                  <a:lnTo>
                    <a:pt x="10048" y="10048"/>
                  </a:lnTo>
                  <a:lnTo>
                    <a:pt x="20949" y="2696"/>
                  </a:lnTo>
                  <a:lnTo>
                    <a:pt x="34289" y="0"/>
                  </a:lnTo>
                  <a:lnTo>
                    <a:pt x="1172717" y="0"/>
                  </a:lnTo>
                  <a:lnTo>
                    <a:pt x="1186058" y="2696"/>
                  </a:lnTo>
                  <a:lnTo>
                    <a:pt x="1196959" y="10048"/>
                  </a:lnTo>
                  <a:lnTo>
                    <a:pt x="1204311" y="20949"/>
                  </a:lnTo>
                  <a:lnTo>
                    <a:pt x="1207007" y="34289"/>
                  </a:lnTo>
                  <a:lnTo>
                    <a:pt x="1207007" y="171450"/>
                  </a:lnTo>
                  <a:lnTo>
                    <a:pt x="1204311" y="184790"/>
                  </a:lnTo>
                  <a:lnTo>
                    <a:pt x="1196959" y="195691"/>
                  </a:lnTo>
                  <a:lnTo>
                    <a:pt x="1186058" y="203043"/>
                  </a:lnTo>
                  <a:lnTo>
                    <a:pt x="1172717" y="205739"/>
                  </a:lnTo>
                  <a:lnTo>
                    <a:pt x="34289" y="205739"/>
                  </a:lnTo>
                  <a:lnTo>
                    <a:pt x="20949" y="203043"/>
                  </a:lnTo>
                  <a:lnTo>
                    <a:pt x="10048" y="195691"/>
                  </a:lnTo>
                  <a:lnTo>
                    <a:pt x="2696" y="184790"/>
                  </a:lnTo>
                  <a:lnTo>
                    <a:pt x="0" y="171450"/>
                  </a:lnTo>
                  <a:lnTo>
                    <a:pt x="0" y="34289"/>
                  </a:lnTo>
                  <a:close/>
                </a:path>
              </a:pathLst>
            </a:custGeom>
            <a:ln w="19049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 txBox="1"/>
          <p:nvPr/>
        </p:nvSpPr>
        <p:spPr>
          <a:xfrm>
            <a:off x="9194418" y="3753103"/>
            <a:ext cx="48196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5" dirty="0">
                <a:latin typeface="맑은 고딕"/>
                <a:cs typeface="맑은 고딕"/>
              </a:rPr>
              <a:t>알고리즘</a:t>
            </a:r>
            <a:r>
              <a:rPr sz="700" spc="-5" dirty="0">
                <a:latin typeface="맑은 고딕"/>
                <a:cs typeface="맑은 고딕"/>
              </a:rPr>
              <a:t>(3)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62" name="object 62"/>
          <p:cNvGrpSpPr/>
          <p:nvPr/>
        </p:nvGrpSpPr>
        <p:grpSpPr>
          <a:xfrm>
            <a:off x="7542656" y="2880741"/>
            <a:ext cx="2501900" cy="223520"/>
            <a:chOff x="7542656" y="2880741"/>
            <a:chExt cx="2501900" cy="223520"/>
          </a:xfrm>
        </p:grpSpPr>
        <p:pic>
          <p:nvPicPr>
            <p:cNvPr id="63" name="object 6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552181" y="2890266"/>
              <a:ext cx="2482596" cy="204216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7552181" y="2890266"/>
              <a:ext cx="2482850" cy="204470"/>
            </a:xfrm>
            <a:custGeom>
              <a:avLst/>
              <a:gdLst/>
              <a:ahLst/>
              <a:cxnLst/>
              <a:rect l="l" t="t" r="r" b="b"/>
              <a:pathLst>
                <a:path w="2482850" h="204469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2448560" y="0"/>
                  </a:lnTo>
                  <a:lnTo>
                    <a:pt x="2461807" y="2674"/>
                  </a:lnTo>
                  <a:lnTo>
                    <a:pt x="2472626" y="9969"/>
                  </a:lnTo>
                  <a:lnTo>
                    <a:pt x="2479921" y="20788"/>
                  </a:lnTo>
                  <a:lnTo>
                    <a:pt x="2482596" y="34036"/>
                  </a:lnTo>
                  <a:lnTo>
                    <a:pt x="2482596" y="170180"/>
                  </a:lnTo>
                  <a:lnTo>
                    <a:pt x="2479921" y="183427"/>
                  </a:lnTo>
                  <a:lnTo>
                    <a:pt x="2472626" y="194246"/>
                  </a:lnTo>
                  <a:lnTo>
                    <a:pt x="2461807" y="201541"/>
                  </a:lnTo>
                  <a:lnTo>
                    <a:pt x="2448560" y="204216"/>
                  </a:lnTo>
                  <a:lnTo>
                    <a:pt x="34036" y="204216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8127238" y="2924301"/>
            <a:ext cx="133413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5" dirty="0">
                <a:latin typeface="맑은 고딕"/>
                <a:cs typeface="맑은 고딕"/>
              </a:rPr>
              <a:t>참여학과 AI관련</a:t>
            </a:r>
            <a:r>
              <a:rPr sz="700" b="1" spc="-10" dirty="0">
                <a:latin typeface="맑은 고딕"/>
                <a:cs typeface="맑은 고딕"/>
              </a:rPr>
              <a:t> </a:t>
            </a:r>
            <a:r>
              <a:rPr sz="700" b="1" spc="-5" dirty="0">
                <a:latin typeface="맑은 고딕"/>
                <a:cs typeface="맑은 고딕"/>
              </a:rPr>
              <a:t>본</a:t>
            </a:r>
            <a:r>
              <a:rPr sz="700" b="1" spc="-10" dirty="0">
                <a:latin typeface="맑은 고딕"/>
                <a:cs typeface="맑은 고딕"/>
              </a:rPr>
              <a:t> </a:t>
            </a:r>
            <a:r>
              <a:rPr sz="700" b="1" spc="-5" dirty="0">
                <a:latin typeface="맑은 고딕"/>
                <a:cs typeface="맑은 고딕"/>
              </a:rPr>
              <a:t>전공 과목(6)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7070217" y="2620136"/>
            <a:ext cx="3102610" cy="2181860"/>
            <a:chOff x="7070217" y="2620136"/>
            <a:chExt cx="3102610" cy="2181860"/>
          </a:xfrm>
        </p:grpSpPr>
        <p:sp>
          <p:nvSpPr>
            <p:cNvPr id="67" name="object 67"/>
            <p:cNvSpPr/>
            <p:nvPr/>
          </p:nvSpPr>
          <p:spPr>
            <a:xfrm>
              <a:off x="7079742" y="3978401"/>
              <a:ext cx="3083560" cy="814069"/>
            </a:xfrm>
            <a:custGeom>
              <a:avLst/>
              <a:gdLst/>
              <a:ahLst/>
              <a:cxnLst/>
              <a:rect l="l" t="t" r="r" b="b"/>
              <a:pathLst>
                <a:path w="3083559" h="814070">
                  <a:moveTo>
                    <a:pt x="0" y="813816"/>
                  </a:moveTo>
                  <a:lnTo>
                    <a:pt x="3083052" y="813816"/>
                  </a:lnTo>
                </a:path>
                <a:path w="3083559" h="814070">
                  <a:moveTo>
                    <a:pt x="0" y="0"/>
                  </a:moveTo>
                  <a:lnTo>
                    <a:pt x="3083052" y="0"/>
                  </a:lnTo>
                </a:path>
              </a:pathLst>
            </a:custGeom>
            <a:ln w="19050">
              <a:solidFill>
                <a:srgbClr val="A4A4A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552182" y="2629661"/>
              <a:ext cx="2482596" cy="204215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7552182" y="2629661"/>
              <a:ext cx="2482850" cy="204470"/>
            </a:xfrm>
            <a:custGeom>
              <a:avLst/>
              <a:gdLst/>
              <a:ahLst/>
              <a:cxnLst/>
              <a:rect l="l" t="t" r="r" b="b"/>
              <a:pathLst>
                <a:path w="2482850" h="204469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2448560" y="0"/>
                  </a:lnTo>
                  <a:lnTo>
                    <a:pt x="2461807" y="2674"/>
                  </a:lnTo>
                  <a:lnTo>
                    <a:pt x="2472626" y="9969"/>
                  </a:lnTo>
                  <a:lnTo>
                    <a:pt x="2479921" y="20788"/>
                  </a:lnTo>
                  <a:lnTo>
                    <a:pt x="2482596" y="34036"/>
                  </a:lnTo>
                  <a:lnTo>
                    <a:pt x="2482596" y="170179"/>
                  </a:lnTo>
                  <a:lnTo>
                    <a:pt x="2479921" y="183427"/>
                  </a:lnTo>
                  <a:lnTo>
                    <a:pt x="2472626" y="194246"/>
                  </a:lnTo>
                  <a:lnTo>
                    <a:pt x="2461807" y="201541"/>
                  </a:lnTo>
                  <a:lnTo>
                    <a:pt x="2448560" y="204215"/>
                  </a:lnTo>
                  <a:lnTo>
                    <a:pt x="34036" y="204215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79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0" name="object 70"/>
          <p:cNvSpPr txBox="1"/>
          <p:nvPr/>
        </p:nvSpPr>
        <p:spPr>
          <a:xfrm>
            <a:off x="8186673" y="2664079"/>
            <a:ext cx="121475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b="1" spc="-5" dirty="0">
                <a:latin typeface="맑은 고딕"/>
                <a:cs typeface="맑은 고딕"/>
              </a:rPr>
              <a:t>AI융합캡스톤디자인</a:t>
            </a:r>
            <a:r>
              <a:rPr sz="700" b="1" dirty="0">
                <a:latin typeface="맑은 고딕"/>
                <a:cs typeface="맑은 고딕"/>
              </a:rPr>
              <a:t> </a:t>
            </a:r>
            <a:r>
              <a:rPr sz="700" b="1" spc="-5" dirty="0">
                <a:latin typeface="맑은 고딕"/>
                <a:cs typeface="맑은 고딕"/>
              </a:rPr>
              <a:t>1</a:t>
            </a:r>
            <a:r>
              <a:rPr sz="700" b="1" spc="-20" dirty="0">
                <a:latin typeface="맑은 고딕"/>
                <a:cs typeface="맑은 고딕"/>
              </a:rPr>
              <a:t> </a:t>
            </a:r>
            <a:r>
              <a:rPr sz="700" b="1" spc="-5" dirty="0">
                <a:latin typeface="맑은 고딕"/>
                <a:cs typeface="맑은 고딕"/>
              </a:rPr>
              <a:t>&amp;</a:t>
            </a:r>
            <a:r>
              <a:rPr sz="700" b="1" spc="-15" dirty="0">
                <a:latin typeface="맑은 고딕"/>
                <a:cs typeface="맑은 고딕"/>
              </a:rPr>
              <a:t> </a:t>
            </a:r>
            <a:r>
              <a:rPr sz="700" b="1" spc="-5" dirty="0">
                <a:latin typeface="맑은 고딕"/>
                <a:cs typeface="맑은 고딕"/>
              </a:rPr>
              <a:t>2(6)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71" name="object 71"/>
          <p:cNvGrpSpPr/>
          <p:nvPr/>
        </p:nvGrpSpPr>
        <p:grpSpPr>
          <a:xfrm>
            <a:off x="7079742" y="3133725"/>
            <a:ext cx="3083560" cy="546735"/>
            <a:chOff x="7079742" y="3133725"/>
            <a:chExt cx="3083560" cy="546735"/>
          </a:xfrm>
        </p:grpSpPr>
        <p:sp>
          <p:nvSpPr>
            <p:cNvPr id="72" name="object 72"/>
            <p:cNvSpPr/>
            <p:nvPr/>
          </p:nvSpPr>
          <p:spPr>
            <a:xfrm>
              <a:off x="7079742" y="3409950"/>
              <a:ext cx="3083560" cy="0"/>
            </a:xfrm>
            <a:custGeom>
              <a:avLst/>
              <a:gdLst/>
              <a:ahLst/>
              <a:cxnLst/>
              <a:rect l="l" t="t" r="r" b="b"/>
              <a:pathLst>
                <a:path w="3083559">
                  <a:moveTo>
                    <a:pt x="0" y="0"/>
                  </a:moveTo>
                  <a:lnTo>
                    <a:pt x="3083052" y="0"/>
                  </a:lnTo>
                </a:path>
              </a:pathLst>
            </a:custGeom>
            <a:ln w="19050">
              <a:solidFill>
                <a:srgbClr val="A4A4A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3" name="object 7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552182" y="3464813"/>
              <a:ext cx="2482596" cy="205740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7552182" y="3464813"/>
              <a:ext cx="2482850" cy="205740"/>
            </a:xfrm>
            <a:custGeom>
              <a:avLst/>
              <a:gdLst/>
              <a:ahLst/>
              <a:cxnLst/>
              <a:rect l="l" t="t" r="r" b="b"/>
              <a:pathLst>
                <a:path w="2482850" h="205739">
                  <a:moveTo>
                    <a:pt x="0" y="34289"/>
                  </a:moveTo>
                  <a:lnTo>
                    <a:pt x="2696" y="20949"/>
                  </a:lnTo>
                  <a:lnTo>
                    <a:pt x="10048" y="10048"/>
                  </a:lnTo>
                  <a:lnTo>
                    <a:pt x="20949" y="2696"/>
                  </a:lnTo>
                  <a:lnTo>
                    <a:pt x="34290" y="0"/>
                  </a:lnTo>
                  <a:lnTo>
                    <a:pt x="2448306" y="0"/>
                  </a:lnTo>
                  <a:lnTo>
                    <a:pt x="2461646" y="2696"/>
                  </a:lnTo>
                  <a:lnTo>
                    <a:pt x="2472547" y="10048"/>
                  </a:lnTo>
                  <a:lnTo>
                    <a:pt x="2479899" y="20949"/>
                  </a:lnTo>
                  <a:lnTo>
                    <a:pt x="2482596" y="34289"/>
                  </a:lnTo>
                  <a:lnTo>
                    <a:pt x="2482596" y="171450"/>
                  </a:lnTo>
                  <a:lnTo>
                    <a:pt x="2479899" y="184790"/>
                  </a:lnTo>
                  <a:lnTo>
                    <a:pt x="2472547" y="195691"/>
                  </a:lnTo>
                  <a:lnTo>
                    <a:pt x="2461646" y="203043"/>
                  </a:lnTo>
                  <a:lnTo>
                    <a:pt x="2448306" y="205740"/>
                  </a:lnTo>
                  <a:lnTo>
                    <a:pt x="34290" y="205740"/>
                  </a:lnTo>
                  <a:lnTo>
                    <a:pt x="20949" y="203043"/>
                  </a:lnTo>
                  <a:lnTo>
                    <a:pt x="10048" y="195691"/>
                  </a:lnTo>
                  <a:lnTo>
                    <a:pt x="2696" y="184790"/>
                  </a:lnTo>
                  <a:lnTo>
                    <a:pt x="0" y="171450"/>
                  </a:lnTo>
                  <a:lnTo>
                    <a:pt x="0" y="34289"/>
                  </a:lnTo>
                  <a:close/>
                </a:path>
              </a:pathLst>
            </a:custGeom>
            <a:ln w="19049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553706" y="3143250"/>
              <a:ext cx="1207008" cy="204215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7553706" y="3143250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8" y="34036"/>
                  </a:lnTo>
                  <a:lnTo>
                    <a:pt x="1207008" y="170179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5"/>
                  </a:lnTo>
                  <a:lnTo>
                    <a:pt x="34036" y="204215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79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7" name="object 77"/>
          <p:cNvSpPr txBox="1"/>
          <p:nvPr/>
        </p:nvSpPr>
        <p:spPr>
          <a:xfrm>
            <a:off x="7052309" y="4868367"/>
            <a:ext cx="4191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맑은 고딕"/>
                <a:cs typeface="맑은 고딕"/>
              </a:rPr>
              <a:t>1학년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7052309" y="4301997"/>
            <a:ext cx="4191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맑은 고딕"/>
                <a:cs typeface="맑은 고딕"/>
              </a:rPr>
              <a:t>2학년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7052309" y="3616832"/>
            <a:ext cx="4191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맑은 고딕"/>
                <a:cs typeface="맑은 고딕"/>
              </a:rPr>
              <a:t>3학년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7052309" y="2892297"/>
            <a:ext cx="4191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맑은 고딕"/>
                <a:cs typeface="맑은 고딕"/>
              </a:rPr>
              <a:t>4학년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7552054" y="3177920"/>
            <a:ext cx="1207135" cy="27122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700" b="1" spc="-5" dirty="0">
                <a:latin typeface="맑은 고딕"/>
                <a:cs typeface="맑은 고딕"/>
              </a:rPr>
              <a:t>기계학습기초(3)</a:t>
            </a:r>
            <a:endParaRPr lang="ko-KR" altLang="en-US" sz="700" b="1" spc="-5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65"/>
              </a:spcBef>
            </a:pPr>
            <a:endParaRPr lang="ko-KR" altLang="en-US" sz="900" dirty="0">
              <a:latin typeface="맑은 고딕"/>
              <a:cs typeface="맑은 고딕"/>
            </a:endParaRPr>
          </a:p>
        </p:txBody>
      </p:sp>
      <p:sp>
        <p:nvSpPr>
          <p:cNvPr id="82" name="object 81">
            <a:extLst>
              <a:ext uri="{FF2B5EF4-FFF2-40B4-BE49-F238E27FC236}">
                <a16:creationId xmlns:a16="http://schemas.microsoft.com/office/drawing/2014/main" id="{5D4A7C40-946E-4340-A80E-DC0DB4607366}"/>
              </a:ext>
            </a:extLst>
          </p:cNvPr>
          <p:cNvSpPr txBox="1"/>
          <p:nvPr/>
        </p:nvSpPr>
        <p:spPr>
          <a:xfrm>
            <a:off x="7551927" y="3483165"/>
            <a:ext cx="2482596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ko-KR" altLang="en-US" sz="700" b="1" spc="-5" dirty="0">
                <a:latin typeface="맑은 고딕"/>
                <a:cs typeface="맑은 고딕"/>
              </a:rPr>
              <a:t>전공선택과목</a:t>
            </a:r>
            <a:endParaRPr lang="ko-KR" altLang="en-US" sz="900" dirty="0">
              <a:latin typeface="맑은 고딕"/>
              <a:cs typeface="맑은 고딕"/>
            </a:endParaRPr>
          </a:p>
        </p:txBody>
      </p:sp>
      <p:pic>
        <p:nvPicPr>
          <p:cNvPr id="92" name="그림 91">
            <a:extLst>
              <a:ext uri="{FF2B5EF4-FFF2-40B4-BE49-F238E27FC236}">
                <a16:creationId xmlns:a16="http://schemas.microsoft.com/office/drawing/2014/main" id="{5F48E8E2-04E8-473D-928E-6A8BB549DB6E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37794" y="5198517"/>
            <a:ext cx="4783455" cy="10096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776</Words>
  <Application>Microsoft Office PowerPoint</Application>
  <PresentationFormat>와이드스크린</PresentationFormat>
  <Paragraphs>85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맑은 고딕</vt:lpstr>
      <vt:lpstr>에스코어 드림 3 Light</vt:lpstr>
      <vt:lpstr>에스코어 드림 4 Regular</vt:lpstr>
      <vt:lpstr>에스코어 드림 5 Medium</vt:lpstr>
      <vt:lpstr>Calibri</vt:lpstr>
      <vt:lpstr>Times New Roman</vt:lpstr>
      <vt:lpstr>Office Theme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은비 장</cp:lastModifiedBy>
  <cp:revision>12</cp:revision>
  <dcterms:created xsi:type="dcterms:W3CDTF">2023-04-11T02:45:55Z</dcterms:created>
  <dcterms:modified xsi:type="dcterms:W3CDTF">2023-11-09T02:18:44Z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2022-07-28T00:00:00Z</vt:filetime>
  </property>
  <property fmtid="{D5CDD505-2E9C-101B-9397-08002B2CF9AE}" pid="3" name="Creator">
    <vt:lpwstr>Microsoft® PowerPoint® Microsoft 365용</vt:lpwstr>
  </property>
  <property fmtid="{D5CDD505-2E9C-101B-9397-08002B2CF9AE}" pid="4" name="LastSaved">
    <vt:filetime>2023-04-11T00:00:00Z</vt:filetime>
  </property>
</Properties>
</file>