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tags/tag7.xml" ContentType="application/vnd.openxmlformats-officedocument.presentationml.tags+xml"/>
  <Override PartName="/ppt/notesSlides/notesSlide9.xml" ContentType="application/vnd.openxmlformats-officedocument.presentationml.notesSlide+xml"/>
  <Override PartName="/ppt/tags/tag8.xml" ContentType="application/vnd.openxmlformats-officedocument.presentationml.tags+xml"/>
  <Override PartName="/ppt/notesSlides/notesSlide10.xml" ContentType="application/vnd.openxmlformats-officedocument.presentationml.notesSlide+xml"/>
  <Override PartName="/ppt/tags/tag9.xml" ContentType="application/vnd.openxmlformats-officedocument.presentationml.tags+xml"/>
  <Override PartName="/ppt/notesSlides/notesSlide11.xml" ContentType="application/vnd.openxmlformats-officedocument.presentationml.notesSlide+xml"/>
  <Override PartName="/ppt/tags/tag10.xml" ContentType="application/vnd.openxmlformats-officedocument.presentationml.tags+xml"/>
  <Override PartName="/ppt/notesSlides/notesSlide12.xml" ContentType="application/vnd.openxmlformats-officedocument.presentationml.notesSlide+xml"/>
  <Override PartName="/ppt/tags/tag11.xml" ContentType="application/vnd.openxmlformats-officedocument.presentationml.tags+xml"/>
  <Override PartName="/ppt/notesSlides/notesSlide13.xml" ContentType="application/vnd.openxmlformats-officedocument.presentationml.notesSlide+xml"/>
  <Override PartName="/ppt/tags/tag12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685" r:id="rId3"/>
    <p:sldMasterId id="2147483697" r:id="rId4"/>
  </p:sldMasterIdLst>
  <p:notesMasterIdLst>
    <p:notesMasterId r:id="rId20"/>
  </p:notesMasterIdLst>
  <p:handoutMasterIdLst>
    <p:handoutMasterId r:id="rId21"/>
  </p:handoutMasterIdLst>
  <p:sldIdLst>
    <p:sldId id="263" r:id="rId5"/>
    <p:sldId id="1553" r:id="rId6"/>
    <p:sldId id="1555" r:id="rId7"/>
    <p:sldId id="1556" r:id="rId8"/>
    <p:sldId id="1557" r:id="rId9"/>
    <p:sldId id="1558" r:id="rId10"/>
    <p:sldId id="1559" r:id="rId11"/>
    <p:sldId id="1560" r:id="rId12"/>
    <p:sldId id="1561" r:id="rId13"/>
    <p:sldId id="1562" r:id="rId14"/>
    <p:sldId id="1563" r:id="rId15"/>
    <p:sldId id="1564" r:id="rId16"/>
    <p:sldId id="1565" r:id="rId17"/>
    <p:sldId id="1566" r:id="rId18"/>
    <p:sldId id="328" r:id="rId19"/>
  </p:sldIdLst>
  <p:sldSz cx="9144000" cy="6858000" type="screen4x3"/>
  <p:notesSz cx="6858000" cy="9144000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rebuchet MS" panose="020B0603020202020204" pitchFamily="34" charset="0"/>
        <a:ea typeface="굴림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rebuchet MS" panose="020B0603020202020204" pitchFamily="34" charset="0"/>
        <a:ea typeface="굴림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rebuchet MS" panose="020B0603020202020204" pitchFamily="34" charset="0"/>
        <a:ea typeface="굴림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rebuchet MS" panose="020B0603020202020204" pitchFamily="34" charset="0"/>
        <a:ea typeface="굴림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rebuchet MS" panose="020B0603020202020204" pitchFamily="34" charset="0"/>
        <a:ea typeface="굴림" panose="020B0600000101010101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Trebuchet MS" panose="020B0603020202020204" pitchFamily="34" charset="0"/>
        <a:ea typeface="굴림" panose="020B0600000101010101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Trebuchet MS" panose="020B0603020202020204" pitchFamily="34" charset="0"/>
        <a:ea typeface="굴림" panose="020B0600000101010101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Trebuchet MS" panose="020B0603020202020204" pitchFamily="34" charset="0"/>
        <a:ea typeface="굴림" panose="020B0600000101010101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Trebuchet MS" panose="020B0603020202020204" pitchFamily="34" charset="0"/>
        <a:ea typeface="굴림" panose="020B0600000101010101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370" autoAdjust="0"/>
  </p:normalViewPr>
  <p:slideViewPr>
    <p:cSldViewPr>
      <p:cViewPr varScale="1">
        <p:scale>
          <a:sx n="90" d="100"/>
          <a:sy n="90" d="100"/>
        </p:scale>
        <p:origin x="6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3163" y="-2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EE950-756C-476A-9638-77B5EB2AE842}" type="datetimeFigureOut">
              <a:rPr lang="ko-KR" altLang="en-US" smtClean="0"/>
              <a:t>2023-03-06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5DBE8B-0BCB-4D5F-A35B-8B88E9BF670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351938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6EE6B204-1683-47D1-8AA3-EA0E963DFE08}" type="datetimeFigureOut">
              <a:rPr lang="ko-KR" altLang="en-US"/>
              <a:pPr>
                <a:defRPr/>
              </a:pPr>
              <a:t>2023-03-06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latinLnBrk="1" hangingPunct="1">
              <a:defRPr kumimoji="0"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>
              <a:defRPr/>
            </a:pPr>
            <a:fld id="{57ACB925-7C08-4880-9096-5B04C97DA8A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ko-KR" dirty="0"/>
          </a:p>
          <a:p>
            <a:pPr eaLnBrk="1" hangingPunct="1">
              <a:spcBef>
                <a:spcPct val="0"/>
              </a:spcBef>
            </a:pPr>
            <a:endParaRPr lang="en-US" altLang="ko-KR" dirty="0"/>
          </a:p>
          <a:p>
            <a:pPr eaLnBrk="1" hangingPunct="1">
              <a:spcBef>
                <a:spcPct val="0"/>
              </a:spcBef>
            </a:pPr>
            <a:r>
              <a:rPr lang="ko-KR" altLang="en-US" dirty="0"/>
              <a:t>김앤장 법률사무소 </a:t>
            </a:r>
            <a:r>
              <a:rPr lang="ko-KR" altLang="en-US" dirty="0" err="1"/>
              <a:t>서태준</a:t>
            </a:r>
            <a:endParaRPr lang="en-US" altLang="ko-KR" dirty="0"/>
          </a:p>
          <a:p>
            <a:pPr eaLnBrk="1" hangingPunct="1">
              <a:spcBef>
                <a:spcPct val="0"/>
              </a:spcBef>
            </a:pPr>
            <a:endParaRPr lang="en-US" altLang="ko-KR" dirty="0"/>
          </a:p>
          <a:p>
            <a:pPr eaLnBrk="1" hangingPunct="1">
              <a:spcBef>
                <a:spcPct val="0"/>
              </a:spcBef>
            </a:pPr>
            <a:r>
              <a:rPr lang="ko-KR" altLang="en-US" dirty="0"/>
              <a:t>강의 제목</a:t>
            </a:r>
            <a:r>
              <a:rPr lang="en-US" altLang="ko-KR" dirty="0"/>
              <a:t>: </a:t>
            </a:r>
            <a:r>
              <a:rPr lang="ko-KR" altLang="en-US" dirty="0"/>
              <a:t>지식재산권 개요 및 최근 주요이슈에 대하여 </a:t>
            </a:r>
            <a:endParaRPr lang="en-US" altLang="ko-KR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6175" y="685800"/>
            <a:ext cx="4570413" cy="34274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1813"/>
            <a:ext cx="5029200" cy="41179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/>
              <a:t>갑자기 미국으로 포커스  </a:t>
            </a:r>
            <a:r>
              <a:rPr lang="en-US" altLang="ko-KR" dirty="0"/>
              <a:t>IP</a:t>
            </a:r>
            <a:r>
              <a:rPr lang="ko-KR" altLang="en-US" dirty="0"/>
              <a:t>분야에서는 젤 중요한 국가 </a:t>
            </a:r>
            <a:endParaRPr lang="en-US" altLang="ko-KR" dirty="0"/>
          </a:p>
          <a:p>
            <a:pPr eaLnBrk="1" hangingPunct="1"/>
            <a:endParaRPr lang="en-US" altLang="ko-KR" dirty="0"/>
          </a:p>
          <a:p>
            <a:pPr eaLnBrk="1" hangingPunct="1"/>
            <a:r>
              <a:rPr lang="ko-KR" altLang="en-US" dirty="0"/>
              <a:t>대표적인 무형자산은 지재권</a:t>
            </a:r>
            <a:endParaRPr lang="en-US" altLang="ko-KR" dirty="0"/>
          </a:p>
          <a:p>
            <a:pPr eaLnBrk="1" hangingPunct="1"/>
            <a:endParaRPr lang="en-US" altLang="ko-KR" dirty="0"/>
          </a:p>
          <a:p>
            <a:pPr eaLnBrk="1" hangingPunct="1"/>
            <a:r>
              <a:rPr lang="ko-KR" altLang="en-US" dirty="0"/>
              <a:t>무형자산</a:t>
            </a:r>
            <a:r>
              <a:rPr lang="en-US" altLang="ko-KR" dirty="0"/>
              <a:t> intangible asset / </a:t>
            </a:r>
            <a:r>
              <a:rPr lang="ko-KR" altLang="en-US" dirty="0"/>
              <a:t>유형자산</a:t>
            </a:r>
            <a:r>
              <a:rPr lang="en-US" altLang="ko-KR" dirty="0"/>
              <a:t>: tangible</a:t>
            </a:r>
            <a:r>
              <a:rPr lang="ko-KR" altLang="en-US" dirty="0"/>
              <a:t> </a:t>
            </a:r>
            <a:r>
              <a:rPr lang="en-US" altLang="ko-KR" dirty="0"/>
              <a:t>asset</a:t>
            </a:r>
          </a:p>
          <a:p>
            <a:pPr eaLnBrk="1" hangingPunct="1"/>
            <a:endParaRPr lang="en-US" altLang="ko-KR" dirty="0"/>
          </a:p>
          <a:p>
            <a:pPr eaLnBrk="1" hangingPunct="1"/>
            <a:r>
              <a:rPr lang="ko-KR" altLang="en-US" dirty="0"/>
              <a:t>무형자산은 형태가 없는 자산으로서 지재권</a:t>
            </a:r>
            <a:r>
              <a:rPr lang="en-US" altLang="ko-KR" dirty="0"/>
              <a:t>-&gt;</a:t>
            </a:r>
            <a:r>
              <a:rPr lang="ko-KR" altLang="en-US" dirty="0"/>
              <a:t> 특허권</a:t>
            </a:r>
            <a:r>
              <a:rPr lang="en-US" altLang="ko-KR" dirty="0"/>
              <a:t> </a:t>
            </a:r>
            <a:r>
              <a:rPr lang="ko-KR" altLang="en-US" dirty="0"/>
              <a:t>소프트웨어 라이선스 영업비밀 등등</a:t>
            </a:r>
            <a:endParaRPr lang="en-US" altLang="ko-KR" dirty="0"/>
          </a:p>
          <a:p>
            <a:pPr eaLnBrk="1" hangingPunct="1"/>
            <a:endParaRPr lang="en-US" altLang="ko-KR" dirty="0"/>
          </a:p>
          <a:p>
            <a:pPr eaLnBrk="1" hangingPunct="1"/>
            <a:r>
              <a:rPr lang="ko-KR" altLang="en-US" dirty="0"/>
              <a:t>유형자산은 기계설비</a:t>
            </a:r>
            <a:r>
              <a:rPr lang="en-US" altLang="ko-KR" dirty="0"/>
              <a:t>·</a:t>
            </a:r>
            <a:r>
              <a:rPr lang="ko-KR" altLang="en-US" dirty="0"/>
              <a:t>건물</a:t>
            </a:r>
            <a:r>
              <a:rPr lang="en-US" altLang="ko-KR" dirty="0"/>
              <a:t>·</a:t>
            </a:r>
            <a:r>
              <a:rPr lang="ko-KR" altLang="en-US" dirty="0"/>
              <a:t>현금 등과 같이 형태가 있는 유형자산에 대비되는 개념이다</a:t>
            </a:r>
            <a:endParaRPr lang="en-US" altLang="ko-KR" dirty="0"/>
          </a:p>
          <a:p>
            <a:pPr eaLnBrk="1" hangingPunct="1"/>
            <a:endParaRPr lang="en-US" altLang="ko-KR" dirty="0"/>
          </a:p>
          <a:p>
            <a:pPr eaLnBrk="1" hangingPunct="1"/>
            <a:r>
              <a:rPr lang="ko-KR" altLang="en-US" dirty="0"/>
              <a:t>무형자산의 비중이 점점 커지고 있음</a:t>
            </a:r>
            <a:endParaRPr lang="en-US" altLang="ko-KR" dirty="0"/>
          </a:p>
          <a:p>
            <a:pPr eaLnBrk="1" hangingPunct="1"/>
            <a:endParaRPr lang="en-US" altLang="ko-KR" dirty="0"/>
          </a:p>
          <a:p>
            <a:pPr eaLnBrk="1" hangingPunct="1"/>
            <a:r>
              <a:rPr lang="en-US" altLang="ko-KR" dirty="0"/>
              <a:t>Facebook Apple, Amazon, Google, Qualcomm, Facebook,  </a:t>
            </a:r>
            <a:r>
              <a:rPr lang="ko-KR" altLang="en-US" dirty="0"/>
              <a:t>같이 가장 선진화된 기업형태를 갖고 있는 미국</a:t>
            </a:r>
            <a:endParaRPr lang="en-US" altLang="ko-KR" dirty="0"/>
          </a:p>
          <a:p>
            <a:pPr eaLnBrk="1" hangingPunct="1"/>
            <a:endParaRPr lang="en-US" altLang="ko-KR" dirty="0"/>
          </a:p>
          <a:p>
            <a:pPr eaLnBrk="1" hangingPunct="1"/>
            <a:r>
              <a:rPr lang="ko-KR" altLang="en-US"/>
              <a:t>시장지배적 지위를 남용하여 공정한 경쟁을 해치는 지 반독점 조사 대상</a:t>
            </a:r>
            <a:endParaRPr lang="en-US" altLang="ko-KR" dirty="0"/>
          </a:p>
          <a:p>
            <a:pPr eaLnBrk="1" hangingPunct="1"/>
            <a:endParaRPr lang="en-US" altLang="ko-KR" dirty="0"/>
          </a:p>
          <a:p>
            <a:pPr eaLnBrk="1" hangingPunct="1"/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7927776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4372708"/>
            <a:ext cx="5486400" cy="4114800"/>
          </a:xfrm>
        </p:spPr>
        <p:txBody>
          <a:bodyPr/>
          <a:lstStyle/>
          <a:p>
            <a:pPr marL="228600" indent="-228600">
              <a:buAutoNum type="arabicPeriod"/>
            </a:pPr>
            <a:r>
              <a:rPr lang="ko-KR" altLang="en-US" dirty="0"/>
              <a:t>배터리 관련하여 </a:t>
            </a:r>
            <a:r>
              <a:rPr lang="en-US" altLang="ko-KR" dirty="0"/>
              <a:t>LG</a:t>
            </a:r>
            <a:r>
              <a:rPr lang="ko-KR" altLang="en-US" dirty="0"/>
              <a:t>에너지솔루션과 </a:t>
            </a:r>
            <a:r>
              <a:rPr lang="en-US" altLang="ko-KR" dirty="0"/>
              <a:t>SK</a:t>
            </a:r>
            <a:r>
              <a:rPr lang="ko-KR" altLang="en-US" dirty="0"/>
              <a:t>이노베이션 미국 </a:t>
            </a:r>
            <a:r>
              <a:rPr lang="en-US" altLang="ko-KR" dirty="0"/>
              <a:t>ITC</a:t>
            </a:r>
            <a:r>
              <a:rPr lang="ko-KR" altLang="en-US" dirty="0"/>
              <a:t>에 영업비밀 침해로 소송하여 </a:t>
            </a:r>
            <a:r>
              <a:rPr lang="en-US" altLang="ko-KR" dirty="0"/>
              <a:t>LG</a:t>
            </a:r>
            <a:r>
              <a:rPr lang="ko-KR" altLang="en-US" dirty="0"/>
              <a:t>가 승소함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는 </a:t>
            </a:r>
            <a:r>
              <a:rPr lang="en-US" altLang="ko-KR" dirty="0"/>
              <a:t>International</a:t>
            </a:r>
            <a:r>
              <a:rPr lang="ko-KR" altLang="en-US" dirty="0"/>
              <a:t> </a:t>
            </a:r>
            <a:r>
              <a:rPr lang="en-US" altLang="ko-KR" dirty="0"/>
              <a:t>Trade Commission(</a:t>
            </a:r>
            <a:r>
              <a:rPr lang="ko-KR" altLang="en-US" dirty="0"/>
              <a:t>국제무역위원회</a:t>
            </a:r>
            <a:r>
              <a:rPr lang="en-US" altLang="ko-KR" dirty="0"/>
              <a:t>)</a:t>
            </a:r>
            <a:r>
              <a:rPr lang="ko-KR" altLang="en-US" dirty="0"/>
              <a:t>라는 미국의 준사법기관</a:t>
            </a:r>
            <a:r>
              <a:rPr lang="en-US" altLang="ko-KR" dirty="0"/>
              <a:t>; </a:t>
            </a:r>
            <a:r>
              <a:rPr lang="ko-KR" altLang="en-US" dirty="0"/>
              <a:t>자국 산업 보호를 위해 미국 수출하는 해외회사의 덤핑</a:t>
            </a:r>
            <a:r>
              <a:rPr lang="en-US" altLang="ko-KR" dirty="0"/>
              <a:t>, </a:t>
            </a:r>
            <a:r>
              <a:rPr lang="ko-KR" altLang="en-US" dirty="0"/>
              <a:t>불법보조금</a:t>
            </a:r>
            <a:r>
              <a:rPr lang="en-US" altLang="ko-KR" dirty="0"/>
              <a:t>, </a:t>
            </a:r>
            <a:r>
              <a:rPr lang="ko-KR" altLang="en-US" dirty="0"/>
              <a:t>특허침해 등을 재판 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매월 </a:t>
            </a:r>
            <a:r>
              <a:rPr lang="en-US" altLang="ko-KR" dirty="0"/>
              <a:t>50</a:t>
            </a:r>
            <a:r>
              <a:rPr lang="ko-KR" altLang="en-US" dirty="0"/>
              <a:t>억 이상의 소송 비용이 드는 매우 큰 소송</a:t>
            </a:r>
            <a:endParaRPr lang="en-US" altLang="ko-KR" dirty="0"/>
          </a:p>
          <a:p>
            <a:pPr marL="685800" lvl="1" indent="-228600">
              <a:buAutoNum type="arabicPeriod"/>
            </a:pPr>
            <a:r>
              <a:rPr lang="en-US" altLang="ko-KR" dirty="0"/>
              <a:t>LG</a:t>
            </a:r>
            <a:r>
              <a:rPr lang="ko-KR" altLang="en-US" dirty="0"/>
              <a:t>와 </a:t>
            </a:r>
            <a:r>
              <a:rPr lang="en-US" altLang="ko-KR" dirty="0"/>
              <a:t>SK </a:t>
            </a:r>
            <a:r>
              <a:rPr lang="ko-KR" altLang="en-US" dirty="0"/>
              <a:t>기업의 사활을 걸고 싸우고 있음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2</a:t>
            </a:r>
            <a:r>
              <a:rPr lang="ko-KR" altLang="en-US" dirty="0"/>
              <a:t>차 전지는 향후 반도체보다 더 큰 마켓을 갖는 차세대 먹거리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LG </a:t>
            </a:r>
            <a:r>
              <a:rPr lang="ko-KR" altLang="en-US" dirty="0"/>
              <a:t>먼저 시작했고 </a:t>
            </a:r>
            <a:r>
              <a:rPr lang="en-US" altLang="ko-KR" dirty="0"/>
              <a:t>SK</a:t>
            </a:r>
            <a:r>
              <a:rPr lang="ko-KR" altLang="en-US" dirty="0"/>
              <a:t>빠르게 추격  </a:t>
            </a:r>
            <a:r>
              <a:rPr lang="en-US" altLang="ko-KR" dirty="0"/>
              <a:t>SK</a:t>
            </a:r>
            <a:r>
              <a:rPr lang="ko-KR" altLang="en-US" dirty="0"/>
              <a:t>가 </a:t>
            </a:r>
            <a:r>
              <a:rPr lang="en-US" altLang="ko-KR" dirty="0"/>
              <a:t>LG</a:t>
            </a:r>
            <a:r>
              <a:rPr lang="ko-KR" altLang="en-US" dirty="0"/>
              <a:t>인력을 빼내고 </a:t>
            </a:r>
            <a:r>
              <a:rPr lang="en-US" altLang="ko-KR" dirty="0"/>
              <a:t>(SK  </a:t>
            </a:r>
            <a:r>
              <a:rPr lang="ko-KR" altLang="en-US" dirty="0"/>
              <a:t>독일 </a:t>
            </a:r>
            <a:r>
              <a:rPr lang="en-US" altLang="ko-KR" dirty="0"/>
              <a:t>VW </a:t>
            </a:r>
            <a:r>
              <a:rPr lang="ko-KR" altLang="en-US" dirty="0"/>
              <a:t>납품수주</a:t>
            </a:r>
            <a:r>
              <a:rPr lang="en-US" altLang="ko-KR" dirty="0"/>
              <a:t>)</a:t>
            </a:r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 판결로 </a:t>
            </a:r>
            <a:r>
              <a:rPr lang="en-US" altLang="ko-KR" dirty="0"/>
              <a:t>SK </a:t>
            </a:r>
            <a:r>
              <a:rPr lang="ko-KR" altLang="en-US" dirty="0"/>
              <a:t>향후 </a:t>
            </a:r>
            <a:r>
              <a:rPr lang="en-US" altLang="ko-KR" dirty="0"/>
              <a:t>10</a:t>
            </a:r>
            <a:r>
              <a:rPr lang="ko-KR" altLang="en-US" dirty="0"/>
              <a:t>년간 자동차 배터리를 미국에 수출하지 못함 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미국에 소송 제소</a:t>
            </a:r>
            <a:endParaRPr lang="en-US" altLang="ko-KR" dirty="0"/>
          </a:p>
          <a:p>
            <a:pPr marL="0" lvl="1"/>
            <a:r>
              <a:rPr lang="en-US" altLang="ko-KR" dirty="0"/>
              <a:t>	</a:t>
            </a:r>
            <a:r>
              <a:rPr lang="ko-KR" altLang="en-US" dirty="0"/>
              <a:t>한국에서 불법행위가 있었는데 미국에 신고</a:t>
            </a:r>
            <a:r>
              <a:rPr lang="en-US" altLang="ko-KR" dirty="0"/>
              <a:t>(</a:t>
            </a:r>
            <a:r>
              <a:rPr lang="ko-KR" altLang="en-US" dirty="0"/>
              <a:t>둘 다 미국에 생산기지이 있어서 가능</a:t>
            </a:r>
            <a:r>
              <a:rPr lang="en-US" altLang="ko-KR" dirty="0"/>
              <a:t>)</a:t>
            </a:r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	</a:t>
            </a:r>
            <a:r>
              <a:rPr lang="ko-KR" altLang="en-US" dirty="0"/>
              <a:t>미국 소송 막대한 비용</a:t>
            </a:r>
            <a:r>
              <a:rPr lang="en-US" altLang="ko-KR" dirty="0"/>
              <a:t>(</a:t>
            </a:r>
            <a:r>
              <a:rPr lang="ko-KR" altLang="en-US" dirty="0"/>
              <a:t>매달 </a:t>
            </a:r>
            <a:r>
              <a:rPr lang="en-US" altLang="ko-KR" dirty="0"/>
              <a:t>50</a:t>
            </a:r>
            <a:r>
              <a:rPr lang="ko-KR" altLang="en-US" dirty="0"/>
              <a:t>억 </a:t>
            </a:r>
            <a:r>
              <a:rPr lang="en-US" altLang="ko-KR" dirty="0"/>
              <a:t>2-3</a:t>
            </a:r>
            <a:r>
              <a:rPr lang="ko-KR" altLang="en-US" dirty="0"/>
              <a:t>년 </a:t>
            </a:r>
            <a:r>
              <a:rPr lang="en-US" altLang="ko-KR" dirty="0"/>
              <a:t>5000</a:t>
            </a:r>
            <a:r>
              <a:rPr lang="ko-KR" altLang="en-US" dirty="0"/>
              <a:t>억 정도</a:t>
            </a:r>
            <a:r>
              <a:rPr lang="en-US" altLang="ko-KR" dirty="0"/>
              <a:t>)</a:t>
            </a:r>
          </a:p>
          <a:p>
            <a:pPr marL="0" lvl="1"/>
            <a:r>
              <a:rPr lang="en-US" altLang="ko-KR" dirty="0"/>
              <a:t>	ITC</a:t>
            </a:r>
            <a:r>
              <a:rPr lang="ko-KR" altLang="en-US" dirty="0"/>
              <a:t>소송에서 지면 미국 수출길이 막힘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6. </a:t>
            </a:r>
            <a:r>
              <a:rPr lang="ko-KR" altLang="en-US" dirty="0"/>
              <a:t>지재권인 특허와 영업비밀을 공격무기로 사용함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lvl="1"/>
            <a:r>
              <a:rPr lang="en-US" altLang="ko-KR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770350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4372708"/>
            <a:ext cx="5486400" cy="4114800"/>
          </a:xfrm>
        </p:spPr>
        <p:txBody>
          <a:bodyPr/>
          <a:lstStyle/>
          <a:p>
            <a:pPr marL="228600" indent="-228600">
              <a:buAutoNum type="arabicPeriod"/>
            </a:pPr>
            <a:r>
              <a:rPr lang="ko-KR" altLang="en-US" dirty="0"/>
              <a:t>배터리 관련하여 </a:t>
            </a:r>
            <a:r>
              <a:rPr lang="en-US" altLang="ko-KR" dirty="0"/>
              <a:t>LG</a:t>
            </a:r>
            <a:r>
              <a:rPr lang="ko-KR" altLang="en-US" dirty="0"/>
              <a:t>에너지솔루션과 </a:t>
            </a:r>
            <a:r>
              <a:rPr lang="en-US" altLang="ko-KR" dirty="0"/>
              <a:t>SK</a:t>
            </a:r>
            <a:r>
              <a:rPr lang="ko-KR" altLang="en-US" dirty="0"/>
              <a:t>이노베이션 미국 </a:t>
            </a:r>
            <a:r>
              <a:rPr lang="en-US" altLang="ko-KR" dirty="0"/>
              <a:t>ITC</a:t>
            </a:r>
            <a:r>
              <a:rPr lang="ko-KR" altLang="en-US" dirty="0"/>
              <a:t>에 영업비밀 침해로 소송하여 </a:t>
            </a:r>
            <a:r>
              <a:rPr lang="en-US" altLang="ko-KR" dirty="0"/>
              <a:t>LG</a:t>
            </a:r>
            <a:r>
              <a:rPr lang="ko-KR" altLang="en-US" dirty="0"/>
              <a:t>가 승소함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는 </a:t>
            </a:r>
            <a:r>
              <a:rPr lang="en-US" altLang="ko-KR" dirty="0"/>
              <a:t>International</a:t>
            </a:r>
            <a:r>
              <a:rPr lang="ko-KR" altLang="en-US" dirty="0"/>
              <a:t> </a:t>
            </a:r>
            <a:r>
              <a:rPr lang="en-US" altLang="ko-KR" dirty="0"/>
              <a:t>Trade Commission(</a:t>
            </a:r>
            <a:r>
              <a:rPr lang="ko-KR" altLang="en-US" dirty="0"/>
              <a:t>국제무역위원회</a:t>
            </a:r>
            <a:r>
              <a:rPr lang="en-US" altLang="ko-KR" dirty="0"/>
              <a:t>)</a:t>
            </a:r>
            <a:r>
              <a:rPr lang="ko-KR" altLang="en-US" dirty="0"/>
              <a:t>라는 미국의 준사법기관</a:t>
            </a:r>
            <a:r>
              <a:rPr lang="en-US" altLang="ko-KR" dirty="0"/>
              <a:t>; </a:t>
            </a:r>
            <a:r>
              <a:rPr lang="ko-KR" altLang="en-US" dirty="0"/>
              <a:t>자국 산업 보호를 위해 미국 수출하는 해외회사의 덤핑</a:t>
            </a:r>
            <a:r>
              <a:rPr lang="en-US" altLang="ko-KR" dirty="0"/>
              <a:t>, </a:t>
            </a:r>
            <a:r>
              <a:rPr lang="ko-KR" altLang="en-US" dirty="0"/>
              <a:t>불법보조금</a:t>
            </a:r>
            <a:r>
              <a:rPr lang="en-US" altLang="ko-KR" dirty="0"/>
              <a:t>, </a:t>
            </a:r>
            <a:r>
              <a:rPr lang="ko-KR" altLang="en-US" dirty="0"/>
              <a:t>특허침해 등을 재판 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매월 </a:t>
            </a:r>
            <a:r>
              <a:rPr lang="en-US" altLang="ko-KR" dirty="0"/>
              <a:t>50</a:t>
            </a:r>
            <a:r>
              <a:rPr lang="ko-KR" altLang="en-US" dirty="0"/>
              <a:t>억 이상의 소송 비용이 드는 매우 큰 소송</a:t>
            </a:r>
            <a:endParaRPr lang="en-US" altLang="ko-KR" dirty="0"/>
          </a:p>
          <a:p>
            <a:pPr marL="685800" lvl="1" indent="-228600">
              <a:buAutoNum type="arabicPeriod"/>
            </a:pPr>
            <a:r>
              <a:rPr lang="en-US" altLang="ko-KR" dirty="0"/>
              <a:t>LG</a:t>
            </a:r>
            <a:r>
              <a:rPr lang="ko-KR" altLang="en-US" dirty="0"/>
              <a:t>와 </a:t>
            </a:r>
            <a:r>
              <a:rPr lang="en-US" altLang="ko-KR" dirty="0"/>
              <a:t>SK </a:t>
            </a:r>
            <a:r>
              <a:rPr lang="ko-KR" altLang="en-US" dirty="0"/>
              <a:t>기업의 사활을 걸고 싸우고 있음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2</a:t>
            </a:r>
            <a:r>
              <a:rPr lang="ko-KR" altLang="en-US" dirty="0"/>
              <a:t>차 전지는 향후 반도체보다 더 큰 마켓을 갖는 차세대 먹거리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LG </a:t>
            </a:r>
            <a:r>
              <a:rPr lang="ko-KR" altLang="en-US" dirty="0"/>
              <a:t>먼저 시작했고 </a:t>
            </a:r>
            <a:r>
              <a:rPr lang="en-US" altLang="ko-KR" dirty="0"/>
              <a:t>SK</a:t>
            </a:r>
            <a:r>
              <a:rPr lang="ko-KR" altLang="en-US" dirty="0"/>
              <a:t>빠르게 추격  </a:t>
            </a:r>
            <a:r>
              <a:rPr lang="en-US" altLang="ko-KR" dirty="0"/>
              <a:t>SK</a:t>
            </a:r>
            <a:r>
              <a:rPr lang="ko-KR" altLang="en-US" dirty="0"/>
              <a:t>가 </a:t>
            </a:r>
            <a:r>
              <a:rPr lang="en-US" altLang="ko-KR" dirty="0"/>
              <a:t>LG</a:t>
            </a:r>
            <a:r>
              <a:rPr lang="ko-KR" altLang="en-US" dirty="0"/>
              <a:t>인력을 빼내고 </a:t>
            </a:r>
            <a:r>
              <a:rPr lang="en-US" altLang="ko-KR" dirty="0"/>
              <a:t>(SK  </a:t>
            </a:r>
            <a:r>
              <a:rPr lang="ko-KR" altLang="en-US" dirty="0"/>
              <a:t>독일 </a:t>
            </a:r>
            <a:r>
              <a:rPr lang="en-US" altLang="ko-KR" dirty="0"/>
              <a:t>VW </a:t>
            </a:r>
            <a:r>
              <a:rPr lang="ko-KR" altLang="en-US" dirty="0"/>
              <a:t>납품수주</a:t>
            </a:r>
            <a:r>
              <a:rPr lang="en-US" altLang="ko-KR" dirty="0"/>
              <a:t>)</a:t>
            </a:r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 판결로 </a:t>
            </a:r>
            <a:r>
              <a:rPr lang="en-US" altLang="ko-KR" dirty="0"/>
              <a:t>SK </a:t>
            </a:r>
            <a:r>
              <a:rPr lang="ko-KR" altLang="en-US" dirty="0"/>
              <a:t>향후 </a:t>
            </a:r>
            <a:r>
              <a:rPr lang="en-US" altLang="ko-KR" dirty="0"/>
              <a:t>10</a:t>
            </a:r>
            <a:r>
              <a:rPr lang="ko-KR" altLang="en-US" dirty="0"/>
              <a:t>년간 자동차 배터리를 미국에 수출하지 못함 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미국에 소송 제소</a:t>
            </a:r>
            <a:endParaRPr lang="en-US" altLang="ko-KR" dirty="0"/>
          </a:p>
          <a:p>
            <a:pPr marL="0" lvl="1"/>
            <a:r>
              <a:rPr lang="en-US" altLang="ko-KR" dirty="0"/>
              <a:t>	</a:t>
            </a:r>
            <a:r>
              <a:rPr lang="ko-KR" altLang="en-US" dirty="0"/>
              <a:t>한국에서 불법행위가 있었는데 미국에 신고</a:t>
            </a:r>
            <a:r>
              <a:rPr lang="en-US" altLang="ko-KR" dirty="0"/>
              <a:t>(</a:t>
            </a:r>
            <a:r>
              <a:rPr lang="ko-KR" altLang="en-US" dirty="0"/>
              <a:t>둘 다 미국에 생산기지이 있어서 가능</a:t>
            </a:r>
            <a:r>
              <a:rPr lang="en-US" altLang="ko-KR" dirty="0"/>
              <a:t>)</a:t>
            </a:r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	</a:t>
            </a:r>
            <a:r>
              <a:rPr lang="ko-KR" altLang="en-US" dirty="0"/>
              <a:t>미국 소송 막대한 비용</a:t>
            </a:r>
            <a:r>
              <a:rPr lang="en-US" altLang="ko-KR" dirty="0"/>
              <a:t>(</a:t>
            </a:r>
            <a:r>
              <a:rPr lang="ko-KR" altLang="en-US" dirty="0"/>
              <a:t>매달 </a:t>
            </a:r>
            <a:r>
              <a:rPr lang="en-US" altLang="ko-KR" dirty="0"/>
              <a:t>50</a:t>
            </a:r>
            <a:r>
              <a:rPr lang="ko-KR" altLang="en-US" dirty="0"/>
              <a:t>억 </a:t>
            </a:r>
            <a:r>
              <a:rPr lang="en-US" altLang="ko-KR" dirty="0"/>
              <a:t>2-3</a:t>
            </a:r>
            <a:r>
              <a:rPr lang="ko-KR" altLang="en-US" dirty="0"/>
              <a:t>년 </a:t>
            </a:r>
            <a:r>
              <a:rPr lang="en-US" altLang="ko-KR" dirty="0"/>
              <a:t>5000</a:t>
            </a:r>
            <a:r>
              <a:rPr lang="ko-KR" altLang="en-US" dirty="0"/>
              <a:t>억 정도</a:t>
            </a:r>
            <a:r>
              <a:rPr lang="en-US" altLang="ko-KR" dirty="0"/>
              <a:t>)</a:t>
            </a:r>
          </a:p>
          <a:p>
            <a:pPr marL="0" lvl="1"/>
            <a:r>
              <a:rPr lang="en-US" altLang="ko-KR" dirty="0"/>
              <a:t>	ITC</a:t>
            </a:r>
            <a:r>
              <a:rPr lang="ko-KR" altLang="en-US" dirty="0"/>
              <a:t>소송에서 지면 미국 수출길이 막힘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6. </a:t>
            </a:r>
            <a:r>
              <a:rPr lang="ko-KR" altLang="en-US" dirty="0"/>
              <a:t>지재권인 특허와 영업비밀을 공격무기로 사용함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lvl="1"/>
            <a:r>
              <a:rPr lang="en-US" altLang="ko-KR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6912679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4372708"/>
            <a:ext cx="5486400" cy="4114800"/>
          </a:xfrm>
        </p:spPr>
        <p:txBody>
          <a:bodyPr/>
          <a:lstStyle/>
          <a:p>
            <a:pPr marL="228600" indent="-228600">
              <a:buAutoNum type="arabicPeriod"/>
            </a:pPr>
            <a:r>
              <a:rPr lang="ko-KR" altLang="en-US" dirty="0"/>
              <a:t>배터리 관련하여 </a:t>
            </a:r>
            <a:r>
              <a:rPr lang="en-US" altLang="ko-KR" dirty="0"/>
              <a:t>LG</a:t>
            </a:r>
            <a:r>
              <a:rPr lang="ko-KR" altLang="en-US" dirty="0"/>
              <a:t>에너지솔루션과 </a:t>
            </a:r>
            <a:r>
              <a:rPr lang="en-US" altLang="ko-KR" dirty="0"/>
              <a:t>SK</a:t>
            </a:r>
            <a:r>
              <a:rPr lang="ko-KR" altLang="en-US" dirty="0"/>
              <a:t>이노베이션 미국 </a:t>
            </a:r>
            <a:r>
              <a:rPr lang="en-US" altLang="ko-KR" dirty="0"/>
              <a:t>ITC</a:t>
            </a:r>
            <a:r>
              <a:rPr lang="ko-KR" altLang="en-US" dirty="0"/>
              <a:t>에 영업비밀 침해로 소송하여 </a:t>
            </a:r>
            <a:r>
              <a:rPr lang="en-US" altLang="ko-KR" dirty="0"/>
              <a:t>LG</a:t>
            </a:r>
            <a:r>
              <a:rPr lang="ko-KR" altLang="en-US" dirty="0"/>
              <a:t>가 승소함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는 </a:t>
            </a:r>
            <a:r>
              <a:rPr lang="en-US" altLang="ko-KR" dirty="0"/>
              <a:t>International</a:t>
            </a:r>
            <a:r>
              <a:rPr lang="ko-KR" altLang="en-US" dirty="0"/>
              <a:t> </a:t>
            </a:r>
            <a:r>
              <a:rPr lang="en-US" altLang="ko-KR" dirty="0"/>
              <a:t>Trade Commission(</a:t>
            </a:r>
            <a:r>
              <a:rPr lang="ko-KR" altLang="en-US" dirty="0"/>
              <a:t>국제무역위원회</a:t>
            </a:r>
            <a:r>
              <a:rPr lang="en-US" altLang="ko-KR" dirty="0"/>
              <a:t>)</a:t>
            </a:r>
            <a:r>
              <a:rPr lang="ko-KR" altLang="en-US" dirty="0"/>
              <a:t>라는 미국의 준사법기관</a:t>
            </a:r>
            <a:r>
              <a:rPr lang="en-US" altLang="ko-KR" dirty="0"/>
              <a:t>; </a:t>
            </a:r>
            <a:r>
              <a:rPr lang="ko-KR" altLang="en-US" dirty="0"/>
              <a:t>자국 산업 보호를 위해 미국 수출하는 해외회사의 덤핑</a:t>
            </a:r>
            <a:r>
              <a:rPr lang="en-US" altLang="ko-KR" dirty="0"/>
              <a:t>, </a:t>
            </a:r>
            <a:r>
              <a:rPr lang="ko-KR" altLang="en-US" dirty="0"/>
              <a:t>불법보조금</a:t>
            </a:r>
            <a:r>
              <a:rPr lang="en-US" altLang="ko-KR" dirty="0"/>
              <a:t>, </a:t>
            </a:r>
            <a:r>
              <a:rPr lang="ko-KR" altLang="en-US" dirty="0"/>
              <a:t>특허침해 등을 재판 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매월 </a:t>
            </a:r>
            <a:r>
              <a:rPr lang="en-US" altLang="ko-KR" dirty="0"/>
              <a:t>50</a:t>
            </a:r>
            <a:r>
              <a:rPr lang="ko-KR" altLang="en-US" dirty="0"/>
              <a:t>억 이상의 소송 비용이 드는 매우 큰 소송</a:t>
            </a:r>
            <a:endParaRPr lang="en-US" altLang="ko-KR" dirty="0"/>
          </a:p>
          <a:p>
            <a:pPr marL="685800" lvl="1" indent="-228600">
              <a:buAutoNum type="arabicPeriod"/>
            </a:pPr>
            <a:r>
              <a:rPr lang="en-US" altLang="ko-KR" dirty="0"/>
              <a:t>LG</a:t>
            </a:r>
            <a:r>
              <a:rPr lang="ko-KR" altLang="en-US" dirty="0"/>
              <a:t>와 </a:t>
            </a:r>
            <a:r>
              <a:rPr lang="en-US" altLang="ko-KR" dirty="0"/>
              <a:t>SK </a:t>
            </a:r>
            <a:r>
              <a:rPr lang="ko-KR" altLang="en-US" dirty="0"/>
              <a:t>기업의 사활을 걸고 싸우고 있음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2</a:t>
            </a:r>
            <a:r>
              <a:rPr lang="ko-KR" altLang="en-US" dirty="0"/>
              <a:t>차 전지는 향후 반도체보다 더 큰 마켓을 갖는 차세대 먹거리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LG </a:t>
            </a:r>
            <a:r>
              <a:rPr lang="ko-KR" altLang="en-US" dirty="0"/>
              <a:t>먼저 시작했고 </a:t>
            </a:r>
            <a:r>
              <a:rPr lang="en-US" altLang="ko-KR" dirty="0"/>
              <a:t>SK</a:t>
            </a:r>
            <a:r>
              <a:rPr lang="ko-KR" altLang="en-US" dirty="0"/>
              <a:t>빠르게 추격  </a:t>
            </a:r>
            <a:r>
              <a:rPr lang="en-US" altLang="ko-KR" dirty="0"/>
              <a:t>SK</a:t>
            </a:r>
            <a:r>
              <a:rPr lang="ko-KR" altLang="en-US" dirty="0"/>
              <a:t>가 </a:t>
            </a:r>
            <a:r>
              <a:rPr lang="en-US" altLang="ko-KR" dirty="0"/>
              <a:t>LG</a:t>
            </a:r>
            <a:r>
              <a:rPr lang="ko-KR" altLang="en-US" dirty="0"/>
              <a:t>인력을 빼내고 </a:t>
            </a:r>
            <a:r>
              <a:rPr lang="en-US" altLang="ko-KR" dirty="0"/>
              <a:t>(SK  </a:t>
            </a:r>
            <a:r>
              <a:rPr lang="ko-KR" altLang="en-US" dirty="0"/>
              <a:t>독일 </a:t>
            </a:r>
            <a:r>
              <a:rPr lang="en-US" altLang="ko-KR" dirty="0"/>
              <a:t>VW </a:t>
            </a:r>
            <a:r>
              <a:rPr lang="ko-KR" altLang="en-US" dirty="0"/>
              <a:t>납품수주</a:t>
            </a:r>
            <a:r>
              <a:rPr lang="en-US" altLang="ko-KR" dirty="0"/>
              <a:t>)</a:t>
            </a:r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 판결로 </a:t>
            </a:r>
            <a:r>
              <a:rPr lang="en-US" altLang="ko-KR" dirty="0"/>
              <a:t>SK </a:t>
            </a:r>
            <a:r>
              <a:rPr lang="ko-KR" altLang="en-US" dirty="0"/>
              <a:t>향후 </a:t>
            </a:r>
            <a:r>
              <a:rPr lang="en-US" altLang="ko-KR" dirty="0"/>
              <a:t>10</a:t>
            </a:r>
            <a:r>
              <a:rPr lang="ko-KR" altLang="en-US" dirty="0"/>
              <a:t>년간 자동차 배터리를 미국에 수출하지 못함 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미국에 소송 제소</a:t>
            </a:r>
            <a:endParaRPr lang="en-US" altLang="ko-KR" dirty="0"/>
          </a:p>
          <a:p>
            <a:pPr marL="0" lvl="1"/>
            <a:r>
              <a:rPr lang="en-US" altLang="ko-KR" dirty="0"/>
              <a:t>	</a:t>
            </a:r>
            <a:r>
              <a:rPr lang="ko-KR" altLang="en-US" dirty="0"/>
              <a:t>한국에서 불법행위가 있었는데 미국에 신고</a:t>
            </a:r>
            <a:r>
              <a:rPr lang="en-US" altLang="ko-KR" dirty="0"/>
              <a:t>(</a:t>
            </a:r>
            <a:r>
              <a:rPr lang="ko-KR" altLang="en-US" dirty="0"/>
              <a:t>둘 다 미국에 생산기지이 있어서 가능</a:t>
            </a:r>
            <a:r>
              <a:rPr lang="en-US" altLang="ko-KR" dirty="0"/>
              <a:t>)</a:t>
            </a:r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	</a:t>
            </a:r>
            <a:r>
              <a:rPr lang="ko-KR" altLang="en-US" dirty="0"/>
              <a:t>미국 소송 막대한 비용</a:t>
            </a:r>
            <a:r>
              <a:rPr lang="en-US" altLang="ko-KR" dirty="0"/>
              <a:t>(</a:t>
            </a:r>
            <a:r>
              <a:rPr lang="ko-KR" altLang="en-US" dirty="0"/>
              <a:t>매달 </a:t>
            </a:r>
            <a:r>
              <a:rPr lang="en-US" altLang="ko-KR" dirty="0"/>
              <a:t>50</a:t>
            </a:r>
            <a:r>
              <a:rPr lang="ko-KR" altLang="en-US" dirty="0"/>
              <a:t>억 </a:t>
            </a:r>
            <a:r>
              <a:rPr lang="en-US" altLang="ko-KR" dirty="0"/>
              <a:t>2-3</a:t>
            </a:r>
            <a:r>
              <a:rPr lang="ko-KR" altLang="en-US" dirty="0"/>
              <a:t>년 </a:t>
            </a:r>
            <a:r>
              <a:rPr lang="en-US" altLang="ko-KR" dirty="0"/>
              <a:t>5000</a:t>
            </a:r>
            <a:r>
              <a:rPr lang="ko-KR" altLang="en-US" dirty="0"/>
              <a:t>억 정도</a:t>
            </a:r>
            <a:r>
              <a:rPr lang="en-US" altLang="ko-KR" dirty="0"/>
              <a:t>)</a:t>
            </a:r>
          </a:p>
          <a:p>
            <a:pPr marL="0" lvl="1"/>
            <a:r>
              <a:rPr lang="en-US" altLang="ko-KR" dirty="0"/>
              <a:t>	ITC</a:t>
            </a:r>
            <a:r>
              <a:rPr lang="ko-KR" altLang="en-US" dirty="0"/>
              <a:t>소송에서 지면 미국 수출길이 막힘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6. </a:t>
            </a:r>
            <a:r>
              <a:rPr lang="ko-KR" altLang="en-US" dirty="0"/>
              <a:t>지재권인 특허와 영업비밀을 공격무기로 사용함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lvl="1"/>
            <a:r>
              <a:rPr lang="en-US" altLang="ko-KR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8867672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4372708"/>
            <a:ext cx="5486400" cy="4114800"/>
          </a:xfrm>
        </p:spPr>
        <p:txBody>
          <a:bodyPr/>
          <a:lstStyle/>
          <a:p>
            <a:pPr marL="228600" indent="-228600">
              <a:buAutoNum type="arabicPeriod"/>
            </a:pPr>
            <a:r>
              <a:rPr lang="ko-KR" altLang="en-US" dirty="0"/>
              <a:t>배터리 관련하여 </a:t>
            </a:r>
            <a:r>
              <a:rPr lang="en-US" altLang="ko-KR" dirty="0"/>
              <a:t>LG</a:t>
            </a:r>
            <a:r>
              <a:rPr lang="ko-KR" altLang="en-US" dirty="0"/>
              <a:t>에너지솔루션과 </a:t>
            </a:r>
            <a:r>
              <a:rPr lang="en-US" altLang="ko-KR" dirty="0"/>
              <a:t>SK</a:t>
            </a:r>
            <a:r>
              <a:rPr lang="ko-KR" altLang="en-US" dirty="0"/>
              <a:t>이노베이션 미국 </a:t>
            </a:r>
            <a:r>
              <a:rPr lang="en-US" altLang="ko-KR" dirty="0"/>
              <a:t>ITC</a:t>
            </a:r>
            <a:r>
              <a:rPr lang="ko-KR" altLang="en-US" dirty="0"/>
              <a:t>에 영업비밀 침해로 소송하여 </a:t>
            </a:r>
            <a:r>
              <a:rPr lang="en-US" altLang="ko-KR" dirty="0"/>
              <a:t>LG</a:t>
            </a:r>
            <a:r>
              <a:rPr lang="ko-KR" altLang="en-US" dirty="0"/>
              <a:t>가 승소함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는 </a:t>
            </a:r>
            <a:r>
              <a:rPr lang="en-US" altLang="ko-KR" dirty="0"/>
              <a:t>International</a:t>
            </a:r>
            <a:r>
              <a:rPr lang="ko-KR" altLang="en-US" dirty="0"/>
              <a:t> </a:t>
            </a:r>
            <a:r>
              <a:rPr lang="en-US" altLang="ko-KR" dirty="0"/>
              <a:t>Trade Commission(</a:t>
            </a:r>
            <a:r>
              <a:rPr lang="ko-KR" altLang="en-US" dirty="0"/>
              <a:t>국제무역위원회</a:t>
            </a:r>
            <a:r>
              <a:rPr lang="en-US" altLang="ko-KR" dirty="0"/>
              <a:t>)</a:t>
            </a:r>
            <a:r>
              <a:rPr lang="ko-KR" altLang="en-US" dirty="0"/>
              <a:t>라는 미국의 준사법기관</a:t>
            </a:r>
            <a:r>
              <a:rPr lang="en-US" altLang="ko-KR" dirty="0"/>
              <a:t>; </a:t>
            </a:r>
            <a:r>
              <a:rPr lang="ko-KR" altLang="en-US" dirty="0"/>
              <a:t>자국 산업 보호를 위해 미국 수출하는 해외회사의 덤핑</a:t>
            </a:r>
            <a:r>
              <a:rPr lang="en-US" altLang="ko-KR" dirty="0"/>
              <a:t>, </a:t>
            </a:r>
            <a:r>
              <a:rPr lang="ko-KR" altLang="en-US" dirty="0"/>
              <a:t>불법보조금</a:t>
            </a:r>
            <a:r>
              <a:rPr lang="en-US" altLang="ko-KR" dirty="0"/>
              <a:t>, </a:t>
            </a:r>
            <a:r>
              <a:rPr lang="ko-KR" altLang="en-US" dirty="0"/>
              <a:t>특허침해 등을 재판 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매월 </a:t>
            </a:r>
            <a:r>
              <a:rPr lang="en-US" altLang="ko-KR" dirty="0"/>
              <a:t>50</a:t>
            </a:r>
            <a:r>
              <a:rPr lang="ko-KR" altLang="en-US" dirty="0"/>
              <a:t>억 이상의 소송 비용이 드는 매우 큰 소송</a:t>
            </a:r>
            <a:endParaRPr lang="en-US" altLang="ko-KR" dirty="0"/>
          </a:p>
          <a:p>
            <a:pPr marL="685800" lvl="1" indent="-228600">
              <a:buAutoNum type="arabicPeriod"/>
            </a:pPr>
            <a:r>
              <a:rPr lang="en-US" altLang="ko-KR" dirty="0"/>
              <a:t>LG</a:t>
            </a:r>
            <a:r>
              <a:rPr lang="ko-KR" altLang="en-US" dirty="0"/>
              <a:t>와 </a:t>
            </a:r>
            <a:r>
              <a:rPr lang="en-US" altLang="ko-KR" dirty="0"/>
              <a:t>SK </a:t>
            </a:r>
            <a:r>
              <a:rPr lang="ko-KR" altLang="en-US" dirty="0"/>
              <a:t>기업의 사활을 걸고 싸우고 있음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2</a:t>
            </a:r>
            <a:r>
              <a:rPr lang="ko-KR" altLang="en-US" dirty="0"/>
              <a:t>차 전지는 향후 반도체보다 더 큰 마켓을 갖는 차세대 먹거리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LG </a:t>
            </a:r>
            <a:r>
              <a:rPr lang="ko-KR" altLang="en-US" dirty="0"/>
              <a:t>먼저 시작했고 </a:t>
            </a:r>
            <a:r>
              <a:rPr lang="en-US" altLang="ko-KR" dirty="0"/>
              <a:t>SK</a:t>
            </a:r>
            <a:r>
              <a:rPr lang="ko-KR" altLang="en-US" dirty="0"/>
              <a:t>빠르게 추격  </a:t>
            </a:r>
            <a:r>
              <a:rPr lang="en-US" altLang="ko-KR" dirty="0"/>
              <a:t>SK</a:t>
            </a:r>
            <a:r>
              <a:rPr lang="ko-KR" altLang="en-US" dirty="0"/>
              <a:t>가 </a:t>
            </a:r>
            <a:r>
              <a:rPr lang="en-US" altLang="ko-KR" dirty="0"/>
              <a:t>LG</a:t>
            </a:r>
            <a:r>
              <a:rPr lang="ko-KR" altLang="en-US" dirty="0"/>
              <a:t>인력을 빼내고 </a:t>
            </a:r>
            <a:r>
              <a:rPr lang="en-US" altLang="ko-KR" dirty="0"/>
              <a:t>(SK  </a:t>
            </a:r>
            <a:r>
              <a:rPr lang="ko-KR" altLang="en-US" dirty="0"/>
              <a:t>독일 </a:t>
            </a:r>
            <a:r>
              <a:rPr lang="en-US" altLang="ko-KR" dirty="0"/>
              <a:t>VW </a:t>
            </a:r>
            <a:r>
              <a:rPr lang="ko-KR" altLang="en-US" dirty="0"/>
              <a:t>납품수주</a:t>
            </a:r>
            <a:r>
              <a:rPr lang="en-US" altLang="ko-KR" dirty="0"/>
              <a:t>)</a:t>
            </a:r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 판결로 </a:t>
            </a:r>
            <a:r>
              <a:rPr lang="en-US" altLang="ko-KR" dirty="0"/>
              <a:t>SK </a:t>
            </a:r>
            <a:r>
              <a:rPr lang="ko-KR" altLang="en-US" dirty="0"/>
              <a:t>향후 </a:t>
            </a:r>
            <a:r>
              <a:rPr lang="en-US" altLang="ko-KR" dirty="0"/>
              <a:t>10</a:t>
            </a:r>
            <a:r>
              <a:rPr lang="ko-KR" altLang="en-US" dirty="0"/>
              <a:t>년간 자동차 배터리를 미국에 수출하지 못함 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미국에 소송 제소</a:t>
            </a:r>
            <a:endParaRPr lang="en-US" altLang="ko-KR" dirty="0"/>
          </a:p>
          <a:p>
            <a:pPr marL="0" lvl="1"/>
            <a:r>
              <a:rPr lang="en-US" altLang="ko-KR" dirty="0"/>
              <a:t>	</a:t>
            </a:r>
            <a:r>
              <a:rPr lang="ko-KR" altLang="en-US" dirty="0"/>
              <a:t>한국에서 불법행위가 있었는데 미국에 신고</a:t>
            </a:r>
            <a:r>
              <a:rPr lang="en-US" altLang="ko-KR" dirty="0"/>
              <a:t>(</a:t>
            </a:r>
            <a:r>
              <a:rPr lang="ko-KR" altLang="en-US" dirty="0"/>
              <a:t>둘 다 미국에 생산기지이 있어서 가능</a:t>
            </a:r>
            <a:r>
              <a:rPr lang="en-US" altLang="ko-KR" dirty="0"/>
              <a:t>)</a:t>
            </a:r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	</a:t>
            </a:r>
            <a:r>
              <a:rPr lang="ko-KR" altLang="en-US" dirty="0"/>
              <a:t>미국 소송 막대한 비용</a:t>
            </a:r>
            <a:r>
              <a:rPr lang="en-US" altLang="ko-KR" dirty="0"/>
              <a:t>(</a:t>
            </a:r>
            <a:r>
              <a:rPr lang="ko-KR" altLang="en-US" dirty="0"/>
              <a:t>매달 </a:t>
            </a:r>
            <a:r>
              <a:rPr lang="en-US" altLang="ko-KR" dirty="0"/>
              <a:t>50</a:t>
            </a:r>
            <a:r>
              <a:rPr lang="ko-KR" altLang="en-US" dirty="0"/>
              <a:t>억 </a:t>
            </a:r>
            <a:r>
              <a:rPr lang="en-US" altLang="ko-KR" dirty="0"/>
              <a:t>2-3</a:t>
            </a:r>
            <a:r>
              <a:rPr lang="ko-KR" altLang="en-US" dirty="0"/>
              <a:t>년 </a:t>
            </a:r>
            <a:r>
              <a:rPr lang="en-US" altLang="ko-KR" dirty="0"/>
              <a:t>5000</a:t>
            </a:r>
            <a:r>
              <a:rPr lang="ko-KR" altLang="en-US" dirty="0"/>
              <a:t>억 정도</a:t>
            </a:r>
            <a:r>
              <a:rPr lang="en-US" altLang="ko-KR" dirty="0"/>
              <a:t>)</a:t>
            </a:r>
          </a:p>
          <a:p>
            <a:pPr marL="0" lvl="1"/>
            <a:r>
              <a:rPr lang="en-US" altLang="ko-KR" dirty="0"/>
              <a:t>	ITC</a:t>
            </a:r>
            <a:r>
              <a:rPr lang="ko-KR" altLang="en-US" dirty="0"/>
              <a:t>소송에서 지면 미국 수출길이 막힘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6. </a:t>
            </a:r>
            <a:r>
              <a:rPr lang="ko-KR" altLang="en-US" dirty="0"/>
              <a:t>지재권인 특허와 영업비밀을 공격무기로 사용함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lvl="1"/>
            <a:r>
              <a:rPr lang="en-US" altLang="ko-KR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5675608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4372708"/>
            <a:ext cx="5486400" cy="4114800"/>
          </a:xfrm>
        </p:spPr>
        <p:txBody>
          <a:bodyPr/>
          <a:lstStyle/>
          <a:p>
            <a:pPr marL="228600" indent="-228600">
              <a:buAutoNum type="arabicPeriod"/>
            </a:pPr>
            <a:r>
              <a:rPr lang="ko-KR" altLang="en-US" dirty="0"/>
              <a:t>배터리 관련하여 </a:t>
            </a:r>
            <a:r>
              <a:rPr lang="en-US" altLang="ko-KR" dirty="0"/>
              <a:t>LG</a:t>
            </a:r>
            <a:r>
              <a:rPr lang="ko-KR" altLang="en-US" dirty="0"/>
              <a:t>에너지솔루션과 </a:t>
            </a:r>
            <a:r>
              <a:rPr lang="en-US" altLang="ko-KR" dirty="0"/>
              <a:t>SK</a:t>
            </a:r>
            <a:r>
              <a:rPr lang="ko-KR" altLang="en-US" dirty="0"/>
              <a:t>이노베이션 미국 </a:t>
            </a:r>
            <a:r>
              <a:rPr lang="en-US" altLang="ko-KR" dirty="0"/>
              <a:t>ITC</a:t>
            </a:r>
            <a:r>
              <a:rPr lang="ko-KR" altLang="en-US" dirty="0"/>
              <a:t>에 영업비밀 침해로 소송하여 </a:t>
            </a:r>
            <a:r>
              <a:rPr lang="en-US" altLang="ko-KR" dirty="0"/>
              <a:t>LG</a:t>
            </a:r>
            <a:r>
              <a:rPr lang="ko-KR" altLang="en-US" dirty="0"/>
              <a:t>가 승소함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는 </a:t>
            </a:r>
            <a:r>
              <a:rPr lang="en-US" altLang="ko-KR" dirty="0"/>
              <a:t>International</a:t>
            </a:r>
            <a:r>
              <a:rPr lang="ko-KR" altLang="en-US" dirty="0"/>
              <a:t> </a:t>
            </a:r>
            <a:r>
              <a:rPr lang="en-US" altLang="ko-KR" dirty="0"/>
              <a:t>Trade Commission(</a:t>
            </a:r>
            <a:r>
              <a:rPr lang="ko-KR" altLang="en-US" dirty="0"/>
              <a:t>국제무역위원회</a:t>
            </a:r>
            <a:r>
              <a:rPr lang="en-US" altLang="ko-KR" dirty="0"/>
              <a:t>)</a:t>
            </a:r>
            <a:r>
              <a:rPr lang="ko-KR" altLang="en-US" dirty="0"/>
              <a:t>라는 미국의 준사법기관</a:t>
            </a:r>
            <a:r>
              <a:rPr lang="en-US" altLang="ko-KR" dirty="0"/>
              <a:t>; </a:t>
            </a:r>
            <a:r>
              <a:rPr lang="ko-KR" altLang="en-US" dirty="0"/>
              <a:t>자국 산업 보호를 위해 미국 수출하는 해외회사의 덤핑</a:t>
            </a:r>
            <a:r>
              <a:rPr lang="en-US" altLang="ko-KR" dirty="0"/>
              <a:t>, </a:t>
            </a:r>
            <a:r>
              <a:rPr lang="ko-KR" altLang="en-US" dirty="0"/>
              <a:t>불법보조금</a:t>
            </a:r>
            <a:r>
              <a:rPr lang="en-US" altLang="ko-KR" dirty="0"/>
              <a:t>, </a:t>
            </a:r>
            <a:r>
              <a:rPr lang="ko-KR" altLang="en-US" dirty="0"/>
              <a:t>특허침해 등을 재판 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매월 </a:t>
            </a:r>
            <a:r>
              <a:rPr lang="en-US" altLang="ko-KR" dirty="0"/>
              <a:t>50</a:t>
            </a:r>
            <a:r>
              <a:rPr lang="ko-KR" altLang="en-US" dirty="0"/>
              <a:t>억 이상의 소송 비용이 드는 매우 큰 소송</a:t>
            </a:r>
            <a:endParaRPr lang="en-US" altLang="ko-KR" dirty="0"/>
          </a:p>
          <a:p>
            <a:pPr marL="685800" lvl="1" indent="-228600">
              <a:buAutoNum type="arabicPeriod"/>
            </a:pPr>
            <a:r>
              <a:rPr lang="en-US" altLang="ko-KR" dirty="0"/>
              <a:t>LG</a:t>
            </a:r>
            <a:r>
              <a:rPr lang="ko-KR" altLang="en-US" dirty="0"/>
              <a:t>와 </a:t>
            </a:r>
            <a:r>
              <a:rPr lang="en-US" altLang="ko-KR" dirty="0"/>
              <a:t>SK </a:t>
            </a:r>
            <a:r>
              <a:rPr lang="ko-KR" altLang="en-US" dirty="0"/>
              <a:t>기업의 사활을 걸고 싸우고 있음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2</a:t>
            </a:r>
            <a:r>
              <a:rPr lang="ko-KR" altLang="en-US" dirty="0"/>
              <a:t>차 전지는 향후 반도체보다 더 큰 마켓을 갖는 차세대 먹거리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LG </a:t>
            </a:r>
            <a:r>
              <a:rPr lang="ko-KR" altLang="en-US" dirty="0"/>
              <a:t>먼저 시작했고 </a:t>
            </a:r>
            <a:r>
              <a:rPr lang="en-US" altLang="ko-KR" dirty="0"/>
              <a:t>SK</a:t>
            </a:r>
            <a:r>
              <a:rPr lang="ko-KR" altLang="en-US" dirty="0"/>
              <a:t>빠르게 추격  </a:t>
            </a:r>
            <a:r>
              <a:rPr lang="en-US" altLang="ko-KR" dirty="0"/>
              <a:t>SK</a:t>
            </a:r>
            <a:r>
              <a:rPr lang="ko-KR" altLang="en-US" dirty="0"/>
              <a:t>가 </a:t>
            </a:r>
            <a:r>
              <a:rPr lang="en-US" altLang="ko-KR" dirty="0"/>
              <a:t>LG</a:t>
            </a:r>
            <a:r>
              <a:rPr lang="ko-KR" altLang="en-US" dirty="0"/>
              <a:t>인력을 빼내고 </a:t>
            </a:r>
            <a:r>
              <a:rPr lang="en-US" altLang="ko-KR" dirty="0"/>
              <a:t>(SK  </a:t>
            </a:r>
            <a:r>
              <a:rPr lang="ko-KR" altLang="en-US" dirty="0"/>
              <a:t>독일 </a:t>
            </a:r>
            <a:r>
              <a:rPr lang="en-US" altLang="ko-KR" dirty="0"/>
              <a:t>VW </a:t>
            </a:r>
            <a:r>
              <a:rPr lang="ko-KR" altLang="en-US" dirty="0"/>
              <a:t>납품수주</a:t>
            </a:r>
            <a:r>
              <a:rPr lang="en-US" altLang="ko-KR" dirty="0"/>
              <a:t>)</a:t>
            </a:r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 판결로 </a:t>
            </a:r>
            <a:r>
              <a:rPr lang="en-US" altLang="ko-KR" dirty="0"/>
              <a:t>SK </a:t>
            </a:r>
            <a:r>
              <a:rPr lang="ko-KR" altLang="en-US" dirty="0"/>
              <a:t>향후 </a:t>
            </a:r>
            <a:r>
              <a:rPr lang="en-US" altLang="ko-KR" dirty="0"/>
              <a:t>10</a:t>
            </a:r>
            <a:r>
              <a:rPr lang="ko-KR" altLang="en-US" dirty="0"/>
              <a:t>년간 자동차 배터리를 미국에 수출하지 못함 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미국에 소송 제소</a:t>
            </a:r>
            <a:endParaRPr lang="en-US" altLang="ko-KR" dirty="0"/>
          </a:p>
          <a:p>
            <a:pPr marL="0" lvl="1"/>
            <a:r>
              <a:rPr lang="en-US" altLang="ko-KR" dirty="0"/>
              <a:t>	</a:t>
            </a:r>
            <a:r>
              <a:rPr lang="ko-KR" altLang="en-US" dirty="0"/>
              <a:t>한국에서 불법행위가 있었는데 미국에 신고</a:t>
            </a:r>
            <a:r>
              <a:rPr lang="en-US" altLang="ko-KR" dirty="0"/>
              <a:t>(</a:t>
            </a:r>
            <a:r>
              <a:rPr lang="ko-KR" altLang="en-US" dirty="0"/>
              <a:t>둘 다 미국에 생산기지이 있어서 가능</a:t>
            </a:r>
            <a:r>
              <a:rPr lang="en-US" altLang="ko-KR" dirty="0"/>
              <a:t>)</a:t>
            </a:r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	</a:t>
            </a:r>
            <a:r>
              <a:rPr lang="ko-KR" altLang="en-US" dirty="0"/>
              <a:t>미국 소송 막대한 비용</a:t>
            </a:r>
            <a:r>
              <a:rPr lang="en-US" altLang="ko-KR" dirty="0"/>
              <a:t>(</a:t>
            </a:r>
            <a:r>
              <a:rPr lang="ko-KR" altLang="en-US" dirty="0"/>
              <a:t>매달 </a:t>
            </a:r>
            <a:r>
              <a:rPr lang="en-US" altLang="ko-KR" dirty="0"/>
              <a:t>50</a:t>
            </a:r>
            <a:r>
              <a:rPr lang="ko-KR" altLang="en-US" dirty="0"/>
              <a:t>억 </a:t>
            </a:r>
            <a:r>
              <a:rPr lang="en-US" altLang="ko-KR" dirty="0"/>
              <a:t>2-3</a:t>
            </a:r>
            <a:r>
              <a:rPr lang="ko-KR" altLang="en-US" dirty="0"/>
              <a:t>년 </a:t>
            </a:r>
            <a:r>
              <a:rPr lang="en-US" altLang="ko-KR" dirty="0"/>
              <a:t>5000</a:t>
            </a:r>
            <a:r>
              <a:rPr lang="ko-KR" altLang="en-US" dirty="0"/>
              <a:t>억 정도</a:t>
            </a:r>
            <a:r>
              <a:rPr lang="en-US" altLang="ko-KR" dirty="0"/>
              <a:t>)</a:t>
            </a:r>
          </a:p>
          <a:p>
            <a:pPr marL="0" lvl="1"/>
            <a:r>
              <a:rPr lang="en-US" altLang="ko-KR" dirty="0"/>
              <a:t>	ITC</a:t>
            </a:r>
            <a:r>
              <a:rPr lang="ko-KR" altLang="en-US" dirty="0"/>
              <a:t>소송에서 지면 미국 수출길이 막힘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6. </a:t>
            </a:r>
            <a:r>
              <a:rPr lang="ko-KR" altLang="en-US" dirty="0"/>
              <a:t>지재권인 특허와 영업비밀을 공격무기로 사용함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lvl="1"/>
            <a:r>
              <a:rPr lang="en-US" altLang="ko-KR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7053802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4372708"/>
            <a:ext cx="5486400" cy="4114800"/>
          </a:xfrm>
        </p:spPr>
        <p:txBody>
          <a:bodyPr/>
          <a:lstStyle/>
          <a:p>
            <a:pPr marL="228600" indent="-228600">
              <a:buAutoNum type="arabicPeriod"/>
            </a:pPr>
            <a:r>
              <a:rPr lang="ko-KR" altLang="en-US" dirty="0"/>
              <a:t>배터리 관련하여 </a:t>
            </a:r>
            <a:r>
              <a:rPr lang="en-US" altLang="ko-KR" dirty="0"/>
              <a:t>LG</a:t>
            </a:r>
            <a:r>
              <a:rPr lang="ko-KR" altLang="en-US" dirty="0"/>
              <a:t>에너지솔루션과 </a:t>
            </a:r>
            <a:r>
              <a:rPr lang="en-US" altLang="ko-KR" dirty="0"/>
              <a:t>SK</a:t>
            </a:r>
            <a:r>
              <a:rPr lang="ko-KR" altLang="en-US" dirty="0"/>
              <a:t>이노베이션 미국 </a:t>
            </a:r>
            <a:r>
              <a:rPr lang="en-US" altLang="ko-KR" dirty="0"/>
              <a:t>ITC</a:t>
            </a:r>
            <a:r>
              <a:rPr lang="ko-KR" altLang="en-US" dirty="0"/>
              <a:t>에 영업비밀 침해로 소송하여 </a:t>
            </a:r>
            <a:r>
              <a:rPr lang="en-US" altLang="ko-KR" dirty="0"/>
              <a:t>LG</a:t>
            </a:r>
            <a:r>
              <a:rPr lang="ko-KR" altLang="en-US" dirty="0"/>
              <a:t>가 승소함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는 </a:t>
            </a:r>
            <a:r>
              <a:rPr lang="en-US" altLang="ko-KR" dirty="0"/>
              <a:t>International</a:t>
            </a:r>
            <a:r>
              <a:rPr lang="ko-KR" altLang="en-US" dirty="0"/>
              <a:t> </a:t>
            </a:r>
            <a:r>
              <a:rPr lang="en-US" altLang="ko-KR" dirty="0"/>
              <a:t>Trade Commission(</a:t>
            </a:r>
            <a:r>
              <a:rPr lang="ko-KR" altLang="en-US" dirty="0"/>
              <a:t>국제무역위원회</a:t>
            </a:r>
            <a:r>
              <a:rPr lang="en-US" altLang="ko-KR" dirty="0"/>
              <a:t>)</a:t>
            </a:r>
            <a:r>
              <a:rPr lang="ko-KR" altLang="en-US" dirty="0"/>
              <a:t>라는 미국의 준사법기관</a:t>
            </a:r>
            <a:r>
              <a:rPr lang="en-US" altLang="ko-KR" dirty="0"/>
              <a:t>; </a:t>
            </a:r>
            <a:r>
              <a:rPr lang="ko-KR" altLang="en-US" dirty="0"/>
              <a:t>자국 산업 보호를 위해 미국 수출하는 해외회사의 덤핑</a:t>
            </a:r>
            <a:r>
              <a:rPr lang="en-US" altLang="ko-KR" dirty="0"/>
              <a:t>, </a:t>
            </a:r>
            <a:r>
              <a:rPr lang="ko-KR" altLang="en-US" dirty="0"/>
              <a:t>불법보조금</a:t>
            </a:r>
            <a:r>
              <a:rPr lang="en-US" altLang="ko-KR" dirty="0"/>
              <a:t>, </a:t>
            </a:r>
            <a:r>
              <a:rPr lang="ko-KR" altLang="en-US" dirty="0"/>
              <a:t>특허침해 등을 재판 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매월 </a:t>
            </a:r>
            <a:r>
              <a:rPr lang="en-US" altLang="ko-KR" dirty="0"/>
              <a:t>50</a:t>
            </a:r>
            <a:r>
              <a:rPr lang="ko-KR" altLang="en-US" dirty="0"/>
              <a:t>억 이상의 소송 비용이 드는 매우 큰 소송</a:t>
            </a:r>
            <a:endParaRPr lang="en-US" altLang="ko-KR" dirty="0"/>
          </a:p>
          <a:p>
            <a:pPr marL="685800" lvl="1" indent="-228600">
              <a:buAutoNum type="arabicPeriod"/>
            </a:pPr>
            <a:r>
              <a:rPr lang="en-US" altLang="ko-KR" dirty="0"/>
              <a:t>LG</a:t>
            </a:r>
            <a:r>
              <a:rPr lang="ko-KR" altLang="en-US" dirty="0"/>
              <a:t>와 </a:t>
            </a:r>
            <a:r>
              <a:rPr lang="en-US" altLang="ko-KR" dirty="0"/>
              <a:t>SK </a:t>
            </a:r>
            <a:r>
              <a:rPr lang="ko-KR" altLang="en-US" dirty="0"/>
              <a:t>기업의 사활을 걸고 싸우고 있음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2</a:t>
            </a:r>
            <a:r>
              <a:rPr lang="ko-KR" altLang="en-US" dirty="0"/>
              <a:t>차 전지는 향후 반도체보다 더 큰 마켓을 갖는 차세대 먹거리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LG </a:t>
            </a:r>
            <a:r>
              <a:rPr lang="ko-KR" altLang="en-US" dirty="0"/>
              <a:t>먼저 시작했고 </a:t>
            </a:r>
            <a:r>
              <a:rPr lang="en-US" altLang="ko-KR" dirty="0"/>
              <a:t>SK</a:t>
            </a:r>
            <a:r>
              <a:rPr lang="ko-KR" altLang="en-US" dirty="0"/>
              <a:t>빠르게 추격  </a:t>
            </a:r>
            <a:r>
              <a:rPr lang="en-US" altLang="ko-KR" dirty="0"/>
              <a:t>SK</a:t>
            </a:r>
            <a:r>
              <a:rPr lang="ko-KR" altLang="en-US" dirty="0"/>
              <a:t>가 </a:t>
            </a:r>
            <a:r>
              <a:rPr lang="en-US" altLang="ko-KR" dirty="0"/>
              <a:t>LG</a:t>
            </a:r>
            <a:r>
              <a:rPr lang="ko-KR" altLang="en-US" dirty="0"/>
              <a:t>인력을 빼내고 </a:t>
            </a:r>
            <a:r>
              <a:rPr lang="en-US" altLang="ko-KR" dirty="0"/>
              <a:t>(SK  </a:t>
            </a:r>
            <a:r>
              <a:rPr lang="ko-KR" altLang="en-US" dirty="0"/>
              <a:t>독일 </a:t>
            </a:r>
            <a:r>
              <a:rPr lang="en-US" altLang="ko-KR" dirty="0"/>
              <a:t>VW </a:t>
            </a:r>
            <a:r>
              <a:rPr lang="ko-KR" altLang="en-US" dirty="0"/>
              <a:t>납품수주</a:t>
            </a:r>
            <a:r>
              <a:rPr lang="en-US" altLang="ko-KR" dirty="0"/>
              <a:t>)</a:t>
            </a:r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 판결로 </a:t>
            </a:r>
            <a:r>
              <a:rPr lang="en-US" altLang="ko-KR" dirty="0"/>
              <a:t>SK </a:t>
            </a:r>
            <a:r>
              <a:rPr lang="ko-KR" altLang="en-US" dirty="0"/>
              <a:t>향후 </a:t>
            </a:r>
            <a:r>
              <a:rPr lang="en-US" altLang="ko-KR" dirty="0"/>
              <a:t>10</a:t>
            </a:r>
            <a:r>
              <a:rPr lang="ko-KR" altLang="en-US" dirty="0"/>
              <a:t>년간 자동차 배터리를 미국에 수출하지 못함 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미국에 소송 제소</a:t>
            </a:r>
            <a:endParaRPr lang="en-US" altLang="ko-KR" dirty="0"/>
          </a:p>
          <a:p>
            <a:pPr marL="0" lvl="1"/>
            <a:r>
              <a:rPr lang="en-US" altLang="ko-KR" dirty="0"/>
              <a:t>	</a:t>
            </a:r>
            <a:r>
              <a:rPr lang="ko-KR" altLang="en-US" dirty="0"/>
              <a:t>한국에서 불법행위가 있었는데 미국에 신고</a:t>
            </a:r>
            <a:r>
              <a:rPr lang="en-US" altLang="ko-KR" dirty="0"/>
              <a:t>(</a:t>
            </a:r>
            <a:r>
              <a:rPr lang="ko-KR" altLang="en-US" dirty="0"/>
              <a:t>둘 다 미국에 생산기지이 있어서 가능</a:t>
            </a:r>
            <a:r>
              <a:rPr lang="en-US" altLang="ko-KR" dirty="0"/>
              <a:t>)</a:t>
            </a:r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	</a:t>
            </a:r>
            <a:r>
              <a:rPr lang="ko-KR" altLang="en-US" dirty="0"/>
              <a:t>미국 소송 막대한 비용</a:t>
            </a:r>
            <a:r>
              <a:rPr lang="en-US" altLang="ko-KR" dirty="0"/>
              <a:t>(</a:t>
            </a:r>
            <a:r>
              <a:rPr lang="ko-KR" altLang="en-US" dirty="0"/>
              <a:t>매달 </a:t>
            </a:r>
            <a:r>
              <a:rPr lang="en-US" altLang="ko-KR" dirty="0"/>
              <a:t>50</a:t>
            </a:r>
            <a:r>
              <a:rPr lang="ko-KR" altLang="en-US" dirty="0"/>
              <a:t>억 </a:t>
            </a:r>
            <a:r>
              <a:rPr lang="en-US" altLang="ko-KR" dirty="0"/>
              <a:t>2-3</a:t>
            </a:r>
            <a:r>
              <a:rPr lang="ko-KR" altLang="en-US" dirty="0"/>
              <a:t>년 </a:t>
            </a:r>
            <a:r>
              <a:rPr lang="en-US" altLang="ko-KR" dirty="0"/>
              <a:t>5000</a:t>
            </a:r>
            <a:r>
              <a:rPr lang="ko-KR" altLang="en-US" dirty="0"/>
              <a:t>억 정도</a:t>
            </a:r>
            <a:r>
              <a:rPr lang="en-US" altLang="ko-KR" dirty="0"/>
              <a:t>)</a:t>
            </a:r>
          </a:p>
          <a:p>
            <a:pPr marL="0" lvl="1"/>
            <a:r>
              <a:rPr lang="en-US" altLang="ko-KR" dirty="0"/>
              <a:t>	ITC</a:t>
            </a:r>
            <a:r>
              <a:rPr lang="ko-KR" altLang="en-US" dirty="0"/>
              <a:t>소송에서 지면 미국 수출길이 막힘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6. </a:t>
            </a:r>
            <a:r>
              <a:rPr lang="ko-KR" altLang="en-US" dirty="0"/>
              <a:t>지재권인 특허와 영업비밀을 공격무기로 사용함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lvl="1"/>
            <a:r>
              <a:rPr lang="en-US" altLang="ko-KR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5917510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4372708"/>
            <a:ext cx="5486400" cy="4114800"/>
          </a:xfrm>
        </p:spPr>
        <p:txBody>
          <a:bodyPr/>
          <a:lstStyle/>
          <a:p>
            <a:pPr marL="228600" indent="-228600">
              <a:buAutoNum type="arabicPeriod"/>
            </a:pPr>
            <a:r>
              <a:rPr lang="ko-KR" altLang="en-US" dirty="0"/>
              <a:t>배터리 관련하여 </a:t>
            </a:r>
            <a:r>
              <a:rPr lang="en-US" altLang="ko-KR" dirty="0"/>
              <a:t>LG</a:t>
            </a:r>
            <a:r>
              <a:rPr lang="ko-KR" altLang="en-US" dirty="0"/>
              <a:t>에너지솔루션과 </a:t>
            </a:r>
            <a:r>
              <a:rPr lang="en-US" altLang="ko-KR" dirty="0"/>
              <a:t>SK</a:t>
            </a:r>
            <a:r>
              <a:rPr lang="ko-KR" altLang="en-US" dirty="0"/>
              <a:t>이노베이션 미국 </a:t>
            </a:r>
            <a:r>
              <a:rPr lang="en-US" altLang="ko-KR" dirty="0"/>
              <a:t>ITC</a:t>
            </a:r>
            <a:r>
              <a:rPr lang="ko-KR" altLang="en-US" dirty="0"/>
              <a:t>에 영업비밀 침해로 소송하여 </a:t>
            </a:r>
            <a:r>
              <a:rPr lang="en-US" altLang="ko-KR" dirty="0"/>
              <a:t>LG</a:t>
            </a:r>
            <a:r>
              <a:rPr lang="ko-KR" altLang="en-US" dirty="0"/>
              <a:t>가 승소함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는 </a:t>
            </a:r>
            <a:r>
              <a:rPr lang="en-US" altLang="ko-KR" dirty="0"/>
              <a:t>International</a:t>
            </a:r>
            <a:r>
              <a:rPr lang="ko-KR" altLang="en-US" dirty="0"/>
              <a:t> </a:t>
            </a:r>
            <a:r>
              <a:rPr lang="en-US" altLang="ko-KR" dirty="0"/>
              <a:t>Trade Commission(</a:t>
            </a:r>
            <a:r>
              <a:rPr lang="ko-KR" altLang="en-US" dirty="0"/>
              <a:t>국제무역위원회</a:t>
            </a:r>
            <a:r>
              <a:rPr lang="en-US" altLang="ko-KR" dirty="0"/>
              <a:t>)</a:t>
            </a:r>
            <a:r>
              <a:rPr lang="ko-KR" altLang="en-US" dirty="0"/>
              <a:t>라는 미국의 준사법기관</a:t>
            </a:r>
            <a:r>
              <a:rPr lang="en-US" altLang="ko-KR" dirty="0"/>
              <a:t>; </a:t>
            </a:r>
            <a:r>
              <a:rPr lang="ko-KR" altLang="en-US" dirty="0"/>
              <a:t>자국 산업 보호를 위해 미국 수출하는 해외회사의 덤핑</a:t>
            </a:r>
            <a:r>
              <a:rPr lang="en-US" altLang="ko-KR" dirty="0"/>
              <a:t>, </a:t>
            </a:r>
            <a:r>
              <a:rPr lang="ko-KR" altLang="en-US" dirty="0"/>
              <a:t>불법보조금</a:t>
            </a:r>
            <a:r>
              <a:rPr lang="en-US" altLang="ko-KR" dirty="0"/>
              <a:t>, </a:t>
            </a:r>
            <a:r>
              <a:rPr lang="ko-KR" altLang="en-US" dirty="0"/>
              <a:t>특허침해 등을 재판 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매월 </a:t>
            </a:r>
            <a:r>
              <a:rPr lang="en-US" altLang="ko-KR" dirty="0"/>
              <a:t>50</a:t>
            </a:r>
            <a:r>
              <a:rPr lang="ko-KR" altLang="en-US" dirty="0"/>
              <a:t>억 이상의 소송 비용이 드는 매우 큰 소송</a:t>
            </a:r>
            <a:endParaRPr lang="en-US" altLang="ko-KR" dirty="0"/>
          </a:p>
          <a:p>
            <a:pPr marL="685800" lvl="1" indent="-228600">
              <a:buAutoNum type="arabicPeriod"/>
            </a:pPr>
            <a:r>
              <a:rPr lang="en-US" altLang="ko-KR" dirty="0"/>
              <a:t>LG</a:t>
            </a:r>
            <a:r>
              <a:rPr lang="ko-KR" altLang="en-US" dirty="0"/>
              <a:t>와 </a:t>
            </a:r>
            <a:r>
              <a:rPr lang="en-US" altLang="ko-KR" dirty="0"/>
              <a:t>SK </a:t>
            </a:r>
            <a:r>
              <a:rPr lang="ko-KR" altLang="en-US" dirty="0"/>
              <a:t>기업의 사활을 걸고 싸우고 있음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2</a:t>
            </a:r>
            <a:r>
              <a:rPr lang="ko-KR" altLang="en-US" dirty="0"/>
              <a:t>차 전지는 향후 반도체보다 더 큰 마켓을 갖는 차세대 먹거리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LG </a:t>
            </a:r>
            <a:r>
              <a:rPr lang="ko-KR" altLang="en-US" dirty="0"/>
              <a:t>먼저 시작했고 </a:t>
            </a:r>
            <a:r>
              <a:rPr lang="en-US" altLang="ko-KR" dirty="0"/>
              <a:t>SK</a:t>
            </a:r>
            <a:r>
              <a:rPr lang="ko-KR" altLang="en-US" dirty="0"/>
              <a:t>빠르게 추격  </a:t>
            </a:r>
            <a:r>
              <a:rPr lang="en-US" altLang="ko-KR" dirty="0"/>
              <a:t>SK</a:t>
            </a:r>
            <a:r>
              <a:rPr lang="ko-KR" altLang="en-US" dirty="0"/>
              <a:t>가 </a:t>
            </a:r>
            <a:r>
              <a:rPr lang="en-US" altLang="ko-KR" dirty="0"/>
              <a:t>LG</a:t>
            </a:r>
            <a:r>
              <a:rPr lang="ko-KR" altLang="en-US" dirty="0"/>
              <a:t>인력을 빼내고 </a:t>
            </a:r>
            <a:r>
              <a:rPr lang="en-US" altLang="ko-KR" dirty="0"/>
              <a:t>(SK  </a:t>
            </a:r>
            <a:r>
              <a:rPr lang="ko-KR" altLang="en-US" dirty="0"/>
              <a:t>독일 </a:t>
            </a:r>
            <a:r>
              <a:rPr lang="en-US" altLang="ko-KR" dirty="0"/>
              <a:t>VW </a:t>
            </a:r>
            <a:r>
              <a:rPr lang="ko-KR" altLang="en-US" dirty="0"/>
              <a:t>납품수주</a:t>
            </a:r>
            <a:r>
              <a:rPr lang="en-US" altLang="ko-KR" dirty="0"/>
              <a:t>)</a:t>
            </a:r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 판결로 </a:t>
            </a:r>
            <a:r>
              <a:rPr lang="en-US" altLang="ko-KR" dirty="0"/>
              <a:t>SK </a:t>
            </a:r>
            <a:r>
              <a:rPr lang="ko-KR" altLang="en-US" dirty="0"/>
              <a:t>향후 </a:t>
            </a:r>
            <a:r>
              <a:rPr lang="en-US" altLang="ko-KR" dirty="0"/>
              <a:t>10</a:t>
            </a:r>
            <a:r>
              <a:rPr lang="ko-KR" altLang="en-US" dirty="0"/>
              <a:t>년간 자동차 배터리를 미국에 수출하지 못함 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미국에 소송 제소</a:t>
            </a:r>
            <a:endParaRPr lang="en-US" altLang="ko-KR" dirty="0"/>
          </a:p>
          <a:p>
            <a:pPr marL="0" lvl="1"/>
            <a:r>
              <a:rPr lang="en-US" altLang="ko-KR" dirty="0"/>
              <a:t>	</a:t>
            </a:r>
            <a:r>
              <a:rPr lang="ko-KR" altLang="en-US" dirty="0"/>
              <a:t>한국에서 불법행위가 있었는데 미국에 신고</a:t>
            </a:r>
            <a:r>
              <a:rPr lang="en-US" altLang="ko-KR" dirty="0"/>
              <a:t>(</a:t>
            </a:r>
            <a:r>
              <a:rPr lang="ko-KR" altLang="en-US" dirty="0"/>
              <a:t>둘 다 미국에 생산기지이 있어서 가능</a:t>
            </a:r>
            <a:r>
              <a:rPr lang="en-US" altLang="ko-KR" dirty="0"/>
              <a:t>)</a:t>
            </a:r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	</a:t>
            </a:r>
            <a:r>
              <a:rPr lang="ko-KR" altLang="en-US" dirty="0"/>
              <a:t>미국 소송 막대한 비용</a:t>
            </a:r>
            <a:r>
              <a:rPr lang="en-US" altLang="ko-KR" dirty="0"/>
              <a:t>(</a:t>
            </a:r>
            <a:r>
              <a:rPr lang="ko-KR" altLang="en-US" dirty="0"/>
              <a:t>매달 </a:t>
            </a:r>
            <a:r>
              <a:rPr lang="en-US" altLang="ko-KR" dirty="0"/>
              <a:t>50</a:t>
            </a:r>
            <a:r>
              <a:rPr lang="ko-KR" altLang="en-US" dirty="0"/>
              <a:t>억 </a:t>
            </a:r>
            <a:r>
              <a:rPr lang="en-US" altLang="ko-KR" dirty="0"/>
              <a:t>2-3</a:t>
            </a:r>
            <a:r>
              <a:rPr lang="ko-KR" altLang="en-US" dirty="0"/>
              <a:t>년 </a:t>
            </a:r>
            <a:r>
              <a:rPr lang="en-US" altLang="ko-KR" dirty="0"/>
              <a:t>5000</a:t>
            </a:r>
            <a:r>
              <a:rPr lang="ko-KR" altLang="en-US" dirty="0"/>
              <a:t>억 정도</a:t>
            </a:r>
            <a:r>
              <a:rPr lang="en-US" altLang="ko-KR" dirty="0"/>
              <a:t>)</a:t>
            </a:r>
          </a:p>
          <a:p>
            <a:pPr marL="0" lvl="1"/>
            <a:r>
              <a:rPr lang="en-US" altLang="ko-KR" dirty="0"/>
              <a:t>	ITC</a:t>
            </a:r>
            <a:r>
              <a:rPr lang="ko-KR" altLang="en-US" dirty="0"/>
              <a:t>소송에서 지면 미국 수출길이 막힘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6. </a:t>
            </a:r>
            <a:r>
              <a:rPr lang="ko-KR" altLang="en-US" dirty="0"/>
              <a:t>지재권인 특허와 영업비밀을 공격무기로 사용함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lvl="1"/>
            <a:r>
              <a:rPr lang="en-US" altLang="ko-KR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5051942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4372708"/>
            <a:ext cx="5486400" cy="4114800"/>
          </a:xfrm>
        </p:spPr>
        <p:txBody>
          <a:bodyPr/>
          <a:lstStyle/>
          <a:p>
            <a:pPr marL="228600" indent="-228600">
              <a:buAutoNum type="arabicPeriod"/>
            </a:pPr>
            <a:r>
              <a:rPr lang="ko-KR" altLang="en-US" dirty="0"/>
              <a:t>배터리 관련하여 </a:t>
            </a:r>
            <a:r>
              <a:rPr lang="en-US" altLang="ko-KR" dirty="0"/>
              <a:t>LG</a:t>
            </a:r>
            <a:r>
              <a:rPr lang="ko-KR" altLang="en-US" dirty="0"/>
              <a:t>에너지솔루션과 </a:t>
            </a:r>
            <a:r>
              <a:rPr lang="en-US" altLang="ko-KR" dirty="0"/>
              <a:t>SK</a:t>
            </a:r>
            <a:r>
              <a:rPr lang="ko-KR" altLang="en-US" dirty="0"/>
              <a:t>이노베이션 미국 </a:t>
            </a:r>
            <a:r>
              <a:rPr lang="en-US" altLang="ko-KR" dirty="0"/>
              <a:t>ITC</a:t>
            </a:r>
            <a:r>
              <a:rPr lang="ko-KR" altLang="en-US" dirty="0"/>
              <a:t>에 영업비밀 침해로 소송하여 </a:t>
            </a:r>
            <a:r>
              <a:rPr lang="en-US" altLang="ko-KR" dirty="0"/>
              <a:t>LG</a:t>
            </a:r>
            <a:r>
              <a:rPr lang="ko-KR" altLang="en-US" dirty="0"/>
              <a:t>가 승소함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는 </a:t>
            </a:r>
            <a:r>
              <a:rPr lang="en-US" altLang="ko-KR" dirty="0"/>
              <a:t>International</a:t>
            </a:r>
            <a:r>
              <a:rPr lang="ko-KR" altLang="en-US" dirty="0"/>
              <a:t> </a:t>
            </a:r>
            <a:r>
              <a:rPr lang="en-US" altLang="ko-KR" dirty="0"/>
              <a:t>Trade Commission(</a:t>
            </a:r>
            <a:r>
              <a:rPr lang="ko-KR" altLang="en-US" dirty="0"/>
              <a:t>국제무역위원회</a:t>
            </a:r>
            <a:r>
              <a:rPr lang="en-US" altLang="ko-KR" dirty="0"/>
              <a:t>)</a:t>
            </a:r>
            <a:r>
              <a:rPr lang="ko-KR" altLang="en-US" dirty="0"/>
              <a:t>라는 미국의 준사법기관</a:t>
            </a:r>
            <a:r>
              <a:rPr lang="en-US" altLang="ko-KR" dirty="0"/>
              <a:t>; </a:t>
            </a:r>
            <a:r>
              <a:rPr lang="ko-KR" altLang="en-US" dirty="0"/>
              <a:t>자국 산업 보호를 위해 미국 수출하는 해외회사의 덤핑</a:t>
            </a:r>
            <a:r>
              <a:rPr lang="en-US" altLang="ko-KR" dirty="0"/>
              <a:t>, </a:t>
            </a:r>
            <a:r>
              <a:rPr lang="ko-KR" altLang="en-US" dirty="0"/>
              <a:t>불법보조금</a:t>
            </a:r>
            <a:r>
              <a:rPr lang="en-US" altLang="ko-KR" dirty="0"/>
              <a:t>, </a:t>
            </a:r>
            <a:r>
              <a:rPr lang="ko-KR" altLang="en-US" dirty="0"/>
              <a:t>특허침해 등을 재판 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매월 </a:t>
            </a:r>
            <a:r>
              <a:rPr lang="en-US" altLang="ko-KR" dirty="0"/>
              <a:t>50</a:t>
            </a:r>
            <a:r>
              <a:rPr lang="ko-KR" altLang="en-US" dirty="0"/>
              <a:t>억 이상의 소송 비용이 드는 매우 큰 소송</a:t>
            </a:r>
            <a:endParaRPr lang="en-US" altLang="ko-KR" dirty="0"/>
          </a:p>
          <a:p>
            <a:pPr marL="685800" lvl="1" indent="-228600">
              <a:buAutoNum type="arabicPeriod"/>
            </a:pPr>
            <a:r>
              <a:rPr lang="en-US" altLang="ko-KR" dirty="0"/>
              <a:t>LG</a:t>
            </a:r>
            <a:r>
              <a:rPr lang="ko-KR" altLang="en-US" dirty="0"/>
              <a:t>와 </a:t>
            </a:r>
            <a:r>
              <a:rPr lang="en-US" altLang="ko-KR" dirty="0"/>
              <a:t>SK </a:t>
            </a:r>
            <a:r>
              <a:rPr lang="ko-KR" altLang="en-US" dirty="0"/>
              <a:t>기업의 사활을 걸고 싸우고 있음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2</a:t>
            </a:r>
            <a:r>
              <a:rPr lang="ko-KR" altLang="en-US" dirty="0"/>
              <a:t>차 전지는 향후 반도체보다 더 큰 마켓을 갖는 차세대 먹거리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LG </a:t>
            </a:r>
            <a:r>
              <a:rPr lang="ko-KR" altLang="en-US" dirty="0"/>
              <a:t>먼저 시작했고 </a:t>
            </a:r>
            <a:r>
              <a:rPr lang="en-US" altLang="ko-KR" dirty="0"/>
              <a:t>SK</a:t>
            </a:r>
            <a:r>
              <a:rPr lang="ko-KR" altLang="en-US" dirty="0"/>
              <a:t>빠르게 추격  </a:t>
            </a:r>
            <a:r>
              <a:rPr lang="en-US" altLang="ko-KR" dirty="0"/>
              <a:t>SK</a:t>
            </a:r>
            <a:r>
              <a:rPr lang="ko-KR" altLang="en-US" dirty="0"/>
              <a:t>가 </a:t>
            </a:r>
            <a:r>
              <a:rPr lang="en-US" altLang="ko-KR" dirty="0"/>
              <a:t>LG</a:t>
            </a:r>
            <a:r>
              <a:rPr lang="ko-KR" altLang="en-US" dirty="0"/>
              <a:t>인력을 빼내고 </a:t>
            </a:r>
            <a:r>
              <a:rPr lang="en-US" altLang="ko-KR" dirty="0"/>
              <a:t>(SK  </a:t>
            </a:r>
            <a:r>
              <a:rPr lang="ko-KR" altLang="en-US" dirty="0"/>
              <a:t>독일 </a:t>
            </a:r>
            <a:r>
              <a:rPr lang="en-US" altLang="ko-KR" dirty="0"/>
              <a:t>VW </a:t>
            </a:r>
            <a:r>
              <a:rPr lang="ko-KR" altLang="en-US" dirty="0"/>
              <a:t>납품수주</a:t>
            </a:r>
            <a:r>
              <a:rPr lang="en-US" altLang="ko-KR" dirty="0"/>
              <a:t>)</a:t>
            </a:r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 판결로 </a:t>
            </a:r>
            <a:r>
              <a:rPr lang="en-US" altLang="ko-KR" dirty="0"/>
              <a:t>SK </a:t>
            </a:r>
            <a:r>
              <a:rPr lang="ko-KR" altLang="en-US" dirty="0"/>
              <a:t>향후 </a:t>
            </a:r>
            <a:r>
              <a:rPr lang="en-US" altLang="ko-KR" dirty="0"/>
              <a:t>10</a:t>
            </a:r>
            <a:r>
              <a:rPr lang="ko-KR" altLang="en-US" dirty="0"/>
              <a:t>년간 자동차 배터리를 미국에 수출하지 못함 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미국에 소송 제소</a:t>
            </a:r>
            <a:endParaRPr lang="en-US" altLang="ko-KR" dirty="0"/>
          </a:p>
          <a:p>
            <a:pPr marL="0" lvl="1"/>
            <a:r>
              <a:rPr lang="en-US" altLang="ko-KR" dirty="0"/>
              <a:t>	</a:t>
            </a:r>
            <a:r>
              <a:rPr lang="ko-KR" altLang="en-US" dirty="0"/>
              <a:t>한국에서 불법행위가 있었는데 미국에 신고</a:t>
            </a:r>
            <a:r>
              <a:rPr lang="en-US" altLang="ko-KR" dirty="0"/>
              <a:t>(</a:t>
            </a:r>
            <a:r>
              <a:rPr lang="ko-KR" altLang="en-US" dirty="0"/>
              <a:t>둘 다 미국에 생산기지이 있어서 가능</a:t>
            </a:r>
            <a:r>
              <a:rPr lang="en-US" altLang="ko-KR" dirty="0"/>
              <a:t>)</a:t>
            </a:r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	</a:t>
            </a:r>
            <a:r>
              <a:rPr lang="ko-KR" altLang="en-US" dirty="0"/>
              <a:t>미국 소송 막대한 비용</a:t>
            </a:r>
            <a:r>
              <a:rPr lang="en-US" altLang="ko-KR" dirty="0"/>
              <a:t>(</a:t>
            </a:r>
            <a:r>
              <a:rPr lang="ko-KR" altLang="en-US" dirty="0"/>
              <a:t>매달 </a:t>
            </a:r>
            <a:r>
              <a:rPr lang="en-US" altLang="ko-KR" dirty="0"/>
              <a:t>50</a:t>
            </a:r>
            <a:r>
              <a:rPr lang="ko-KR" altLang="en-US" dirty="0"/>
              <a:t>억 </a:t>
            </a:r>
            <a:r>
              <a:rPr lang="en-US" altLang="ko-KR" dirty="0"/>
              <a:t>2-3</a:t>
            </a:r>
            <a:r>
              <a:rPr lang="ko-KR" altLang="en-US" dirty="0"/>
              <a:t>년 </a:t>
            </a:r>
            <a:r>
              <a:rPr lang="en-US" altLang="ko-KR" dirty="0"/>
              <a:t>5000</a:t>
            </a:r>
            <a:r>
              <a:rPr lang="ko-KR" altLang="en-US" dirty="0"/>
              <a:t>억 정도</a:t>
            </a:r>
            <a:r>
              <a:rPr lang="en-US" altLang="ko-KR" dirty="0"/>
              <a:t>)</a:t>
            </a:r>
          </a:p>
          <a:p>
            <a:pPr marL="0" lvl="1"/>
            <a:r>
              <a:rPr lang="en-US" altLang="ko-KR" dirty="0"/>
              <a:t>	ITC</a:t>
            </a:r>
            <a:r>
              <a:rPr lang="ko-KR" altLang="en-US" dirty="0"/>
              <a:t>소송에서 지면 미국 수출길이 막힘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6. </a:t>
            </a:r>
            <a:r>
              <a:rPr lang="ko-KR" altLang="en-US" dirty="0"/>
              <a:t>지재권인 특허와 영업비밀을 공격무기로 사용함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lvl="1"/>
            <a:r>
              <a:rPr lang="en-US" altLang="ko-KR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41403358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4372708"/>
            <a:ext cx="5486400" cy="4114800"/>
          </a:xfrm>
        </p:spPr>
        <p:txBody>
          <a:bodyPr/>
          <a:lstStyle/>
          <a:p>
            <a:pPr marL="228600" indent="-228600">
              <a:buAutoNum type="arabicPeriod"/>
            </a:pPr>
            <a:r>
              <a:rPr lang="ko-KR" altLang="en-US" dirty="0"/>
              <a:t>배터리 관련하여 </a:t>
            </a:r>
            <a:r>
              <a:rPr lang="en-US" altLang="ko-KR" dirty="0"/>
              <a:t>LG</a:t>
            </a:r>
            <a:r>
              <a:rPr lang="ko-KR" altLang="en-US" dirty="0"/>
              <a:t>에너지솔루션과 </a:t>
            </a:r>
            <a:r>
              <a:rPr lang="en-US" altLang="ko-KR" dirty="0"/>
              <a:t>SK</a:t>
            </a:r>
            <a:r>
              <a:rPr lang="ko-KR" altLang="en-US" dirty="0"/>
              <a:t>이노베이션 미국 </a:t>
            </a:r>
            <a:r>
              <a:rPr lang="en-US" altLang="ko-KR" dirty="0"/>
              <a:t>ITC</a:t>
            </a:r>
            <a:r>
              <a:rPr lang="ko-KR" altLang="en-US" dirty="0"/>
              <a:t>에 영업비밀 침해로 소송하여 </a:t>
            </a:r>
            <a:r>
              <a:rPr lang="en-US" altLang="ko-KR" dirty="0"/>
              <a:t>LG</a:t>
            </a:r>
            <a:r>
              <a:rPr lang="ko-KR" altLang="en-US" dirty="0"/>
              <a:t>가 승소함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는 </a:t>
            </a:r>
            <a:r>
              <a:rPr lang="en-US" altLang="ko-KR" dirty="0"/>
              <a:t>International</a:t>
            </a:r>
            <a:r>
              <a:rPr lang="ko-KR" altLang="en-US" dirty="0"/>
              <a:t> </a:t>
            </a:r>
            <a:r>
              <a:rPr lang="en-US" altLang="ko-KR" dirty="0"/>
              <a:t>Trade Commission(</a:t>
            </a:r>
            <a:r>
              <a:rPr lang="ko-KR" altLang="en-US" dirty="0"/>
              <a:t>국제무역위원회</a:t>
            </a:r>
            <a:r>
              <a:rPr lang="en-US" altLang="ko-KR" dirty="0"/>
              <a:t>)</a:t>
            </a:r>
            <a:r>
              <a:rPr lang="ko-KR" altLang="en-US" dirty="0"/>
              <a:t>라는 미국의 준사법기관</a:t>
            </a:r>
            <a:r>
              <a:rPr lang="en-US" altLang="ko-KR" dirty="0"/>
              <a:t>; </a:t>
            </a:r>
            <a:r>
              <a:rPr lang="ko-KR" altLang="en-US" dirty="0"/>
              <a:t>자국 산업 보호를 위해 미국 수출하는 해외회사의 덤핑</a:t>
            </a:r>
            <a:r>
              <a:rPr lang="en-US" altLang="ko-KR" dirty="0"/>
              <a:t>, </a:t>
            </a:r>
            <a:r>
              <a:rPr lang="ko-KR" altLang="en-US" dirty="0"/>
              <a:t>불법보조금</a:t>
            </a:r>
            <a:r>
              <a:rPr lang="en-US" altLang="ko-KR" dirty="0"/>
              <a:t>, </a:t>
            </a:r>
            <a:r>
              <a:rPr lang="ko-KR" altLang="en-US" dirty="0"/>
              <a:t>특허침해 등을 재판 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매월 </a:t>
            </a:r>
            <a:r>
              <a:rPr lang="en-US" altLang="ko-KR" dirty="0"/>
              <a:t>50</a:t>
            </a:r>
            <a:r>
              <a:rPr lang="ko-KR" altLang="en-US" dirty="0"/>
              <a:t>억 이상의 소송 비용이 드는 매우 큰 소송</a:t>
            </a:r>
            <a:endParaRPr lang="en-US" altLang="ko-KR" dirty="0"/>
          </a:p>
          <a:p>
            <a:pPr marL="685800" lvl="1" indent="-228600">
              <a:buAutoNum type="arabicPeriod"/>
            </a:pPr>
            <a:r>
              <a:rPr lang="en-US" altLang="ko-KR" dirty="0"/>
              <a:t>LG</a:t>
            </a:r>
            <a:r>
              <a:rPr lang="ko-KR" altLang="en-US" dirty="0"/>
              <a:t>와 </a:t>
            </a:r>
            <a:r>
              <a:rPr lang="en-US" altLang="ko-KR" dirty="0"/>
              <a:t>SK </a:t>
            </a:r>
            <a:r>
              <a:rPr lang="ko-KR" altLang="en-US" dirty="0"/>
              <a:t>기업의 사활을 걸고 싸우고 있음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2</a:t>
            </a:r>
            <a:r>
              <a:rPr lang="ko-KR" altLang="en-US" dirty="0"/>
              <a:t>차 전지는 향후 반도체보다 더 큰 마켓을 갖는 차세대 먹거리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LG </a:t>
            </a:r>
            <a:r>
              <a:rPr lang="ko-KR" altLang="en-US" dirty="0"/>
              <a:t>먼저 시작했고 </a:t>
            </a:r>
            <a:r>
              <a:rPr lang="en-US" altLang="ko-KR" dirty="0"/>
              <a:t>SK</a:t>
            </a:r>
            <a:r>
              <a:rPr lang="ko-KR" altLang="en-US" dirty="0"/>
              <a:t>빠르게 추격  </a:t>
            </a:r>
            <a:r>
              <a:rPr lang="en-US" altLang="ko-KR" dirty="0"/>
              <a:t>SK</a:t>
            </a:r>
            <a:r>
              <a:rPr lang="ko-KR" altLang="en-US" dirty="0"/>
              <a:t>가 </a:t>
            </a:r>
            <a:r>
              <a:rPr lang="en-US" altLang="ko-KR" dirty="0"/>
              <a:t>LG</a:t>
            </a:r>
            <a:r>
              <a:rPr lang="ko-KR" altLang="en-US" dirty="0"/>
              <a:t>인력을 빼내고 </a:t>
            </a:r>
            <a:r>
              <a:rPr lang="en-US" altLang="ko-KR" dirty="0"/>
              <a:t>(SK  </a:t>
            </a:r>
            <a:r>
              <a:rPr lang="ko-KR" altLang="en-US" dirty="0"/>
              <a:t>독일 </a:t>
            </a:r>
            <a:r>
              <a:rPr lang="en-US" altLang="ko-KR" dirty="0"/>
              <a:t>VW </a:t>
            </a:r>
            <a:r>
              <a:rPr lang="ko-KR" altLang="en-US" dirty="0"/>
              <a:t>납품수주</a:t>
            </a:r>
            <a:r>
              <a:rPr lang="en-US" altLang="ko-KR" dirty="0"/>
              <a:t>)</a:t>
            </a:r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 판결로 </a:t>
            </a:r>
            <a:r>
              <a:rPr lang="en-US" altLang="ko-KR" dirty="0"/>
              <a:t>SK </a:t>
            </a:r>
            <a:r>
              <a:rPr lang="ko-KR" altLang="en-US" dirty="0"/>
              <a:t>향후 </a:t>
            </a:r>
            <a:r>
              <a:rPr lang="en-US" altLang="ko-KR" dirty="0"/>
              <a:t>10</a:t>
            </a:r>
            <a:r>
              <a:rPr lang="ko-KR" altLang="en-US" dirty="0"/>
              <a:t>년간 자동차 배터리를 미국에 수출하지 못함 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미국에 소송 제소</a:t>
            </a:r>
            <a:endParaRPr lang="en-US" altLang="ko-KR" dirty="0"/>
          </a:p>
          <a:p>
            <a:pPr marL="0" lvl="1"/>
            <a:r>
              <a:rPr lang="en-US" altLang="ko-KR" dirty="0"/>
              <a:t>	</a:t>
            </a:r>
            <a:r>
              <a:rPr lang="ko-KR" altLang="en-US" dirty="0"/>
              <a:t>한국에서 불법행위가 있었는데 미국에 신고</a:t>
            </a:r>
            <a:r>
              <a:rPr lang="en-US" altLang="ko-KR" dirty="0"/>
              <a:t>(</a:t>
            </a:r>
            <a:r>
              <a:rPr lang="ko-KR" altLang="en-US" dirty="0"/>
              <a:t>둘 다 미국에 생산기지이 있어서 가능</a:t>
            </a:r>
            <a:r>
              <a:rPr lang="en-US" altLang="ko-KR" dirty="0"/>
              <a:t>)</a:t>
            </a:r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	</a:t>
            </a:r>
            <a:r>
              <a:rPr lang="ko-KR" altLang="en-US" dirty="0"/>
              <a:t>미국 소송 막대한 비용</a:t>
            </a:r>
            <a:r>
              <a:rPr lang="en-US" altLang="ko-KR" dirty="0"/>
              <a:t>(</a:t>
            </a:r>
            <a:r>
              <a:rPr lang="ko-KR" altLang="en-US" dirty="0"/>
              <a:t>매달 </a:t>
            </a:r>
            <a:r>
              <a:rPr lang="en-US" altLang="ko-KR" dirty="0"/>
              <a:t>50</a:t>
            </a:r>
            <a:r>
              <a:rPr lang="ko-KR" altLang="en-US" dirty="0"/>
              <a:t>억 </a:t>
            </a:r>
            <a:r>
              <a:rPr lang="en-US" altLang="ko-KR" dirty="0"/>
              <a:t>2-3</a:t>
            </a:r>
            <a:r>
              <a:rPr lang="ko-KR" altLang="en-US" dirty="0"/>
              <a:t>년 </a:t>
            </a:r>
            <a:r>
              <a:rPr lang="en-US" altLang="ko-KR" dirty="0"/>
              <a:t>5000</a:t>
            </a:r>
            <a:r>
              <a:rPr lang="ko-KR" altLang="en-US" dirty="0"/>
              <a:t>억 정도</a:t>
            </a:r>
            <a:r>
              <a:rPr lang="en-US" altLang="ko-KR" dirty="0"/>
              <a:t>)</a:t>
            </a:r>
          </a:p>
          <a:p>
            <a:pPr marL="0" lvl="1"/>
            <a:r>
              <a:rPr lang="en-US" altLang="ko-KR" dirty="0"/>
              <a:t>	ITC</a:t>
            </a:r>
            <a:r>
              <a:rPr lang="ko-KR" altLang="en-US" dirty="0"/>
              <a:t>소송에서 지면 미국 수출길이 막힘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6. </a:t>
            </a:r>
            <a:r>
              <a:rPr lang="ko-KR" altLang="en-US" dirty="0"/>
              <a:t>지재권인 특허와 영업비밀을 공격무기로 사용함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lvl="1"/>
            <a:r>
              <a:rPr lang="en-US" altLang="ko-KR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0702874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4372708"/>
            <a:ext cx="5486400" cy="4114800"/>
          </a:xfrm>
        </p:spPr>
        <p:txBody>
          <a:bodyPr/>
          <a:lstStyle/>
          <a:p>
            <a:pPr marL="228600" indent="-228600">
              <a:buAutoNum type="arabicPeriod"/>
            </a:pPr>
            <a:r>
              <a:rPr lang="ko-KR" altLang="en-US" dirty="0"/>
              <a:t>배터리 관련하여 </a:t>
            </a:r>
            <a:r>
              <a:rPr lang="en-US" altLang="ko-KR" dirty="0"/>
              <a:t>LG</a:t>
            </a:r>
            <a:r>
              <a:rPr lang="ko-KR" altLang="en-US" dirty="0"/>
              <a:t>에너지솔루션과 </a:t>
            </a:r>
            <a:r>
              <a:rPr lang="en-US" altLang="ko-KR" dirty="0"/>
              <a:t>SK</a:t>
            </a:r>
            <a:r>
              <a:rPr lang="ko-KR" altLang="en-US" dirty="0"/>
              <a:t>이노베이션 미국 </a:t>
            </a:r>
            <a:r>
              <a:rPr lang="en-US" altLang="ko-KR" dirty="0"/>
              <a:t>ITC</a:t>
            </a:r>
            <a:r>
              <a:rPr lang="ko-KR" altLang="en-US" dirty="0"/>
              <a:t>에 영업비밀 침해로 소송하여 </a:t>
            </a:r>
            <a:r>
              <a:rPr lang="en-US" altLang="ko-KR" dirty="0"/>
              <a:t>LG</a:t>
            </a:r>
            <a:r>
              <a:rPr lang="ko-KR" altLang="en-US" dirty="0"/>
              <a:t>가 승소함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는 </a:t>
            </a:r>
            <a:r>
              <a:rPr lang="en-US" altLang="ko-KR" dirty="0"/>
              <a:t>International</a:t>
            </a:r>
            <a:r>
              <a:rPr lang="ko-KR" altLang="en-US" dirty="0"/>
              <a:t> </a:t>
            </a:r>
            <a:r>
              <a:rPr lang="en-US" altLang="ko-KR" dirty="0"/>
              <a:t>Trade Commission(</a:t>
            </a:r>
            <a:r>
              <a:rPr lang="ko-KR" altLang="en-US" dirty="0"/>
              <a:t>국제무역위원회</a:t>
            </a:r>
            <a:r>
              <a:rPr lang="en-US" altLang="ko-KR" dirty="0"/>
              <a:t>)</a:t>
            </a:r>
            <a:r>
              <a:rPr lang="ko-KR" altLang="en-US" dirty="0"/>
              <a:t>라는 미국의 준사법기관</a:t>
            </a:r>
            <a:r>
              <a:rPr lang="en-US" altLang="ko-KR" dirty="0"/>
              <a:t>; </a:t>
            </a:r>
            <a:r>
              <a:rPr lang="ko-KR" altLang="en-US" dirty="0"/>
              <a:t>자국 산업 보호를 위해 미국 수출하는 해외회사의 덤핑</a:t>
            </a:r>
            <a:r>
              <a:rPr lang="en-US" altLang="ko-KR" dirty="0"/>
              <a:t>, </a:t>
            </a:r>
            <a:r>
              <a:rPr lang="ko-KR" altLang="en-US" dirty="0"/>
              <a:t>불법보조금</a:t>
            </a:r>
            <a:r>
              <a:rPr lang="en-US" altLang="ko-KR" dirty="0"/>
              <a:t>, </a:t>
            </a:r>
            <a:r>
              <a:rPr lang="ko-KR" altLang="en-US" dirty="0"/>
              <a:t>특허침해 등을 재판 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매월 </a:t>
            </a:r>
            <a:r>
              <a:rPr lang="en-US" altLang="ko-KR" dirty="0"/>
              <a:t>50</a:t>
            </a:r>
            <a:r>
              <a:rPr lang="ko-KR" altLang="en-US" dirty="0"/>
              <a:t>억 이상의 소송 비용이 드는 매우 큰 소송</a:t>
            </a:r>
            <a:endParaRPr lang="en-US" altLang="ko-KR" dirty="0"/>
          </a:p>
          <a:p>
            <a:pPr marL="685800" lvl="1" indent="-228600">
              <a:buAutoNum type="arabicPeriod"/>
            </a:pPr>
            <a:r>
              <a:rPr lang="en-US" altLang="ko-KR" dirty="0"/>
              <a:t>LG</a:t>
            </a:r>
            <a:r>
              <a:rPr lang="ko-KR" altLang="en-US" dirty="0"/>
              <a:t>와 </a:t>
            </a:r>
            <a:r>
              <a:rPr lang="en-US" altLang="ko-KR" dirty="0"/>
              <a:t>SK </a:t>
            </a:r>
            <a:r>
              <a:rPr lang="ko-KR" altLang="en-US" dirty="0"/>
              <a:t>기업의 사활을 걸고 싸우고 있음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2</a:t>
            </a:r>
            <a:r>
              <a:rPr lang="ko-KR" altLang="en-US" dirty="0"/>
              <a:t>차 전지는 향후 반도체보다 더 큰 마켓을 갖는 차세대 먹거리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LG </a:t>
            </a:r>
            <a:r>
              <a:rPr lang="ko-KR" altLang="en-US" dirty="0"/>
              <a:t>먼저 시작했고 </a:t>
            </a:r>
            <a:r>
              <a:rPr lang="en-US" altLang="ko-KR" dirty="0"/>
              <a:t>SK</a:t>
            </a:r>
            <a:r>
              <a:rPr lang="ko-KR" altLang="en-US" dirty="0"/>
              <a:t>빠르게 추격  </a:t>
            </a:r>
            <a:r>
              <a:rPr lang="en-US" altLang="ko-KR" dirty="0"/>
              <a:t>SK</a:t>
            </a:r>
            <a:r>
              <a:rPr lang="ko-KR" altLang="en-US" dirty="0"/>
              <a:t>가 </a:t>
            </a:r>
            <a:r>
              <a:rPr lang="en-US" altLang="ko-KR" dirty="0"/>
              <a:t>LG</a:t>
            </a:r>
            <a:r>
              <a:rPr lang="ko-KR" altLang="en-US" dirty="0"/>
              <a:t>인력을 빼내고 </a:t>
            </a:r>
            <a:r>
              <a:rPr lang="en-US" altLang="ko-KR" dirty="0"/>
              <a:t>(SK  </a:t>
            </a:r>
            <a:r>
              <a:rPr lang="ko-KR" altLang="en-US" dirty="0"/>
              <a:t>독일 </a:t>
            </a:r>
            <a:r>
              <a:rPr lang="en-US" altLang="ko-KR" dirty="0"/>
              <a:t>VW </a:t>
            </a:r>
            <a:r>
              <a:rPr lang="ko-KR" altLang="en-US" dirty="0"/>
              <a:t>납품수주</a:t>
            </a:r>
            <a:r>
              <a:rPr lang="en-US" altLang="ko-KR" dirty="0"/>
              <a:t>)</a:t>
            </a:r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 판결로 </a:t>
            </a:r>
            <a:r>
              <a:rPr lang="en-US" altLang="ko-KR" dirty="0"/>
              <a:t>SK </a:t>
            </a:r>
            <a:r>
              <a:rPr lang="ko-KR" altLang="en-US" dirty="0"/>
              <a:t>향후 </a:t>
            </a:r>
            <a:r>
              <a:rPr lang="en-US" altLang="ko-KR" dirty="0"/>
              <a:t>10</a:t>
            </a:r>
            <a:r>
              <a:rPr lang="ko-KR" altLang="en-US" dirty="0"/>
              <a:t>년간 자동차 배터리를 미국에 수출하지 못함 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미국에 소송 제소</a:t>
            </a:r>
            <a:endParaRPr lang="en-US" altLang="ko-KR" dirty="0"/>
          </a:p>
          <a:p>
            <a:pPr marL="0" lvl="1"/>
            <a:r>
              <a:rPr lang="en-US" altLang="ko-KR" dirty="0"/>
              <a:t>	</a:t>
            </a:r>
            <a:r>
              <a:rPr lang="ko-KR" altLang="en-US" dirty="0"/>
              <a:t>한국에서 불법행위가 있었는데 미국에 신고</a:t>
            </a:r>
            <a:r>
              <a:rPr lang="en-US" altLang="ko-KR" dirty="0"/>
              <a:t>(</a:t>
            </a:r>
            <a:r>
              <a:rPr lang="ko-KR" altLang="en-US" dirty="0"/>
              <a:t>둘 다 미국에 생산기지이 있어서 가능</a:t>
            </a:r>
            <a:r>
              <a:rPr lang="en-US" altLang="ko-KR" dirty="0"/>
              <a:t>)</a:t>
            </a:r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	</a:t>
            </a:r>
            <a:r>
              <a:rPr lang="ko-KR" altLang="en-US" dirty="0"/>
              <a:t>미국 소송 막대한 비용</a:t>
            </a:r>
            <a:r>
              <a:rPr lang="en-US" altLang="ko-KR" dirty="0"/>
              <a:t>(</a:t>
            </a:r>
            <a:r>
              <a:rPr lang="ko-KR" altLang="en-US" dirty="0"/>
              <a:t>매달 </a:t>
            </a:r>
            <a:r>
              <a:rPr lang="en-US" altLang="ko-KR" dirty="0"/>
              <a:t>50</a:t>
            </a:r>
            <a:r>
              <a:rPr lang="ko-KR" altLang="en-US" dirty="0"/>
              <a:t>억 </a:t>
            </a:r>
            <a:r>
              <a:rPr lang="en-US" altLang="ko-KR" dirty="0"/>
              <a:t>2-3</a:t>
            </a:r>
            <a:r>
              <a:rPr lang="ko-KR" altLang="en-US" dirty="0"/>
              <a:t>년 </a:t>
            </a:r>
            <a:r>
              <a:rPr lang="en-US" altLang="ko-KR" dirty="0"/>
              <a:t>5000</a:t>
            </a:r>
            <a:r>
              <a:rPr lang="ko-KR" altLang="en-US" dirty="0"/>
              <a:t>억 정도</a:t>
            </a:r>
            <a:r>
              <a:rPr lang="en-US" altLang="ko-KR" dirty="0"/>
              <a:t>)</a:t>
            </a:r>
          </a:p>
          <a:p>
            <a:pPr marL="0" lvl="1"/>
            <a:r>
              <a:rPr lang="en-US" altLang="ko-KR" dirty="0"/>
              <a:t>	ITC</a:t>
            </a:r>
            <a:r>
              <a:rPr lang="ko-KR" altLang="en-US" dirty="0"/>
              <a:t>소송에서 지면 미국 수출길이 막힘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6. </a:t>
            </a:r>
            <a:r>
              <a:rPr lang="ko-KR" altLang="en-US" dirty="0"/>
              <a:t>지재권인 특허와 영업비밀을 공격무기로 사용함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lvl="1"/>
            <a:r>
              <a:rPr lang="en-US" altLang="ko-KR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3535808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4372708"/>
            <a:ext cx="5486400" cy="4114800"/>
          </a:xfrm>
        </p:spPr>
        <p:txBody>
          <a:bodyPr/>
          <a:lstStyle/>
          <a:p>
            <a:pPr marL="228600" indent="-228600">
              <a:buAutoNum type="arabicPeriod"/>
            </a:pPr>
            <a:r>
              <a:rPr lang="ko-KR" altLang="en-US" dirty="0"/>
              <a:t>배터리 관련하여 </a:t>
            </a:r>
            <a:r>
              <a:rPr lang="en-US" altLang="ko-KR" dirty="0"/>
              <a:t>LG</a:t>
            </a:r>
            <a:r>
              <a:rPr lang="ko-KR" altLang="en-US" dirty="0"/>
              <a:t>에너지솔루션과 </a:t>
            </a:r>
            <a:r>
              <a:rPr lang="en-US" altLang="ko-KR" dirty="0"/>
              <a:t>SK</a:t>
            </a:r>
            <a:r>
              <a:rPr lang="ko-KR" altLang="en-US" dirty="0"/>
              <a:t>이노베이션 미국 </a:t>
            </a:r>
            <a:r>
              <a:rPr lang="en-US" altLang="ko-KR" dirty="0"/>
              <a:t>ITC</a:t>
            </a:r>
            <a:r>
              <a:rPr lang="ko-KR" altLang="en-US" dirty="0"/>
              <a:t>에 영업비밀 침해로 소송하여 </a:t>
            </a:r>
            <a:r>
              <a:rPr lang="en-US" altLang="ko-KR" dirty="0"/>
              <a:t>LG</a:t>
            </a:r>
            <a:r>
              <a:rPr lang="ko-KR" altLang="en-US" dirty="0"/>
              <a:t>가 승소함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는 </a:t>
            </a:r>
            <a:r>
              <a:rPr lang="en-US" altLang="ko-KR" dirty="0"/>
              <a:t>International</a:t>
            </a:r>
            <a:r>
              <a:rPr lang="ko-KR" altLang="en-US" dirty="0"/>
              <a:t> </a:t>
            </a:r>
            <a:r>
              <a:rPr lang="en-US" altLang="ko-KR" dirty="0"/>
              <a:t>Trade Commission(</a:t>
            </a:r>
            <a:r>
              <a:rPr lang="ko-KR" altLang="en-US" dirty="0"/>
              <a:t>국제무역위원회</a:t>
            </a:r>
            <a:r>
              <a:rPr lang="en-US" altLang="ko-KR" dirty="0"/>
              <a:t>)</a:t>
            </a:r>
            <a:r>
              <a:rPr lang="ko-KR" altLang="en-US" dirty="0"/>
              <a:t>라는 미국의 준사법기관</a:t>
            </a:r>
            <a:r>
              <a:rPr lang="en-US" altLang="ko-KR" dirty="0"/>
              <a:t>; </a:t>
            </a:r>
            <a:r>
              <a:rPr lang="ko-KR" altLang="en-US" dirty="0"/>
              <a:t>자국 산업 보호를 위해 미국 수출하는 해외회사의 덤핑</a:t>
            </a:r>
            <a:r>
              <a:rPr lang="en-US" altLang="ko-KR" dirty="0"/>
              <a:t>, </a:t>
            </a:r>
            <a:r>
              <a:rPr lang="ko-KR" altLang="en-US" dirty="0"/>
              <a:t>불법보조금</a:t>
            </a:r>
            <a:r>
              <a:rPr lang="en-US" altLang="ko-KR" dirty="0"/>
              <a:t>, </a:t>
            </a:r>
            <a:r>
              <a:rPr lang="ko-KR" altLang="en-US" dirty="0"/>
              <a:t>특허침해 등을 재판 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매월 </a:t>
            </a:r>
            <a:r>
              <a:rPr lang="en-US" altLang="ko-KR" dirty="0"/>
              <a:t>50</a:t>
            </a:r>
            <a:r>
              <a:rPr lang="ko-KR" altLang="en-US" dirty="0"/>
              <a:t>억 이상의 소송 비용이 드는 매우 큰 소송</a:t>
            </a:r>
            <a:endParaRPr lang="en-US" altLang="ko-KR" dirty="0"/>
          </a:p>
          <a:p>
            <a:pPr marL="685800" lvl="1" indent="-228600">
              <a:buAutoNum type="arabicPeriod"/>
            </a:pPr>
            <a:r>
              <a:rPr lang="en-US" altLang="ko-KR" dirty="0"/>
              <a:t>LG</a:t>
            </a:r>
            <a:r>
              <a:rPr lang="ko-KR" altLang="en-US" dirty="0"/>
              <a:t>와 </a:t>
            </a:r>
            <a:r>
              <a:rPr lang="en-US" altLang="ko-KR" dirty="0"/>
              <a:t>SK </a:t>
            </a:r>
            <a:r>
              <a:rPr lang="ko-KR" altLang="en-US" dirty="0"/>
              <a:t>기업의 사활을 걸고 싸우고 있음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2</a:t>
            </a:r>
            <a:r>
              <a:rPr lang="ko-KR" altLang="en-US" dirty="0"/>
              <a:t>차 전지는 향후 반도체보다 더 큰 마켓을 갖는 차세대 먹거리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LG </a:t>
            </a:r>
            <a:r>
              <a:rPr lang="ko-KR" altLang="en-US" dirty="0"/>
              <a:t>먼저 시작했고 </a:t>
            </a:r>
            <a:r>
              <a:rPr lang="en-US" altLang="ko-KR" dirty="0"/>
              <a:t>SK</a:t>
            </a:r>
            <a:r>
              <a:rPr lang="ko-KR" altLang="en-US" dirty="0"/>
              <a:t>빠르게 추격  </a:t>
            </a:r>
            <a:r>
              <a:rPr lang="en-US" altLang="ko-KR" dirty="0"/>
              <a:t>SK</a:t>
            </a:r>
            <a:r>
              <a:rPr lang="ko-KR" altLang="en-US" dirty="0"/>
              <a:t>가 </a:t>
            </a:r>
            <a:r>
              <a:rPr lang="en-US" altLang="ko-KR" dirty="0"/>
              <a:t>LG</a:t>
            </a:r>
            <a:r>
              <a:rPr lang="ko-KR" altLang="en-US" dirty="0"/>
              <a:t>인력을 빼내고 </a:t>
            </a:r>
            <a:r>
              <a:rPr lang="en-US" altLang="ko-KR" dirty="0"/>
              <a:t>(SK  </a:t>
            </a:r>
            <a:r>
              <a:rPr lang="ko-KR" altLang="en-US" dirty="0"/>
              <a:t>독일 </a:t>
            </a:r>
            <a:r>
              <a:rPr lang="en-US" altLang="ko-KR" dirty="0"/>
              <a:t>VW </a:t>
            </a:r>
            <a:r>
              <a:rPr lang="ko-KR" altLang="en-US" dirty="0"/>
              <a:t>납품수주</a:t>
            </a:r>
            <a:r>
              <a:rPr lang="en-US" altLang="ko-KR" dirty="0"/>
              <a:t>)</a:t>
            </a:r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 판결로 </a:t>
            </a:r>
            <a:r>
              <a:rPr lang="en-US" altLang="ko-KR" dirty="0"/>
              <a:t>SK </a:t>
            </a:r>
            <a:r>
              <a:rPr lang="ko-KR" altLang="en-US" dirty="0"/>
              <a:t>향후 </a:t>
            </a:r>
            <a:r>
              <a:rPr lang="en-US" altLang="ko-KR" dirty="0"/>
              <a:t>10</a:t>
            </a:r>
            <a:r>
              <a:rPr lang="ko-KR" altLang="en-US" dirty="0"/>
              <a:t>년간 자동차 배터리를 미국에 수출하지 못함 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미국에 소송 제소</a:t>
            </a:r>
            <a:endParaRPr lang="en-US" altLang="ko-KR" dirty="0"/>
          </a:p>
          <a:p>
            <a:pPr marL="0" lvl="1"/>
            <a:r>
              <a:rPr lang="en-US" altLang="ko-KR" dirty="0"/>
              <a:t>	</a:t>
            </a:r>
            <a:r>
              <a:rPr lang="ko-KR" altLang="en-US" dirty="0"/>
              <a:t>한국에서 불법행위가 있었는데 미국에 신고</a:t>
            </a:r>
            <a:r>
              <a:rPr lang="en-US" altLang="ko-KR" dirty="0"/>
              <a:t>(</a:t>
            </a:r>
            <a:r>
              <a:rPr lang="ko-KR" altLang="en-US" dirty="0"/>
              <a:t>둘 다 미국에 생산기지이 있어서 가능</a:t>
            </a:r>
            <a:r>
              <a:rPr lang="en-US" altLang="ko-KR" dirty="0"/>
              <a:t>)</a:t>
            </a:r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	</a:t>
            </a:r>
            <a:r>
              <a:rPr lang="ko-KR" altLang="en-US" dirty="0"/>
              <a:t>미국 소송 막대한 비용</a:t>
            </a:r>
            <a:r>
              <a:rPr lang="en-US" altLang="ko-KR" dirty="0"/>
              <a:t>(</a:t>
            </a:r>
            <a:r>
              <a:rPr lang="ko-KR" altLang="en-US" dirty="0"/>
              <a:t>매달 </a:t>
            </a:r>
            <a:r>
              <a:rPr lang="en-US" altLang="ko-KR" dirty="0"/>
              <a:t>50</a:t>
            </a:r>
            <a:r>
              <a:rPr lang="ko-KR" altLang="en-US" dirty="0"/>
              <a:t>억 </a:t>
            </a:r>
            <a:r>
              <a:rPr lang="en-US" altLang="ko-KR" dirty="0"/>
              <a:t>2-3</a:t>
            </a:r>
            <a:r>
              <a:rPr lang="ko-KR" altLang="en-US" dirty="0"/>
              <a:t>년 </a:t>
            </a:r>
            <a:r>
              <a:rPr lang="en-US" altLang="ko-KR" dirty="0"/>
              <a:t>5000</a:t>
            </a:r>
            <a:r>
              <a:rPr lang="ko-KR" altLang="en-US" dirty="0"/>
              <a:t>억 정도</a:t>
            </a:r>
            <a:r>
              <a:rPr lang="en-US" altLang="ko-KR" dirty="0"/>
              <a:t>)</a:t>
            </a:r>
          </a:p>
          <a:p>
            <a:pPr marL="0" lvl="1"/>
            <a:r>
              <a:rPr lang="en-US" altLang="ko-KR" dirty="0"/>
              <a:t>	ITC</a:t>
            </a:r>
            <a:r>
              <a:rPr lang="ko-KR" altLang="en-US" dirty="0"/>
              <a:t>소송에서 지면 미국 수출길이 막힘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6. </a:t>
            </a:r>
            <a:r>
              <a:rPr lang="ko-KR" altLang="en-US" dirty="0"/>
              <a:t>지재권인 특허와 영업비밀을 공격무기로 사용함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lvl="1"/>
            <a:r>
              <a:rPr lang="en-US" altLang="ko-KR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5992853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4372708"/>
            <a:ext cx="5486400" cy="4114800"/>
          </a:xfrm>
        </p:spPr>
        <p:txBody>
          <a:bodyPr/>
          <a:lstStyle/>
          <a:p>
            <a:pPr marL="228600" indent="-228600">
              <a:buAutoNum type="arabicPeriod"/>
            </a:pPr>
            <a:r>
              <a:rPr lang="ko-KR" altLang="en-US" dirty="0"/>
              <a:t>배터리 관련하여 </a:t>
            </a:r>
            <a:r>
              <a:rPr lang="en-US" altLang="ko-KR" dirty="0"/>
              <a:t>LG</a:t>
            </a:r>
            <a:r>
              <a:rPr lang="ko-KR" altLang="en-US" dirty="0"/>
              <a:t>에너지솔루션과 </a:t>
            </a:r>
            <a:r>
              <a:rPr lang="en-US" altLang="ko-KR" dirty="0"/>
              <a:t>SK</a:t>
            </a:r>
            <a:r>
              <a:rPr lang="ko-KR" altLang="en-US" dirty="0"/>
              <a:t>이노베이션 미국 </a:t>
            </a:r>
            <a:r>
              <a:rPr lang="en-US" altLang="ko-KR" dirty="0"/>
              <a:t>ITC</a:t>
            </a:r>
            <a:r>
              <a:rPr lang="ko-KR" altLang="en-US" dirty="0"/>
              <a:t>에 영업비밀 침해로 소송하여 </a:t>
            </a:r>
            <a:r>
              <a:rPr lang="en-US" altLang="ko-KR" dirty="0"/>
              <a:t>LG</a:t>
            </a:r>
            <a:r>
              <a:rPr lang="ko-KR" altLang="en-US" dirty="0"/>
              <a:t>가 승소함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는 </a:t>
            </a:r>
            <a:r>
              <a:rPr lang="en-US" altLang="ko-KR" dirty="0"/>
              <a:t>International</a:t>
            </a:r>
            <a:r>
              <a:rPr lang="ko-KR" altLang="en-US" dirty="0"/>
              <a:t> </a:t>
            </a:r>
            <a:r>
              <a:rPr lang="en-US" altLang="ko-KR" dirty="0"/>
              <a:t>Trade Commission(</a:t>
            </a:r>
            <a:r>
              <a:rPr lang="ko-KR" altLang="en-US" dirty="0"/>
              <a:t>국제무역위원회</a:t>
            </a:r>
            <a:r>
              <a:rPr lang="en-US" altLang="ko-KR" dirty="0"/>
              <a:t>)</a:t>
            </a:r>
            <a:r>
              <a:rPr lang="ko-KR" altLang="en-US" dirty="0"/>
              <a:t>라는 미국의 준사법기관</a:t>
            </a:r>
            <a:r>
              <a:rPr lang="en-US" altLang="ko-KR" dirty="0"/>
              <a:t>; </a:t>
            </a:r>
            <a:r>
              <a:rPr lang="ko-KR" altLang="en-US" dirty="0"/>
              <a:t>자국 산업 보호를 위해 미국 수출하는 해외회사의 덤핑</a:t>
            </a:r>
            <a:r>
              <a:rPr lang="en-US" altLang="ko-KR" dirty="0"/>
              <a:t>, </a:t>
            </a:r>
            <a:r>
              <a:rPr lang="ko-KR" altLang="en-US" dirty="0"/>
              <a:t>불법보조금</a:t>
            </a:r>
            <a:r>
              <a:rPr lang="en-US" altLang="ko-KR" dirty="0"/>
              <a:t>, </a:t>
            </a:r>
            <a:r>
              <a:rPr lang="ko-KR" altLang="en-US" dirty="0"/>
              <a:t>특허침해 등을 재판 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매월 </a:t>
            </a:r>
            <a:r>
              <a:rPr lang="en-US" altLang="ko-KR" dirty="0"/>
              <a:t>50</a:t>
            </a:r>
            <a:r>
              <a:rPr lang="ko-KR" altLang="en-US" dirty="0"/>
              <a:t>억 이상의 소송 비용이 드는 매우 큰 소송</a:t>
            </a:r>
            <a:endParaRPr lang="en-US" altLang="ko-KR" dirty="0"/>
          </a:p>
          <a:p>
            <a:pPr marL="685800" lvl="1" indent="-228600">
              <a:buAutoNum type="arabicPeriod"/>
            </a:pPr>
            <a:r>
              <a:rPr lang="en-US" altLang="ko-KR" dirty="0"/>
              <a:t>LG</a:t>
            </a:r>
            <a:r>
              <a:rPr lang="ko-KR" altLang="en-US" dirty="0"/>
              <a:t>와 </a:t>
            </a:r>
            <a:r>
              <a:rPr lang="en-US" altLang="ko-KR" dirty="0"/>
              <a:t>SK </a:t>
            </a:r>
            <a:r>
              <a:rPr lang="ko-KR" altLang="en-US" dirty="0"/>
              <a:t>기업의 사활을 걸고 싸우고 있음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2</a:t>
            </a:r>
            <a:r>
              <a:rPr lang="ko-KR" altLang="en-US" dirty="0"/>
              <a:t>차 전지는 향후 반도체보다 더 큰 마켓을 갖는 차세대 먹거리</a:t>
            </a:r>
          </a:p>
          <a:p>
            <a:pPr marL="685800" lvl="1" indent="-228600">
              <a:buAutoNum type="arabicPeriod"/>
            </a:pPr>
            <a:r>
              <a:rPr lang="en-US" altLang="ko-KR" dirty="0"/>
              <a:t>LG </a:t>
            </a:r>
            <a:r>
              <a:rPr lang="ko-KR" altLang="en-US" dirty="0"/>
              <a:t>먼저 시작했고 </a:t>
            </a:r>
            <a:r>
              <a:rPr lang="en-US" altLang="ko-KR" dirty="0"/>
              <a:t>SK</a:t>
            </a:r>
            <a:r>
              <a:rPr lang="ko-KR" altLang="en-US" dirty="0"/>
              <a:t>빠르게 추격  </a:t>
            </a:r>
            <a:r>
              <a:rPr lang="en-US" altLang="ko-KR" dirty="0"/>
              <a:t>SK</a:t>
            </a:r>
            <a:r>
              <a:rPr lang="ko-KR" altLang="en-US" dirty="0"/>
              <a:t>가 </a:t>
            </a:r>
            <a:r>
              <a:rPr lang="en-US" altLang="ko-KR" dirty="0"/>
              <a:t>LG</a:t>
            </a:r>
            <a:r>
              <a:rPr lang="ko-KR" altLang="en-US" dirty="0"/>
              <a:t>인력을 빼내고 </a:t>
            </a:r>
            <a:r>
              <a:rPr lang="en-US" altLang="ko-KR" dirty="0"/>
              <a:t>(SK  </a:t>
            </a:r>
            <a:r>
              <a:rPr lang="ko-KR" altLang="en-US" dirty="0"/>
              <a:t>독일 </a:t>
            </a:r>
            <a:r>
              <a:rPr lang="en-US" altLang="ko-KR" dirty="0"/>
              <a:t>VW </a:t>
            </a:r>
            <a:r>
              <a:rPr lang="ko-KR" altLang="en-US" dirty="0"/>
              <a:t>납품수주</a:t>
            </a:r>
            <a:r>
              <a:rPr lang="en-US" altLang="ko-KR" dirty="0"/>
              <a:t>)</a:t>
            </a:r>
          </a:p>
          <a:p>
            <a:pPr marL="228600" indent="-228600">
              <a:buAutoNum type="arabicPeriod"/>
            </a:pPr>
            <a:r>
              <a:rPr lang="en-US" altLang="ko-KR" dirty="0"/>
              <a:t>ITC</a:t>
            </a:r>
            <a:r>
              <a:rPr lang="ko-KR" altLang="en-US" dirty="0"/>
              <a:t> 판결로 </a:t>
            </a:r>
            <a:r>
              <a:rPr lang="en-US" altLang="ko-KR" dirty="0"/>
              <a:t>SK </a:t>
            </a:r>
            <a:r>
              <a:rPr lang="ko-KR" altLang="en-US" dirty="0"/>
              <a:t>향후 </a:t>
            </a:r>
            <a:r>
              <a:rPr lang="en-US" altLang="ko-KR" dirty="0"/>
              <a:t>10</a:t>
            </a:r>
            <a:r>
              <a:rPr lang="ko-KR" altLang="en-US" dirty="0"/>
              <a:t>년간 자동차 배터리를 미국에 수출하지 못함 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미국에 소송 제소</a:t>
            </a:r>
            <a:endParaRPr lang="en-US" altLang="ko-KR" dirty="0"/>
          </a:p>
          <a:p>
            <a:pPr marL="0" lvl="1"/>
            <a:r>
              <a:rPr lang="en-US" altLang="ko-KR" dirty="0"/>
              <a:t>	</a:t>
            </a:r>
            <a:r>
              <a:rPr lang="ko-KR" altLang="en-US" dirty="0"/>
              <a:t>한국에서 불법행위가 있었는데 미국에 신고</a:t>
            </a:r>
            <a:r>
              <a:rPr lang="en-US" altLang="ko-KR" dirty="0"/>
              <a:t>(</a:t>
            </a:r>
            <a:r>
              <a:rPr lang="ko-KR" altLang="en-US" dirty="0"/>
              <a:t>둘 다 미국에 생산기지이 있어서 가능</a:t>
            </a:r>
            <a:r>
              <a:rPr lang="en-US" altLang="ko-KR" dirty="0"/>
              <a:t>)</a:t>
            </a:r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	</a:t>
            </a:r>
            <a:r>
              <a:rPr lang="ko-KR" altLang="en-US" dirty="0"/>
              <a:t>미국 소송 막대한 비용</a:t>
            </a:r>
            <a:r>
              <a:rPr lang="en-US" altLang="ko-KR" dirty="0"/>
              <a:t>(</a:t>
            </a:r>
            <a:r>
              <a:rPr lang="ko-KR" altLang="en-US" dirty="0"/>
              <a:t>매달 </a:t>
            </a:r>
            <a:r>
              <a:rPr lang="en-US" altLang="ko-KR" dirty="0"/>
              <a:t>50</a:t>
            </a:r>
            <a:r>
              <a:rPr lang="ko-KR" altLang="en-US" dirty="0"/>
              <a:t>억 </a:t>
            </a:r>
            <a:r>
              <a:rPr lang="en-US" altLang="ko-KR" dirty="0"/>
              <a:t>2-3</a:t>
            </a:r>
            <a:r>
              <a:rPr lang="ko-KR" altLang="en-US" dirty="0"/>
              <a:t>년 </a:t>
            </a:r>
            <a:r>
              <a:rPr lang="en-US" altLang="ko-KR" dirty="0"/>
              <a:t>5000</a:t>
            </a:r>
            <a:r>
              <a:rPr lang="ko-KR" altLang="en-US" dirty="0"/>
              <a:t>억 정도</a:t>
            </a:r>
            <a:r>
              <a:rPr lang="en-US" altLang="ko-KR" dirty="0"/>
              <a:t>)</a:t>
            </a:r>
          </a:p>
          <a:p>
            <a:pPr marL="0" lvl="1"/>
            <a:r>
              <a:rPr lang="en-US" altLang="ko-KR" dirty="0"/>
              <a:t>	ITC</a:t>
            </a:r>
            <a:r>
              <a:rPr lang="ko-KR" altLang="en-US" dirty="0"/>
              <a:t>소송에서 지면 미국 수출길이 막힘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marR="0" lvl="1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6. </a:t>
            </a:r>
            <a:r>
              <a:rPr lang="ko-KR" altLang="en-US" dirty="0"/>
              <a:t>지재권인 특허와 영업비밀을 공격무기로 사용함</a:t>
            </a:r>
            <a:endParaRPr lang="en-US" altLang="ko-KR" dirty="0"/>
          </a:p>
          <a:p>
            <a:pPr marL="0" lvl="1"/>
            <a:endParaRPr lang="en-US" altLang="ko-KR" dirty="0"/>
          </a:p>
          <a:p>
            <a:pPr marL="0" lvl="1"/>
            <a:r>
              <a:rPr lang="en-US" altLang="ko-KR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1363682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981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332970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3"/>
          <p:cNvGraphicFramePr>
            <a:graphicFrameLocks noGrp="1"/>
          </p:cNvGraphicFramePr>
          <p:nvPr/>
        </p:nvGraphicFramePr>
        <p:xfrm>
          <a:off x="0" y="476250"/>
          <a:ext cx="9144000" cy="3240088"/>
        </p:xfrm>
        <a:graphic>
          <a:graphicData uri="http://schemas.openxmlformats.org/drawingml/2006/table">
            <a:tbl>
              <a:tblPr/>
              <a:tblGrid>
                <a:gridCol w="71643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57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3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40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4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rebuchet MS" pitchFamily="34" charset="0"/>
                        <a:ea typeface="맑은 고딕" pitchFamily="50" charset="-127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328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rebuchet MS" pitchFamily="34" charset="0"/>
                        <a:ea typeface="맑은 고딕" pitchFamily="50" charset="-127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C9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rebuchet MS" pitchFamily="34" charset="0"/>
                        <a:ea typeface="맑은 고딕" pitchFamily="50" charset="-127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B6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122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6318250" y="5805488"/>
            <a:ext cx="2825750" cy="1052512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0" indent="0" algn="r">
              <a:buFont typeface="Wingdings" pitchFamily="2" charset="2"/>
              <a:buNone/>
              <a:defRPr sz="2000">
                <a:solidFill>
                  <a:srgbClr val="032850"/>
                </a:solidFill>
              </a:defRPr>
            </a:lvl1pPr>
          </a:lstStyle>
          <a:p>
            <a:pPr lvl="0"/>
            <a:r>
              <a:rPr lang="ko-KR" altLang="en-US" noProof="0"/>
              <a:t>마스터 부제목 스타일 편집</a:t>
            </a:r>
          </a:p>
        </p:txBody>
      </p:sp>
      <p:sp>
        <p:nvSpPr>
          <p:cNvPr id="5135" name="Rectangle 15"/>
          <p:cNvSpPr>
            <a:spLocks noGrp="1" noChangeArrowheads="1"/>
          </p:cNvSpPr>
          <p:nvPr>
            <p:ph type="ctrTitle"/>
          </p:nvPr>
        </p:nvSpPr>
        <p:spPr>
          <a:xfrm>
            <a:off x="179388" y="2205038"/>
            <a:ext cx="6913562" cy="1447800"/>
          </a:xfrm>
        </p:spPr>
        <p:txBody>
          <a:bodyPr/>
          <a:lstStyle>
            <a:lvl1pPr>
              <a:defRPr sz="4300"/>
            </a:lvl1pPr>
          </a:lstStyle>
          <a:p>
            <a:pPr lvl="0"/>
            <a:r>
              <a:rPr lang="ko-KR" altLang="en-US" noProof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1951965138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857251732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72411835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52400" y="1268413"/>
            <a:ext cx="4343400" cy="5137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68413"/>
            <a:ext cx="4343400" cy="5137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975461993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921703323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170345058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755248090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253859017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529198273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10694875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781800" y="219075"/>
            <a:ext cx="2209800" cy="618648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52400" y="219075"/>
            <a:ext cx="6477000" cy="618648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339099458"/>
      </p:ext>
    </p:extLst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제목, 텍스트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388" y="219075"/>
            <a:ext cx="8064500" cy="8048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152400" y="1268413"/>
            <a:ext cx="4343400" cy="513715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68413"/>
            <a:ext cx="4343400" cy="513715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824147359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3"/>
          <p:cNvGraphicFramePr>
            <a:graphicFrameLocks noGrp="1"/>
          </p:cNvGraphicFramePr>
          <p:nvPr/>
        </p:nvGraphicFramePr>
        <p:xfrm>
          <a:off x="0" y="476250"/>
          <a:ext cx="9144000" cy="3240088"/>
        </p:xfrm>
        <a:graphic>
          <a:graphicData uri="http://schemas.openxmlformats.org/drawingml/2006/table">
            <a:tbl>
              <a:tblPr/>
              <a:tblGrid>
                <a:gridCol w="71643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57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3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40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4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328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C9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B6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6659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6318250" y="5805488"/>
            <a:ext cx="2825750" cy="1052512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0" indent="0" algn="r">
              <a:buFont typeface="Wingdings" pitchFamily="2" charset="2"/>
              <a:buNone/>
              <a:defRPr sz="2000">
                <a:solidFill>
                  <a:srgbClr val="032850"/>
                </a:solidFill>
              </a:defRPr>
            </a:lvl1pPr>
          </a:lstStyle>
          <a:p>
            <a:pPr lvl="0"/>
            <a:r>
              <a:rPr lang="ko-KR" altLang="en-US" noProof="0"/>
              <a:t>마스터 부제목 스타일 편집</a:t>
            </a:r>
          </a:p>
        </p:txBody>
      </p:sp>
      <p:sp>
        <p:nvSpPr>
          <p:cNvPr id="366607" name="Rectangle 15"/>
          <p:cNvSpPr>
            <a:spLocks noGrp="1" noChangeArrowheads="1"/>
          </p:cNvSpPr>
          <p:nvPr>
            <p:ph type="ctrTitle"/>
          </p:nvPr>
        </p:nvSpPr>
        <p:spPr>
          <a:xfrm>
            <a:off x="179388" y="2205038"/>
            <a:ext cx="6913562" cy="1447800"/>
          </a:xfrm>
        </p:spPr>
        <p:txBody>
          <a:bodyPr/>
          <a:lstStyle>
            <a:lvl1pPr>
              <a:defRPr sz="4300"/>
            </a:lvl1pPr>
          </a:lstStyle>
          <a:p>
            <a:pPr lvl="0"/>
            <a:r>
              <a:rPr lang="ko-KR" altLang="en-US" noProof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4291916381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863105181"/>
      </p:ext>
    </p:extLst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689844425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52400" y="1268413"/>
            <a:ext cx="4343400" cy="5137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68413"/>
            <a:ext cx="4343400" cy="5137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74606734"/>
      </p:ext>
    </p:extLst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752136435"/>
      </p:ext>
    </p:extLst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251446037"/>
      </p:ext>
    </p:extLst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916018309"/>
      </p:ext>
    </p:extLst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269762695"/>
      </p:ext>
    </p:extLst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809450061"/>
      </p:ext>
    </p:extLst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58131502"/>
      </p:ext>
    </p:extLst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781800" y="219075"/>
            <a:ext cx="2209800" cy="618648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52400" y="219075"/>
            <a:ext cx="6477000" cy="618648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064641604"/>
      </p:ext>
    </p:extLst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3"/>
          <p:cNvGraphicFramePr>
            <a:graphicFrameLocks noGrp="1"/>
          </p:cNvGraphicFramePr>
          <p:nvPr/>
        </p:nvGraphicFramePr>
        <p:xfrm>
          <a:off x="0" y="476250"/>
          <a:ext cx="9144000" cy="3240088"/>
        </p:xfrm>
        <a:graphic>
          <a:graphicData uri="http://schemas.openxmlformats.org/drawingml/2006/table">
            <a:tbl>
              <a:tblPr/>
              <a:tblGrid>
                <a:gridCol w="71643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57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3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40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4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328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C9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B6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6659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6318250" y="5805488"/>
            <a:ext cx="2825750" cy="1052512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0" indent="0" algn="r">
              <a:buFont typeface="Wingdings" pitchFamily="2" charset="2"/>
              <a:buNone/>
              <a:defRPr sz="2000">
                <a:solidFill>
                  <a:srgbClr val="032850"/>
                </a:solidFill>
              </a:defRPr>
            </a:lvl1pPr>
          </a:lstStyle>
          <a:p>
            <a:pPr lvl="0"/>
            <a:r>
              <a:rPr lang="ko-KR" altLang="en-US" noProof="0"/>
              <a:t>마스터 부제목 스타일 편집</a:t>
            </a:r>
          </a:p>
        </p:txBody>
      </p:sp>
      <p:sp>
        <p:nvSpPr>
          <p:cNvPr id="366607" name="Rectangle 15"/>
          <p:cNvSpPr>
            <a:spLocks noGrp="1" noChangeArrowheads="1"/>
          </p:cNvSpPr>
          <p:nvPr>
            <p:ph type="ctrTitle"/>
          </p:nvPr>
        </p:nvSpPr>
        <p:spPr>
          <a:xfrm>
            <a:off x="179388" y="2205038"/>
            <a:ext cx="6913562" cy="1447800"/>
          </a:xfrm>
        </p:spPr>
        <p:txBody>
          <a:bodyPr/>
          <a:lstStyle>
            <a:lvl1pPr>
              <a:defRPr sz="4300"/>
            </a:lvl1pPr>
          </a:lstStyle>
          <a:p>
            <a:pPr lvl="0"/>
            <a:r>
              <a:rPr lang="ko-KR" altLang="en-US" noProof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675703093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3358909371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706602940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52400" y="1268413"/>
            <a:ext cx="4343400" cy="5137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68413"/>
            <a:ext cx="4343400" cy="5137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2327494933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1330912783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395916805"/>
      </p:ext>
    </p:extLst>
  </p:cSld>
  <p:clrMapOvr>
    <a:masterClrMapping/>
  </p:clrMapOvr>
  <p:transition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1253367"/>
      </p:ext>
    </p:extLst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1664338014"/>
      </p:ext>
    </p:extLst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3624908923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1145398213"/>
      </p:ext>
    </p:extLst>
  </p:cSld>
  <p:clrMapOvr>
    <a:masterClrMapping/>
  </p:clrMapOvr>
  <p:transition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781800" y="219075"/>
            <a:ext cx="2209800" cy="618648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52400" y="219075"/>
            <a:ext cx="6477000" cy="618648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Rectangle 4"/>
          <p:cNvSpPr>
            <a:spLocks noChangeArrowheads="1"/>
          </p:cNvSpPr>
          <p:nvPr userDrawn="1"/>
        </p:nvSpPr>
        <p:spPr bwMode="auto">
          <a:xfrm>
            <a:off x="8742363" y="6562725"/>
            <a:ext cx="401637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9pPr>
          </a:lstStyle>
          <a:p>
            <a:pPr algn="ctr" eaLnBrk="1" latinLnBrk="1" hangingPunct="1">
              <a:spcBef>
                <a:spcPct val="50000"/>
              </a:spcBef>
              <a:defRPr/>
            </a:pPr>
            <a:fld id="{849E6D93-8302-46F3-8D57-ABFDE5C4ECA9}" type="slidenum">
              <a:rPr lang="en-US" altLang="ko-KR" sz="1300" b="1" smtClean="0">
                <a:solidFill>
                  <a:srgbClr val="000000"/>
                </a:solidFill>
              </a:rPr>
              <a:pPr algn="ctr" eaLnBrk="1" latinLnBrk="1" hangingPunct="1">
                <a:spcBef>
                  <a:spcPct val="50000"/>
                </a:spcBef>
                <a:defRPr/>
              </a:pPr>
              <a:t>‹#›</a:t>
            </a:fld>
            <a:endParaRPr lang="en-US" altLang="ko-KR" sz="13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686826"/>
      </p:ext>
    </p:extLst>
  </p:cSld>
  <p:clrMapOvr>
    <a:masterClrMapping/>
  </p:clrMapOvr>
  <p:transition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8820150" y="476250"/>
            <a:ext cx="323850" cy="3240088"/>
          </a:xfrm>
          <a:prstGeom prst="rect">
            <a:avLst/>
          </a:prstGeom>
          <a:solidFill>
            <a:srgbClr val="035265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1" hangingPunct="1">
              <a:defRPr/>
            </a:pPr>
            <a:endParaRPr lang="ko-KR" altLang="ko-KR" b="0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ChangeArrowheads="1"/>
          </p:cNvSpPr>
          <p:nvPr userDrawn="1"/>
        </p:nvSpPr>
        <p:spPr bwMode="auto">
          <a:xfrm>
            <a:off x="7164388" y="476250"/>
            <a:ext cx="1655762" cy="3240088"/>
          </a:xfrm>
          <a:prstGeom prst="rect">
            <a:avLst/>
          </a:prstGeom>
          <a:solidFill>
            <a:srgbClr val="6C90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1" hangingPunct="1">
              <a:defRPr/>
            </a:pPr>
            <a:endParaRPr lang="ko-KR" altLang="ko-KR" b="0">
              <a:solidFill>
                <a:srgbClr val="000000"/>
              </a:solidFill>
            </a:endParaRPr>
          </a:p>
        </p:txBody>
      </p:sp>
      <p:sp>
        <p:nvSpPr>
          <p:cNvPr id="6" name="Rectangle 4"/>
          <p:cNvSpPr>
            <a:spLocks noChangeArrowheads="1"/>
          </p:cNvSpPr>
          <p:nvPr userDrawn="1"/>
        </p:nvSpPr>
        <p:spPr bwMode="auto">
          <a:xfrm>
            <a:off x="0" y="476250"/>
            <a:ext cx="7164388" cy="3240088"/>
          </a:xfrm>
          <a:prstGeom prst="rect">
            <a:avLst/>
          </a:prstGeom>
          <a:solidFill>
            <a:srgbClr val="0326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1" hangingPunct="1">
              <a:defRPr/>
            </a:pPr>
            <a:endParaRPr lang="ko-KR" altLang="ko-KR" sz="5000" b="0">
              <a:solidFill>
                <a:srgbClr val="000000"/>
              </a:solidFill>
            </a:endParaRPr>
          </a:p>
        </p:txBody>
      </p:sp>
      <p:sp>
        <p:nvSpPr>
          <p:cNvPr id="748549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318250" y="5805488"/>
            <a:ext cx="2825750" cy="1052512"/>
          </a:xfrm>
          <a:ln/>
        </p:spPr>
        <p:txBody>
          <a:bodyPr/>
          <a:lstStyle>
            <a:lvl1pPr marL="0" indent="0" algn="r">
              <a:buFont typeface="Wingdings" pitchFamily="2" charset="2"/>
              <a:buNone/>
              <a:defRPr sz="1400" b="1">
                <a:solidFill>
                  <a:srgbClr val="032850"/>
                </a:solidFill>
              </a:defRPr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748550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79388" y="2205038"/>
            <a:ext cx="6913562" cy="1447800"/>
          </a:xfrm>
        </p:spPr>
        <p:txBody>
          <a:bodyPr/>
          <a:lstStyle>
            <a:lvl1pPr>
              <a:defRPr sz="4000"/>
            </a:lvl1pPr>
          </a:lstStyle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849623049"/>
      </p:ext>
    </p:extLst>
  </p:cSld>
  <p:clrMapOvr>
    <a:masterClrMapping/>
  </p:clrMapOvr>
  <p:transition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1847626952"/>
      </p:ext>
    </p:extLst>
  </p:cSld>
  <p:clrMapOvr>
    <a:masterClrMapping/>
  </p:clrMapOvr>
  <p:transition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1146081124"/>
      </p:ext>
    </p:extLst>
  </p:cSld>
  <p:clrMapOvr>
    <a:masterClrMapping/>
  </p:clrMapOvr>
  <p:transition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52400" y="942975"/>
            <a:ext cx="4343400" cy="5462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942975"/>
            <a:ext cx="4343400" cy="5462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3629370860"/>
      </p:ext>
    </p:extLst>
  </p:cSld>
  <p:clrMapOvr>
    <a:masterClrMapping/>
  </p:clrMapOvr>
  <p:transition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3954216876"/>
      </p:ext>
    </p:extLst>
  </p:cSld>
  <p:clrMapOvr>
    <a:masterClrMapping/>
  </p:clrMapOvr>
  <p:transition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975252914"/>
      </p:ext>
    </p:extLst>
  </p:cSld>
  <p:clrMapOvr>
    <a:masterClrMapping/>
  </p:clrMapOvr>
  <p:transition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2966439"/>
      </p:ext>
    </p:extLst>
  </p:cSld>
  <p:clrMapOvr>
    <a:masterClrMapping/>
  </p:clrMapOvr>
  <p:transition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2612947642"/>
      </p:ext>
    </p:extLst>
  </p:cSld>
  <p:clrMapOvr>
    <a:masterClrMapping/>
  </p:clrMapOvr>
  <p:transition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926926065"/>
      </p:ext>
    </p:extLst>
  </p:cSld>
  <p:clrMapOvr>
    <a:masterClrMapping/>
  </p:clrMapOvr>
  <p:transition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910453970"/>
      </p:ext>
    </p:extLst>
  </p:cSld>
  <p:clrMapOvr>
    <a:masterClrMapping/>
  </p:clrMapOvr>
  <p:transition>
    <p:fad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770688" y="15875"/>
            <a:ext cx="2220912" cy="638968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07950" y="15875"/>
            <a:ext cx="6510338" cy="638968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1118052771"/>
      </p:ext>
    </p:extLst>
  </p:cSld>
  <p:clrMapOvr>
    <a:masterClrMapping/>
  </p:clrMapOvr>
  <p:transition>
    <p:fad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7950" y="15875"/>
            <a:ext cx="7632700" cy="74930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표 개체 틀 2"/>
          <p:cNvSpPr>
            <a:spLocks noGrp="1"/>
          </p:cNvSpPr>
          <p:nvPr>
            <p:ph type="tbl" idx="1"/>
          </p:nvPr>
        </p:nvSpPr>
        <p:spPr>
          <a:xfrm>
            <a:off x="152400" y="942975"/>
            <a:ext cx="8839200" cy="5462588"/>
          </a:xfrm>
        </p:spPr>
        <p:txBody>
          <a:bodyPr/>
          <a:lstStyle/>
          <a:p>
            <a:pPr lvl="0"/>
            <a:endParaRPr lang="ko-KR" altLang="en-US" noProof="0"/>
          </a:p>
        </p:txBody>
      </p:sp>
    </p:spTree>
    <p:extLst>
      <p:ext uri="{BB962C8B-B14F-4D97-AF65-F5344CB8AC3E}">
        <p14:creationId xmlns:p14="http://schemas.microsoft.com/office/powerpoint/2010/main" val="4246219842"/>
      </p:ext>
    </p:extLst>
  </p:cSld>
  <p:clrMapOvr>
    <a:masterClrMapping/>
  </p:clrMapOvr>
  <p:transition>
    <p:fad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제목, 텍스트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7950" y="15875"/>
            <a:ext cx="7632700" cy="74930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152400" y="942975"/>
            <a:ext cx="4343400" cy="5462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942975"/>
            <a:ext cx="4343400" cy="5462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1828258755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slideLayout" Target="../slideLayouts/slideLayout47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268413"/>
            <a:ext cx="8839200" cy="5137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709863" y="6442075"/>
            <a:ext cx="3733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latinLnBrk="1" hangingPunct="1">
              <a:defRPr sz="1200" b="1">
                <a:solidFill>
                  <a:srgbClr val="000000"/>
                </a:solidFill>
                <a:latin typeface="Arial" charset="0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8742363" y="6562725"/>
            <a:ext cx="401637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9pPr>
          </a:lstStyle>
          <a:p>
            <a:pPr algn="ctr" eaLnBrk="1" latinLnBrk="1" hangingPunct="1">
              <a:spcBef>
                <a:spcPct val="50000"/>
              </a:spcBef>
              <a:defRPr/>
            </a:pPr>
            <a:fld id="{E2BE6CEB-F5AB-44A3-B784-A8816B5C0B86}" type="slidenum">
              <a:rPr lang="en-US" altLang="ko-KR" sz="1300" b="1" smtClean="0">
                <a:solidFill>
                  <a:srgbClr val="000000"/>
                </a:solidFill>
              </a:rPr>
              <a:pPr algn="ctr" eaLnBrk="1" latinLnBrk="1" hangingPunct="1">
                <a:spcBef>
                  <a:spcPct val="50000"/>
                </a:spcBef>
                <a:defRPr/>
              </a:pPr>
              <a:t>‹#›</a:t>
            </a:fld>
            <a:endParaRPr lang="en-US" altLang="ko-KR" sz="1300" b="1" dirty="0">
              <a:solidFill>
                <a:srgbClr val="000000"/>
              </a:solidFill>
            </a:endParaRPr>
          </a:p>
        </p:txBody>
      </p:sp>
      <p:sp>
        <p:nvSpPr>
          <p:cNvPr id="1029" name="Rectangle 6"/>
          <p:cNvSpPr>
            <a:spLocks noChangeArrowheads="1"/>
          </p:cNvSpPr>
          <p:nvPr/>
        </p:nvSpPr>
        <p:spPr bwMode="auto">
          <a:xfrm>
            <a:off x="8820150" y="188913"/>
            <a:ext cx="323850" cy="865187"/>
          </a:xfrm>
          <a:prstGeom prst="rect">
            <a:avLst/>
          </a:prstGeom>
          <a:solidFill>
            <a:srgbClr val="006B6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1pPr>
            <a:lvl2pPr marL="742950" indent="-28575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2pPr>
            <a:lvl3pPr marL="11430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3pPr>
            <a:lvl4pPr marL="16002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4pPr>
            <a:lvl5pPr marL="20574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9pPr>
          </a:lstStyle>
          <a:p>
            <a:pPr eaLnBrk="1" latinLnBrk="1" hangingPunct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65000"/>
              <a:buFont typeface="Wingdings" pitchFamily="2" charset="2"/>
              <a:buNone/>
              <a:defRPr/>
            </a:pPr>
            <a:endParaRPr lang="ko-KR" altLang="ko-KR" sz="1600" b="1">
              <a:solidFill>
                <a:srgbClr val="000000"/>
              </a:solidFill>
              <a:latin typeface="Trebuchet MS" pitchFamily="34" charset="0"/>
              <a:ea typeface="맑은 고딕" pitchFamily="50" charset="-127"/>
            </a:endParaRPr>
          </a:p>
        </p:txBody>
      </p:sp>
      <p:sp>
        <p:nvSpPr>
          <p:cNvPr id="1030" name="Rectangle 7"/>
          <p:cNvSpPr>
            <a:spLocks noChangeArrowheads="1"/>
          </p:cNvSpPr>
          <p:nvPr/>
        </p:nvSpPr>
        <p:spPr bwMode="auto">
          <a:xfrm>
            <a:off x="8158163" y="188913"/>
            <a:ext cx="719137" cy="865187"/>
          </a:xfrm>
          <a:prstGeom prst="rect">
            <a:avLst/>
          </a:prstGeom>
          <a:solidFill>
            <a:srgbClr val="6C90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1pPr>
            <a:lvl2pPr marL="742950" indent="-28575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2pPr>
            <a:lvl3pPr marL="11430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3pPr>
            <a:lvl4pPr marL="16002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4pPr>
            <a:lvl5pPr marL="20574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9pPr>
          </a:lstStyle>
          <a:p>
            <a:pPr eaLnBrk="1" latinLnBrk="1" hangingPunct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65000"/>
              <a:buFont typeface="Wingdings" pitchFamily="2" charset="2"/>
              <a:buNone/>
              <a:defRPr/>
            </a:pPr>
            <a:endParaRPr lang="ko-KR" altLang="ko-KR" sz="1600" b="1">
              <a:solidFill>
                <a:srgbClr val="000000"/>
              </a:solidFill>
              <a:latin typeface="Trebuchet MS" pitchFamily="34" charset="0"/>
              <a:ea typeface="맑은 고딕" pitchFamily="50" charset="-127"/>
            </a:endParaRPr>
          </a:p>
        </p:txBody>
      </p:sp>
      <p:sp>
        <p:nvSpPr>
          <p:cNvPr id="1031" name="Rectangle 8"/>
          <p:cNvSpPr>
            <a:spLocks noChangeArrowheads="1"/>
          </p:cNvSpPr>
          <p:nvPr/>
        </p:nvSpPr>
        <p:spPr bwMode="auto">
          <a:xfrm>
            <a:off x="0" y="188913"/>
            <a:ext cx="8243888" cy="865187"/>
          </a:xfrm>
          <a:prstGeom prst="rect">
            <a:avLst/>
          </a:prstGeom>
          <a:solidFill>
            <a:srgbClr val="03285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1pPr>
            <a:lvl2pPr marL="742950" indent="-28575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2pPr>
            <a:lvl3pPr marL="11430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3pPr>
            <a:lvl4pPr marL="16002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4pPr>
            <a:lvl5pPr marL="20574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9pPr>
          </a:lstStyle>
          <a:p>
            <a:pPr eaLnBrk="1" latinLnBrk="1" hangingPunct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65000"/>
              <a:buFont typeface="Wingdings" pitchFamily="2" charset="2"/>
              <a:buNone/>
              <a:defRPr/>
            </a:pPr>
            <a:endParaRPr lang="ko-KR" altLang="ko-KR" sz="3000" b="1">
              <a:solidFill>
                <a:srgbClr val="000000"/>
              </a:solidFill>
              <a:latin typeface="Trebuchet MS" pitchFamily="34" charset="0"/>
              <a:ea typeface="맑은 고딕" pitchFamily="50" charset="-127"/>
            </a:endParaRPr>
          </a:p>
        </p:txBody>
      </p:sp>
      <p:sp>
        <p:nvSpPr>
          <p:cNvPr id="1032" name="Line 9"/>
          <p:cNvSpPr>
            <a:spLocks noChangeShapeType="1"/>
          </p:cNvSpPr>
          <p:nvPr/>
        </p:nvSpPr>
        <p:spPr bwMode="auto">
          <a:xfrm>
            <a:off x="0" y="188913"/>
            <a:ext cx="7164388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033" name="Line 10"/>
          <p:cNvSpPr>
            <a:spLocks noChangeShapeType="1"/>
          </p:cNvSpPr>
          <p:nvPr/>
        </p:nvSpPr>
        <p:spPr bwMode="auto">
          <a:xfrm>
            <a:off x="0" y="1054100"/>
            <a:ext cx="7164388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034" name="Line 11"/>
          <p:cNvSpPr>
            <a:spLocks noChangeShapeType="1"/>
          </p:cNvSpPr>
          <p:nvPr/>
        </p:nvSpPr>
        <p:spPr bwMode="auto">
          <a:xfrm>
            <a:off x="0" y="188913"/>
            <a:ext cx="0" cy="865187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035" name="Line 12"/>
          <p:cNvSpPr>
            <a:spLocks noChangeShapeType="1"/>
          </p:cNvSpPr>
          <p:nvPr/>
        </p:nvSpPr>
        <p:spPr bwMode="auto">
          <a:xfrm>
            <a:off x="9144000" y="188913"/>
            <a:ext cx="0" cy="865187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036" name="Line 13"/>
          <p:cNvSpPr>
            <a:spLocks noChangeShapeType="1"/>
          </p:cNvSpPr>
          <p:nvPr/>
        </p:nvSpPr>
        <p:spPr bwMode="auto">
          <a:xfrm>
            <a:off x="7164388" y="188913"/>
            <a:ext cx="1655762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037" name="Line 14"/>
          <p:cNvSpPr>
            <a:spLocks noChangeShapeType="1"/>
          </p:cNvSpPr>
          <p:nvPr/>
        </p:nvSpPr>
        <p:spPr bwMode="auto">
          <a:xfrm>
            <a:off x="7164388" y="1054100"/>
            <a:ext cx="1655762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038" name="Line 15"/>
          <p:cNvSpPr>
            <a:spLocks noChangeShapeType="1"/>
          </p:cNvSpPr>
          <p:nvPr/>
        </p:nvSpPr>
        <p:spPr bwMode="auto">
          <a:xfrm>
            <a:off x="8820150" y="188913"/>
            <a:ext cx="3238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039" name="Line 16"/>
          <p:cNvSpPr>
            <a:spLocks noChangeShapeType="1"/>
          </p:cNvSpPr>
          <p:nvPr/>
        </p:nvSpPr>
        <p:spPr bwMode="auto">
          <a:xfrm>
            <a:off x="8820150" y="1054100"/>
            <a:ext cx="3238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040" name="Rectangle 17"/>
          <p:cNvSpPr>
            <a:spLocks noGrp="1" noChangeArrowheads="1"/>
          </p:cNvSpPr>
          <p:nvPr>
            <p:ph type="title"/>
          </p:nvPr>
        </p:nvSpPr>
        <p:spPr bwMode="auto">
          <a:xfrm>
            <a:off x="179388" y="219075"/>
            <a:ext cx="8064500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566" r:id="rId1"/>
    <p:sldLayoutId id="2147485567" r:id="rId2"/>
    <p:sldLayoutId id="2147485568" r:id="rId3"/>
    <p:sldLayoutId id="2147485569" r:id="rId4"/>
    <p:sldLayoutId id="2147485570" r:id="rId5"/>
    <p:sldLayoutId id="2147485571" r:id="rId6"/>
    <p:sldLayoutId id="2147485572" r:id="rId7"/>
    <p:sldLayoutId id="2147485573" r:id="rId8"/>
    <p:sldLayoutId id="2147485574" r:id="rId9"/>
    <p:sldLayoutId id="2147485575" r:id="rId10"/>
    <p:sldLayoutId id="2147485576" r:id="rId11"/>
    <p:sldLayoutId id="2147485577" r:id="rId12"/>
  </p:sldLayoutIdLst>
  <p:transition>
    <p:fade/>
  </p:transition>
  <p:hf sldNum="0" hdr="0" dt="0"/>
  <p:txStyles>
    <p:titleStyle>
      <a:lvl1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Trebuchet MS" pitchFamily="34" charset="0"/>
          <a:ea typeface="맑은 고딕" pitchFamily="50" charset="-127"/>
        </a:defRPr>
      </a:lvl2pPr>
      <a:lvl3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Trebuchet MS" pitchFamily="34" charset="0"/>
          <a:ea typeface="맑은 고딕" pitchFamily="50" charset="-127"/>
        </a:defRPr>
      </a:lvl3pPr>
      <a:lvl4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Trebuchet MS" pitchFamily="34" charset="0"/>
          <a:ea typeface="맑은 고딕" pitchFamily="50" charset="-127"/>
        </a:defRPr>
      </a:lvl4pPr>
      <a:lvl5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Trebuchet MS" pitchFamily="34" charset="0"/>
          <a:ea typeface="맑은 고딕" pitchFamily="50" charset="-127"/>
        </a:defRPr>
      </a:lvl5pPr>
      <a:lvl6pPr marL="457200" algn="ctr" rtl="0" fontAlgn="b" latinLnBrk="1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Trebuchet MS" pitchFamily="34" charset="0"/>
          <a:ea typeface="맑은 고딕" pitchFamily="50" charset="-127"/>
        </a:defRPr>
      </a:lvl6pPr>
      <a:lvl7pPr marL="914400" algn="ctr" rtl="0" fontAlgn="b" latinLnBrk="1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Trebuchet MS" pitchFamily="34" charset="0"/>
          <a:ea typeface="맑은 고딕" pitchFamily="50" charset="-127"/>
        </a:defRPr>
      </a:lvl7pPr>
      <a:lvl8pPr marL="1371600" algn="ctr" rtl="0" fontAlgn="b" latinLnBrk="1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Trebuchet MS" pitchFamily="34" charset="0"/>
          <a:ea typeface="맑은 고딕" pitchFamily="50" charset="-127"/>
        </a:defRPr>
      </a:lvl8pPr>
      <a:lvl9pPr marL="1828800" algn="ctr" rtl="0" fontAlgn="b" latinLnBrk="1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Trebuchet MS" pitchFamily="34" charset="0"/>
          <a:ea typeface="맑은 고딕" pitchFamily="50" charset="-127"/>
        </a:defRPr>
      </a:lvl9pPr>
    </p:titleStyle>
    <p:bodyStyle>
      <a:lvl1pPr marL="176213" indent="-176213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SzPct val="65000"/>
        <a:buFont typeface="Wingdings" panose="05000000000000000000" pitchFamily="2" charset="2"/>
        <a:buBlip>
          <a:blip r:embed="rId14"/>
        </a:buBlip>
        <a:defRPr kumimoji="1" b="1">
          <a:solidFill>
            <a:schemeClr val="tx1"/>
          </a:solidFill>
          <a:latin typeface="+mn-lt"/>
          <a:ea typeface="+mn-ea"/>
          <a:cs typeface="+mn-cs"/>
        </a:defRPr>
      </a:lvl1pPr>
      <a:lvl2pPr marL="339725" indent="-161925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Clr>
          <a:srgbClr val="336699"/>
        </a:buClr>
        <a:buSzPct val="85000"/>
        <a:buChar char="•"/>
        <a:defRPr kumimoji="1" b="1">
          <a:solidFill>
            <a:schemeClr val="tx1"/>
          </a:solidFill>
          <a:latin typeface="+mn-lt"/>
          <a:ea typeface="+mn-ea"/>
        </a:defRPr>
      </a:lvl2pPr>
      <a:lvl3pPr marL="530225" indent="-188913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anose="020B0606020202030204" pitchFamily="34" charset="0"/>
        <a:buChar char="−"/>
        <a:defRPr kumimoji="1" b="1">
          <a:solidFill>
            <a:schemeClr val="tx1"/>
          </a:solidFill>
          <a:latin typeface="+mn-lt"/>
          <a:ea typeface="+mn-ea"/>
        </a:defRPr>
      </a:lvl3pPr>
      <a:lvl4pPr marL="1258888" indent="-174625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anose="020B0606020202030204" pitchFamily="34" charset="0"/>
        <a:buChar char="−"/>
        <a:defRPr kumimoji="1" b="1">
          <a:solidFill>
            <a:schemeClr val="tx1"/>
          </a:solidFill>
          <a:latin typeface="+mn-lt"/>
          <a:ea typeface="+mn-ea"/>
        </a:defRPr>
      </a:lvl4pPr>
      <a:lvl5pPr marL="1612900" indent="-174625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anose="020B0606020202030204" pitchFamily="34" charset="0"/>
        <a:buChar char="−"/>
        <a:defRPr kumimoji="1" b="1">
          <a:solidFill>
            <a:schemeClr val="tx1"/>
          </a:solidFill>
          <a:latin typeface="+mn-lt"/>
          <a:ea typeface="+mn-ea"/>
        </a:defRPr>
      </a:lvl5pPr>
      <a:lvl6pPr marL="2070100" indent="-174625" algn="l" rtl="0" fontAlgn="base" latinLnBrk="1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itchFamily="34" charset="0"/>
        <a:buChar char="−"/>
        <a:defRPr kumimoji="1" b="1">
          <a:solidFill>
            <a:schemeClr val="tx1"/>
          </a:solidFill>
          <a:latin typeface="+mn-lt"/>
          <a:ea typeface="+mn-ea"/>
        </a:defRPr>
      </a:lvl6pPr>
      <a:lvl7pPr marL="2527300" indent="-174625" algn="l" rtl="0" fontAlgn="base" latinLnBrk="1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itchFamily="34" charset="0"/>
        <a:buChar char="−"/>
        <a:defRPr kumimoji="1" b="1">
          <a:solidFill>
            <a:schemeClr val="tx1"/>
          </a:solidFill>
          <a:latin typeface="+mn-lt"/>
          <a:ea typeface="+mn-ea"/>
        </a:defRPr>
      </a:lvl7pPr>
      <a:lvl8pPr marL="2984500" indent="-174625" algn="l" rtl="0" fontAlgn="base" latinLnBrk="1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itchFamily="34" charset="0"/>
        <a:buChar char="−"/>
        <a:defRPr kumimoji="1" b="1">
          <a:solidFill>
            <a:schemeClr val="tx1"/>
          </a:solidFill>
          <a:latin typeface="+mn-lt"/>
          <a:ea typeface="+mn-ea"/>
        </a:defRPr>
      </a:lvl8pPr>
      <a:lvl9pPr marL="3441700" indent="-174625" algn="l" rtl="0" fontAlgn="base" latinLnBrk="1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itchFamily="34" charset="0"/>
        <a:buChar char="−"/>
        <a:defRPr kumimoji="1" b="1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268413"/>
            <a:ext cx="8839200" cy="5137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</p:txBody>
      </p:sp>
      <p:sp>
        <p:nvSpPr>
          <p:cNvPr id="365571" name="Rectangle 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709863" y="6442075"/>
            <a:ext cx="3733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latinLnBrk="1" hangingPunct="1">
              <a:defRPr sz="1200" b="1">
                <a:solidFill>
                  <a:srgbClr val="000000"/>
                </a:solidFill>
                <a:latin typeface="Arial" charset="0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8742363" y="6562725"/>
            <a:ext cx="401637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9pPr>
          </a:lstStyle>
          <a:p>
            <a:pPr algn="ctr" eaLnBrk="1" latinLnBrk="1" hangingPunct="1">
              <a:spcBef>
                <a:spcPct val="50000"/>
              </a:spcBef>
              <a:defRPr/>
            </a:pPr>
            <a:fld id="{1F98DA86-BA5B-4A8A-B4C9-37ED0B36C058}" type="slidenum">
              <a:rPr lang="en-US" altLang="ko-KR" sz="1300" b="1" smtClean="0">
                <a:solidFill>
                  <a:srgbClr val="000000"/>
                </a:solidFill>
              </a:rPr>
              <a:pPr algn="ctr" eaLnBrk="1" latinLnBrk="1" hangingPunct="1">
                <a:spcBef>
                  <a:spcPct val="50000"/>
                </a:spcBef>
                <a:defRPr/>
              </a:pPr>
              <a:t>‹#›</a:t>
            </a:fld>
            <a:endParaRPr lang="en-US" altLang="ko-KR" sz="1300" b="1">
              <a:solidFill>
                <a:srgbClr val="000000"/>
              </a:solidFill>
            </a:endParaRP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8820150" y="188913"/>
            <a:ext cx="323850" cy="865187"/>
          </a:xfrm>
          <a:prstGeom prst="rect">
            <a:avLst/>
          </a:prstGeom>
          <a:solidFill>
            <a:srgbClr val="006B6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1pPr>
            <a:lvl2pPr marL="742950" indent="-28575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2pPr>
            <a:lvl3pPr marL="11430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3pPr>
            <a:lvl4pPr marL="16002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4pPr>
            <a:lvl5pPr marL="20574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9pPr>
          </a:lstStyle>
          <a:p>
            <a:pPr eaLnBrk="1" latinLnBrk="1" hangingPunct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65000"/>
              <a:buFont typeface="Wingdings" pitchFamily="2" charset="2"/>
              <a:buNone/>
              <a:defRPr/>
            </a:pPr>
            <a:endParaRPr lang="ko-KR" altLang="ko-KR" sz="1600" b="1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8158163" y="188913"/>
            <a:ext cx="719137" cy="865187"/>
          </a:xfrm>
          <a:prstGeom prst="rect">
            <a:avLst/>
          </a:prstGeom>
          <a:solidFill>
            <a:srgbClr val="6C90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1pPr>
            <a:lvl2pPr marL="742950" indent="-28575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2pPr>
            <a:lvl3pPr marL="11430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3pPr>
            <a:lvl4pPr marL="16002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4pPr>
            <a:lvl5pPr marL="20574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9pPr>
          </a:lstStyle>
          <a:p>
            <a:pPr eaLnBrk="1" latinLnBrk="1" hangingPunct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65000"/>
              <a:buFont typeface="Wingdings" pitchFamily="2" charset="2"/>
              <a:buNone/>
              <a:defRPr/>
            </a:pPr>
            <a:endParaRPr lang="ko-KR" altLang="ko-KR" sz="1600" b="1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0" y="188913"/>
            <a:ext cx="8243888" cy="865187"/>
          </a:xfrm>
          <a:prstGeom prst="rect">
            <a:avLst/>
          </a:prstGeom>
          <a:solidFill>
            <a:srgbClr val="03285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1pPr>
            <a:lvl2pPr marL="742950" indent="-28575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2pPr>
            <a:lvl3pPr marL="11430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3pPr>
            <a:lvl4pPr marL="16002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4pPr>
            <a:lvl5pPr marL="20574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9pPr>
          </a:lstStyle>
          <a:p>
            <a:pPr eaLnBrk="1" latinLnBrk="1" hangingPunct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65000"/>
              <a:buFont typeface="Wingdings" pitchFamily="2" charset="2"/>
              <a:buNone/>
              <a:defRPr/>
            </a:pPr>
            <a:endParaRPr lang="ko-KR" altLang="ko-KR" sz="3000" b="1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56" name="Line 8"/>
          <p:cNvSpPr>
            <a:spLocks noChangeShapeType="1"/>
          </p:cNvSpPr>
          <p:nvPr/>
        </p:nvSpPr>
        <p:spPr bwMode="auto">
          <a:xfrm>
            <a:off x="0" y="188913"/>
            <a:ext cx="7164388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057" name="Line 9"/>
          <p:cNvSpPr>
            <a:spLocks noChangeShapeType="1"/>
          </p:cNvSpPr>
          <p:nvPr/>
        </p:nvSpPr>
        <p:spPr bwMode="auto">
          <a:xfrm>
            <a:off x="0" y="1054100"/>
            <a:ext cx="7164388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058" name="Line 10"/>
          <p:cNvSpPr>
            <a:spLocks noChangeShapeType="1"/>
          </p:cNvSpPr>
          <p:nvPr/>
        </p:nvSpPr>
        <p:spPr bwMode="auto">
          <a:xfrm>
            <a:off x="0" y="188913"/>
            <a:ext cx="0" cy="865187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059" name="Line 11"/>
          <p:cNvSpPr>
            <a:spLocks noChangeShapeType="1"/>
          </p:cNvSpPr>
          <p:nvPr/>
        </p:nvSpPr>
        <p:spPr bwMode="auto">
          <a:xfrm>
            <a:off x="9144000" y="188913"/>
            <a:ext cx="0" cy="865187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060" name="Line 12"/>
          <p:cNvSpPr>
            <a:spLocks noChangeShapeType="1"/>
          </p:cNvSpPr>
          <p:nvPr/>
        </p:nvSpPr>
        <p:spPr bwMode="auto">
          <a:xfrm>
            <a:off x="7164388" y="188913"/>
            <a:ext cx="1655762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061" name="Line 13"/>
          <p:cNvSpPr>
            <a:spLocks noChangeShapeType="1"/>
          </p:cNvSpPr>
          <p:nvPr/>
        </p:nvSpPr>
        <p:spPr bwMode="auto">
          <a:xfrm>
            <a:off x="7164388" y="1054100"/>
            <a:ext cx="1655762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062" name="Line 14"/>
          <p:cNvSpPr>
            <a:spLocks noChangeShapeType="1"/>
          </p:cNvSpPr>
          <p:nvPr/>
        </p:nvSpPr>
        <p:spPr bwMode="auto">
          <a:xfrm>
            <a:off x="8820150" y="188913"/>
            <a:ext cx="3238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063" name="Line 15"/>
          <p:cNvSpPr>
            <a:spLocks noChangeShapeType="1"/>
          </p:cNvSpPr>
          <p:nvPr/>
        </p:nvSpPr>
        <p:spPr bwMode="auto">
          <a:xfrm>
            <a:off x="8820150" y="1054100"/>
            <a:ext cx="3238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064" name="Rectangle 16"/>
          <p:cNvSpPr>
            <a:spLocks noGrp="1" noChangeArrowheads="1"/>
          </p:cNvSpPr>
          <p:nvPr>
            <p:ph type="title"/>
          </p:nvPr>
        </p:nvSpPr>
        <p:spPr bwMode="auto">
          <a:xfrm>
            <a:off x="179388" y="219075"/>
            <a:ext cx="8064500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578" r:id="rId1"/>
    <p:sldLayoutId id="2147485579" r:id="rId2"/>
    <p:sldLayoutId id="2147485580" r:id="rId3"/>
    <p:sldLayoutId id="2147485581" r:id="rId4"/>
    <p:sldLayoutId id="2147485582" r:id="rId5"/>
    <p:sldLayoutId id="2147485583" r:id="rId6"/>
    <p:sldLayoutId id="2147485584" r:id="rId7"/>
    <p:sldLayoutId id="2147485585" r:id="rId8"/>
    <p:sldLayoutId id="2147485586" r:id="rId9"/>
    <p:sldLayoutId id="2147485587" r:id="rId10"/>
    <p:sldLayoutId id="2147485588" r:id="rId11"/>
  </p:sldLayoutIdLst>
  <p:transition>
    <p:fade/>
  </p:transition>
  <p:hf sldNum="0" hdr="0" dt="0"/>
  <p:txStyles>
    <p:titleStyle>
      <a:lvl1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" latinLnBrk="1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" latinLnBrk="1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" latinLnBrk="1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" latinLnBrk="1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176213" indent="-176213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SzPct val="65000"/>
        <a:buFont typeface="Wingdings" panose="05000000000000000000" pitchFamily="2" charset="2"/>
        <a:buBlip>
          <a:blip r:embed="rId13"/>
        </a:buBlip>
        <a:defRPr kumimoji="1" b="1">
          <a:solidFill>
            <a:schemeClr val="tx1"/>
          </a:solidFill>
          <a:latin typeface="+mn-lt"/>
          <a:ea typeface="+mn-ea"/>
          <a:cs typeface="+mn-cs"/>
        </a:defRPr>
      </a:lvl1pPr>
      <a:lvl2pPr marL="339725" indent="-161925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Clr>
          <a:srgbClr val="336699"/>
        </a:buClr>
        <a:buSzPct val="85000"/>
        <a:buChar char="•"/>
        <a:defRPr kumimoji="1" b="1">
          <a:solidFill>
            <a:schemeClr val="tx1"/>
          </a:solidFill>
          <a:latin typeface="+mn-lt"/>
          <a:ea typeface="+mn-ea"/>
        </a:defRPr>
      </a:lvl2pPr>
      <a:lvl3pPr marL="530225" indent="-188913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anose="020B0606020202030204" pitchFamily="34" charset="0"/>
        <a:buChar char="−"/>
        <a:defRPr kumimoji="1" b="1">
          <a:solidFill>
            <a:schemeClr val="tx1"/>
          </a:solidFill>
          <a:latin typeface="+mn-lt"/>
          <a:ea typeface="+mn-ea"/>
        </a:defRPr>
      </a:lvl3pPr>
      <a:lvl4pPr marL="1258888" indent="-174625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anose="020B0606020202030204" pitchFamily="34" charset="0"/>
        <a:buChar char="−"/>
        <a:defRPr kumimoji="1" b="1">
          <a:solidFill>
            <a:schemeClr val="tx1"/>
          </a:solidFill>
          <a:latin typeface="굴림" pitchFamily="50" charset="-127"/>
          <a:ea typeface="굴림" pitchFamily="50" charset="-127"/>
        </a:defRPr>
      </a:lvl4pPr>
      <a:lvl5pPr marL="1612900" indent="-174625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anose="020B0606020202030204" pitchFamily="34" charset="0"/>
        <a:buChar char="−"/>
        <a:defRPr kumimoji="1" b="1">
          <a:solidFill>
            <a:schemeClr val="tx1"/>
          </a:solidFill>
          <a:latin typeface="굴림" pitchFamily="50" charset="-127"/>
          <a:ea typeface="굴림" pitchFamily="50" charset="-127"/>
        </a:defRPr>
      </a:lvl5pPr>
      <a:lvl6pPr marL="2070100" indent="-174625" algn="l" rtl="0" fontAlgn="base" latinLnBrk="1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itchFamily="34" charset="0"/>
        <a:buChar char="−"/>
        <a:defRPr kumimoji="1" b="1">
          <a:solidFill>
            <a:schemeClr val="tx1"/>
          </a:solidFill>
          <a:latin typeface="굴림" pitchFamily="50" charset="-127"/>
          <a:ea typeface="굴림" pitchFamily="50" charset="-127"/>
        </a:defRPr>
      </a:lvl6pPr>
      <a:lvl7pPr marL="2527300" indent="-174625" algn="l" rtl="0" fontAlgn="base" latinLnBrk="1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itchFamily="34" charset="0"/>
        <a:buChar char="−"/>
        <a:defRPr kumimoji="1" b="1">
          <a:solidFill>
            <a:schemeClr val="tx1"/>
          </a:solidFill>
          <a:latin typeface="굴림" pitchFamily="50" charset="-127"/>
          <a:ea typeface="굴림" pitchFamily="50" charset="-127"/>
        </a:defRPr>
      </a:lvl7pPr>
      <a:lvl8pPr marL="2984500" indent="-174625" algn="l" rtl="0" fontAlgn="base" latinLnBrk="1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itchFamily="34" charset="0"/>
        <a:buChar char="−"/>
        <a:defRPr kumimoji="1" b="1">
          <a:solidFill>
            <a:schemeClr val="tx1"/>
          </a:solidFill>
          <a:latin typeface="굴림" pitchFamily="50" charset="-127"/>
          <a:ea typeface="굴림" pitchFamily="50" charset="-127"/>
        </a:defRPr>
      </a:lvl8pPr>
      <a:lvl9pPr marL="3441700" indent="-174625" algn="l" rtl="0" fontAlgn="base" latinLnBrk="1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itchFamily="34" charset="0"/>
        <a:buChar char="−"/>
        <a:defRPr kumimoji="1" b="1">
          <a:solidFill>
            <a:schemeClr val="tx1"/>
          </a:solidFill>
          <a:latin typeface="굴림" pitchFamily="50" charset="-127"/>
          <a:ea typeface="굴림" pitchFamily="50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268413"/>
            <a:ext cx="8839200" cy="5137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8742363" y="6562725"/>
            <a:ext cx="401637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9pPr>
          </a:lstStyle>
          <a:p>
            <a:pPr algn="ctr" eaLnBrk="1" latinLnBrk="1" hangingPunct="1">
              <a:spcBef>
                <a:spcPct val="50000"/>
              </a:spcBef>
              <a:defRPr/>
            </a:pPr>
            <a:fld id="{849E6D93-8302-46F3-8D57-ABFDE5C4ECA9}" type="slidenum">
              <a:rPr lang="en-US" altLang="ko-KR" sz="1300" b="1" smtClean="0">
                <a:solidFill>
                  <a:srgbClr val="000000"/>
                </a:solidFill>
              </a:rPr>
              <a:pPr algn="ctr" eaLnBrk="1" latinLnBrk="1" hangingPunct="1">
                <a:spcBef>
                  <a:spcPct val="50000"/>
                </a:spcBef>
                <a:defRPr/>
              </a:pPr>
              <a:t>‹#›</a:t>
            </a:fld>
            <a:endParaRPr lang="en-US" altLang="ko-KR" sz="1300" b="1" dirty="0">
              <a:solidFill>
                <a:srgbClr val="000000"/>
              </a:solidFill>
            </a:endParaRP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8820150" y="188913"/>
            <a:ext cx="323850" cy="865187"/>
          </a:xfrm>
          <a:prstGeom prst="rect">
            <a:avLst/>
          </a:prstGeom>
          <a:solidFill>
            <a:srgbClr val="006B6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1pPr>
            <a:lvl2pPr marL="742950" indent="-28575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2pPr>
            <a:lvl3pPr marL="11430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3pPr>
            <a:lvl4pPr marL="16002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4pPr>
            <a:lvl5pPr marL="20574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9pPr>
          </a:lstStyle>
          <a:p>
            <a:pPr eaLnBrk="1" latinLnBrk="1" hangingPunct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65000"/>
              <a:buFont typeface="Wingdings" pitchFamily="2" charset="2"/>
              <a:buNone/>
              <a:defRPr/>
            </a:pPr>
            <a:endParaRPr lang="ko-KR" altLang="ko-KR" sz="1600" b="1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8158163" y="188913"/>
            <a:ext cx="719137" cy="865187"/>
          </a:xfrm>
          <a:prstGeom prst="rect">
            <a:avLst/>
          </a:prstGeom>
          <a:solidFill>
            <a:srgbClr val="6C90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1pPr>
            <a:lvl2pPr marL="742950" indent="-28575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2pPr>
            <a:lvl3pPr marL="11430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3pPr>
            <a:lvl4pPr marL="16002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4pPr>
            <a:lvl5pPr marL="20574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9pPr>
          </a:lstStyle>
          <a:p>
            <a:pPr eaLnBrk="1" latinLnBrk="1" hangingPunct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65000"/>
              <a:buFont typeface="Wingdings" pitchFamily="2" charset="2"/>
              <a:buNone/>
              <a:defRPr/>
            </a:pPr>
            <a:endParaRPr lang="ko-KR" altLang="ko-KR" sz="1600" b="1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0" y="188913"/>
            <a:ext cx="8243888" cy="865187"/>
          </a:xfrm>
          <a:prstGeom prst="rect">
            <a:avLst/>
          </a:prstGeom>
          <a:solidFill>
            <a:srgbClr val="03285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1pPr>
            <a:lvl2pPr marL="742950" indent="-28575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2pPr>
            <a:lvl3pPr marL="11430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3pPr>
            <a:lvl4pPr marL="16002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4pPr>
            <a:lvl5pPr marL="2057400" indent="-228600" eaLnBrk="0" hangingPunct="0"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FFFF"/>
                </a:solidFill>
                <a:latin typeface="Tahoma" pitchFamily="34" charset="0"/>
                <a:ea typeface="HY헤드라인M" pitchFamily="18" charset="-127"/>
              </a:defRPr>
            </a:lvl9pPr>
          </a:lstStyle>
          <a:p>
            <a:pPr eaLnBrk="1" latinLnBrk="1" hangingPunct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65000"/>
              <a:buFont typeface="Wingdings" pitchFamily="2" charset="2"/>
              <a:buNone/>
              <a:defRPr/>
            </a:pPr>
            <a:endParaRPr lang="ko-KR" altLang="ko-KR" sz="3000" b="1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80" name="Line 8"/>
          <p:cNvSpPr>
            <a:spLocks noChangeShapeType="1"/>
          </p:cNvSpPr>
          <p:nvPr/>
        </p:nvSpPr>
        <p:spPr bwMode="auto">
          <a:xfrm>
            <a:off x="0" y="188913"/>
            <a:ext cx="7164388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3081" name="Line 9"/>
          <p:cNvSpPr>
            <a:spLocks noChangeShapeType="1"/>
          </p:cNvSpPr>
          <p:nvPr/>
        </p:nvSpPr>
        <p:spPr bwMode="auto">
          <a:xfrm>
            <a:off x="0" y="1054100"/>
            <a:ext cx="7164388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3082" name="Line 10"/>
          <p:cNvSpPr>
            <a:spLocks noChangeShapeType="1"/>
          </p:cNvSpPr>
          <p:nvPr/>
        </p:nvSpPr>
        <p:spPr bwMode="auto">
          <a:xfrm>
            <a:off x="0" y="188913"/>
            <a:ext cx="0" cy="865187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3083" name="Line 11"/>
          <p:cNvSpPr>
            <a:spLocks noChangeShapeType="1"/>
          </p:cNvSpPr>
          <p:nvPr/>
        </p:nvSpPr>
        <p:spPr bwMode="auto">
          <a:xfrm>
            <a:off x="9144000" y="188913"/>
            <a:ext cx="0" cy="865187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3084" name="Line 12"/>
          <p:cNvSpPr>
            <a:spLocks noChangeShapeType="1"/>
          </p:cNvSpPr>
          <p:nvPr/>
        </p:nvSpPr>
        <p:spPr bwMode="auto">
          <a:xfrm>
            <a:off x="7164388" y="188913"/>
            <a:ext cx="1655762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3085" name="Line 13"/>
          <p:cNvSpPr>
            <a:spLocks noChangeShapeType="1"/>
          </p:cNvSpPr>
          <p:nvPr/>
        </p:nvSpPr>
        <p:spPr bwMode="auto">
          <a:xfrm>
            <a:off x="7164388" y="1054100"/>
            <a:ext cx="1655762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3086" name="Line 14"/>
          <p:cNvSpPr>
            <a:spLocks noChangeShapeType="1"/>
          </p:cNvSpPr>
          <p:nvPr/>
        </p:nvSpPr>
        <p:spPr bwMode="auto">
          <a:xfrm>
            <a:off x="8820150" y="188913"/>
            <a:ext cx="3238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3087" name="Line 15"/>
          <p:cNvSpPr>
            <a:spLocks noChangeShapeType="1"/>
          </p:cNvSpPr>
          <p:nvPr/>
        </p:nvSpPr>
        <p:spPr bwMode="auto">
          <a:xfrm>
            <a:off x="8820150" y="1054100"/>
            <a:ext cx="3238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3088" name="Rectangle 16"/>
          <p:cNvSpPr>
            <a:spLocks noGrp="1" noChangeArrowheads="1"/>
          </p:cNvSpPr>
          <p:nvPr>
            <p:ph type="title"/>
          </p:nvPr>
        </p:nvSpPr>
        <p:spPr bwMode="auto">
          <a:xfrm>
            <a:off x="179388" y="219075"/>
            <a:ext cx="8064500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592" r:id="rId1"/>
    <p:sldLayoutId id="2147485593" r:id="rId2"/>
    <p:sldLayoutId id="2147485594" r:id="rId3"/>
    <p:sldLayoutId id="2147485595" r:id="rId4"/>
    <p:sldLayoutId id="2147485596" r:id="rId5"/>
    <p:sldLayoutId id="2147485597" r:id="rId6"/>
    <p:sldLayoutId id="2147485598" r:id="rId7"/>
    <p:sldLayoutId id="2147485599" r:id="rId8"/>
    <p:sldLayoutId id="2147485600" r:id="rId9"/>
    <p:sldLayoutId id="2147485601" r:id="rId10"/>
    <p:sldLayoutId id="2147485602" r:id="rId11"/>
  </p:sldLayoutIdLst>
  <p:transition>
    <p:fade/>
  </p:transition>
  <p:hf sldNum="0" hdr="0" dt="0"/>
  <p:txStyles>
    <p:titleStyle>
      <a:lvl1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" latinLnBrk="1" hangingPunct="0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" latinLnBrk="1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" latinLnBrk="1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" latinLnBrk="1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" latinLnBrk="1">
        <a:lnSpc>
          <a:spcPct val="95000"/>
        </a:lnSpc>
        <a:spcBef>
          <a:spcPct val="0"/>
        </a:spcBef>
        <a:spcAft>
          <a:spcPct val="0"/>
        </a:spcAft>
        <a:defRPr kumimoji="1" sz="3000" b="1">
          <a:solidFill>
            <a:schemeClr val="bg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176213" indent="-176213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SzPct val="65000"/>
        <a:buFont typeface="Wingdings" panose="05000000000000000000" pitchFamily="2" charset="2"/>
        <a:buBlip>
          <a:blip r:embed="rId13"/>
        </a:buBlip>
        <a:defRPr kumimoji="1" b="1">
          <a:solidFill>
            <a:schemeClr val="tx1"/>
          </a:solidFill>
          <a:latin typeface="+mn-lt"/>
          <a:ea typeface="+mn-ea"/>
          <a:cs typeface="+mn-cs"/>
        </a:defRPr>
      </a:lvl1pPr>
      <a:lvl2pPr marL="339725" indent="-161925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Clr>
          <a:srgbClr val="336699"/>
        </a:buClr>
        <a:buSzPct val="85000"/>
        <a:buChar char="•"/>
        <a:defRPr kumimoji="1" b="1">
          <a:solidFill>
            <a:schemeClr val="tx1"/>
          </a:solidFill>
          <a:latin typeface="+mn-lt"/>
          <a:ea typeface="+mn-ea"/>
        </a:defRPr>
      </a:lvl2pPr>
      <a:lvl3pPr marL="530225" indent="-188913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anose="020B0606020202030204" pitchFamily="34" charset="0"/>
        <a:buChar char="−"/>
        <a:defRPr kumimoji="1" b="1">
          <a:solidFill>
            <a:schemeClr val="tx1"/>
          </a:solidFill>
          <a:latin typeface="+mn-lt"/>
          <a:ea typeface="+mn-ea"/>
        </a:defRPr>
      </a:lvl3pPr>
      <a:lvl4pPr marL="1258888" indent="-174625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anose="020B0606020202030204" pitchFamily="34" charset="0"/>
        <a:buChar char="−"/>
        <a:defRPr kumimoji="1" b="1">
          <a:solidFill>
            <a:schemeClr val="tx1"/>
          </a:solidFill>
          <a:latin typeface="굴림" pitchFamily="50" charset="-127"/>
          <a:ea typeface="굴림" pitchFamily="50" charset="-127"/>
        </a:defRPr>
      </a:lvl4pPr>
      <a:lvl5pPr marL="1612900" indent="-174625" algn="l" rtl="0" eaLnBrk="0" fontAlgn="base" latinLnBrk="1" hangingPunct="0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anose="020B0606020202030204" pitchFamily="34" charset="0"/>
        <a:buChar char="−"/>
        <a:defRPr kumimoji="1" b="1">
          <a:solidFill>
            <a:schemeClr val="tx1"/>
          </a:solidFill>
          <a:latin typeface="굴림" pitchFamily="50" charset="-127"/>
          <a:ea typeface="굴림" pitchFamily="50" charset="-127"/>
        </a:defRPr>
      </a:lvl5pPr>
      <a:lvl6pPr marL="2070100" indent="-174625" algn="l" rtl="0" fontAlgn="base" latinLnBrk="1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itchFamily="34" charset="0"/>
        <a:buChar char="−"/>
        <a:defRPr kumimoji="1" b="1">
          <a:solidFill>
            <a:schemeClr val="tx1"/>
          </a:solidFill>
          <a:latin typeface="굴림" pitchFamily="50" charset="-127"/>
          <a:ea typeface="굴림" pitchFamily="50" charset="-127"/>
        </a:defRPr>
      </a:lvl6pPr>
      <a:lvl7pPr marL="2527300" indent="-174625" algn="l" rtl="0" fontAlgn="base" latinLnBrk="1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itchFamily="34" charset="0"/>
        <a:buChar char="−"/>
        <a:defRPr kumimoji="1" b="1">
          <a:solidFill>
            <a:schemeClr val="tx1"/>
          </a:solidFill>
          <a:latin typeface="굴림" pitchFamily="50" charset="-127"/>
          <a:ea typeface="굴림" pitchFamily="50" charset="-127"/>
        </a:defRPr>
      </a:lvl7pPr>
      <a:lvl8pPr marL="2984500" indent="-174625" algn="l" rtl="0" fontAlgn="base" latinLnBrk="1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itchFamily="34" charset="0"/>
        <a:buChar char="−"/>
        <a:defRPr kumimoji="1" b="1">
          <a:solidFill>
            <a:schemeClr val="tx1"/>
          </a:solidFill>
          <a:latin typeface="굴림" pitchFamily="50" charset="-127"/>
          <a:ea typeface="굴림" pitchFamily="50" charset="-127"/>
        </a:defRPr>
      </a:lvl8pPr>
      <a:lvl9pPr marL="3441700" indent="-174625" algn="l" rtl="0" fontAlgn="base" latinLnBrk="1">
        <a:lnSpc>
          <a:spcPct val="95000"/>
        </a:lnSpc>
        <a:spcBef>
          <a:spcPct val="25000"/>
        </a:spcBef>
        <a:spcAft>
          <a:spcPct val="25000"/>
        </a:spcAft>
        <a:buSzPct val="85000"/>
        <a:buFont typeface="Arial Narrow" pitchFamily="34" charset="0"/>
        <a:buChar char="−"/>
        <a:defRPr kumimoji="1" b="1">
          <a:solidFill>
            <a:schemeClr val="tx1"/>
          </a:solidFill>
          <a:latin typeface="굴림" pitchFamily="50" charset="-127"/>
          <a:ea typeface="굴림" pitchFamily="50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 userDrawn="1"/>
        </p:nvSpPr>
        <p:spPr bwMode="auto">
          <a:xfrm>
            <a:off x="0" y="-41275"/>
            <a:ext cx="9144000" cy="849313"/>
          </a:xfrm>
          <a:prstGeom prst="rect">
            <a:avLst/>
          </a:prstGeom>
          <a:solidFill>
            <a:srgbClr val="0326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1" hangingPunct="1">
              <a:lnSpc>
                <a:spcPct val="105000"/>
              </a:lnSpc>
              <a:spcBef>
                <a:spcPct val="20000"/>
              </a:spcBef>
              <a:buSzPct val="65000"/>
              <a:buFont typeface="Wingdings" pitchFamily="2" charset="2"/>
              <a:buNone/>
              <a:defRPr/>
            </a:pPr>
            <a:endParaRPr lang="ko-KR" altLang="ko-KR" sz="3400" b="0">
              <a:solidFill>
                <a:srgbClr val="000000"/>
              </a:solidFill>
              <a:latin typeface="Tahoma" pitchFamily="34" charset="0"/>
              <a:ea typeface="HY헤드라인M" pitchFamily="18" charset="-127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942975"/>
            <a:ext cx="8839200" cy="546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107950" y="15875"/>
            <a:ext cx="7632700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8199" name="Rectangle 7"/>
          <p:cNvSpPr>
            <a:spLocks noChangeArrowheads="1"/>
          </p:cNvSpPr>
          <p:nvPr userDrawn="1"/>
        </p:nvSpPr>
        <p:spPr bwMode="auto">
          <a:xfrm>
            <a:off x="8820150" y="-39688"/>
            <a:ext cx="323850" cy="844551"/>
          </a:xfrm>
          <a:prstGeom prst="rect">
            <a:avLst/>
          </a:prstGeom>
          <a:solidFill>
            <a:srgbClr val="035265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1" hangingPunct="1">
              <a:defRPr/>
            </a:pPr>
            <a:endParaRPr lang="ko-KR" altLang="ko-KR" b="0">
              <a:solidFill>
                <a:srgbClr val="000000"/>
              </a:solidFill>
              <a:latin typeface="Tahoma" pitchFamily="34" charset="0"/>
              <a:ea typeface="HY헤드라인M" pitchFamily="18" charset="-127"/>
            </a:endParaRPr>
          </a:p>
        </p:txBody>
      </p:sp>
      <p:sp>
        <p:nvSpPr>
          <p:cNvPr id="8200" name="Rectangle 8"/>
          <p:cNvSpPr>
            <a:spLocks noChangeArrowheads="1"/>
          </p:cNvSpPr>
          <p:nvPr userDrawn="1"/>
        </p:nvSpPr>
        <p:spPr bwMode="auto">
          <a:xfrm>
            <a:off x="7812088" y="-39688"/>
            <a:ext cx="1008062" cy="844551"/>
          </a:xfrm>
          <a:prstGeom prst="rect">
            <a:avLst/>
          </a:prstGeom>
          <a:solidFill>
            <a:srgbClr val="6C90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itchFamily="2" charset="2"/>
              <a:defRPr kumimoji="1" sz="2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1" hangingPunct="1">
              <a:defRPr/>
            </a:pPr>
            <a:endParaRPr lang="ko-KR" altLang="ko-KR" b="0">
              <a:solidFill>
                <a:srgbClr val="000000"/>
              </a:solidFill>
              <a:latin typeface="Tahoma" pitchFamily="34" charset="0"/>
              <a:ea typeface="HY헤드라인M" pitchFamily="18" charset="-127"/>
            </a:endParaRPr>
          </a:p>
        </p:txBody>
      </p:sp>
      <p:sp>
        <p:nvSpPr>
          <p:cNvPr id="9" name="Rectangle 4"/>
          <p:cNvSpPr>
            <a:spLocks noChangeArrowheads="1"/>
          </p:cNvSpPr>
          <p:nvPr userDrawn="1"/>
        </p:nvSpPr>
        <p:spPr bwMode="auto">
          <a:xfrm>
            <a:off x="8742363" y="6525344"/>
            <a:ext cx="401637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rebuchet MS" panose="020B0603020202020204" pitchFamily="34" charset="0"/>
                <a:ea typeface="굴림" panose="020B0600000101010101" pitchFamily="50" charset="-127"/>
              </a:defRPr>
            </a:lvl9pPr>
          </a:lstStyle>
          <a:p>
            <a:pPr algn="ctr" eaLnBrk="1" latinLnBrk="1" hangingPunct="1">
              <a:spcBef>
                <a:spcPct val="50000"/>
              </a:spcBef>
              <a:defRPr/>
            </a:pPr>
            <a:fld id="{849E6D93-8302-46F3-8D57-ABFDE5C4ECA9}" type="slidenum">
              <a:rPr lang="en-US" altLang="ko-KR" sz="1300" b="1" smtClean="0">
                <a:solidFill>
                  <a:srgbClr val="000000"/>
                </a:solidFill>
              </a:rPr>
              <a:pPr algn="ctr" eaLnBrk="1" latinLnBrk="1" hangingPunct="1">
                <a:spcBef>
                  <a:spcPct val="50000"/>
                </a:spcBef>
                <a:defRPr/>
              </a:pPr>
              <a:t>‹#›</a:t>
            </a:fld>
            <a:endParaRPr lang="en-US" altLang="ko-KR" sz="1300" b="1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03" r:id="rId1"/>
    <p:sldLayoutId id="2147485604" r:id="rId2"/>
    <p:sldLayoutId id="2147485605" r:id="rId3"/>
    <p:sldLayoutId id="2147485606" r:id="rId4"/>
    <p:sldLayoutId id="2147485607" r:id="rId5"/>
    <p:sldLayoutId id="2147485608" r:id="rId6"/>
    <p:sldLayoutId id="2147485609" r:id="rId7"/>
    <p:sldLayoutId id="2147485610" r:id="rId8"/>
    <p:sldLayoutId id="2147485611" r:id="rId9"/>
    <p:sldLayoutId id="2147485612" r:id="rId10"/>
    <p:sldLayoutId id="2147485613" r:id="rId11"/>
    <p:sldLayoutId id="2147485614" r:id="rId12"/>
    <p:sldLayoutId id="2147485615" r:id="rId13"/>
  </p:sldLayoutIdLst>
  <p:transition>
    <p:fade/>
  </p:transition>
  <p:hf hdr="0" ftr="0" dt="0"/>
  <p:txStyles>
    <p:titleStyle>
      <a:lvl1pPr algn="l" rtl="0" eaLnBrk="0" fontAlgn="b" latinLnBrk="1" hangingPunct="0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" latinLnBrk="1" hangingPunct="0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Tahoma" pitchFamily="34" charset="0"/>
          <a:ea typeface="HY헤드라인M" pitchFamily="18" charset="-127"/>
        </a:defRPr>
      </a:lvl2pPr>
      <a:lvl3pPr algn="l" rtl="0" eaLnBrk="0" fontAlgn="b" latinLnBrk="1" hangingPunct="0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Tahoma" pitchFamily="34" charset="0"/>
          <a:ea typeface="HY헤드라인M" pitchFamily="18" charset="-127"/>
        </a:defRPr>
      </a:lvl3pPr>
      <a:lvl4pPr algn="l" rtl="0" eaLnBrk="0" fontAlgn="b" latinLnBrk="1" hangingPunct="0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Tahoma" pitchFamily="34" charset="0"/>
          <a:ea typeface="HY헤드라인M" pitchFamily="18" charset="-127"/>
        </a:defRPr>
      </a:lvl4pPr>
      <a:lvl5pPr algn="l" rtl="0" eaLnBrk="0" fontAlgn="b" latinLnBrk="1" hangingPunct="0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Tahoma" pitchFamily="34" charset="0"/>
          <a:ea typeface="HY헤드라인M" pitchFamily="18" charset="-127"/>
        </a:defRPr>
      </a:lvl5pPr>
      <a:lvl6pPr marL="457200" algn="l" rtl="0" fontAlgn="b" latinLnBrk="1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Tahoma" pitchFamily="34" charset="0"/>
          <a:ea typeface="HY헤드라인M" pitchFamily="18" charset="-127"/>
        </a:defRPr>
      </a:lvl6pPr>
      <a:lvl7pPr marL="914400" algn="l" rtl="0" fontAlgn="b" latinLnBrk="1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Tahoma" pitchFamily="34" charset="0"/>
          <a:ea typeface="HY헤드라인M" pitchFamily="18" charset="-127"/>
        </a:defRPr>
      </a:lvl7pPr>
      <a:lvl8pPr marL="1371600" algn="l" rtl="0" fontAlgn="b" latinLnBrk="1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Tahoma" pitchFamily="34" charset="0"/>
          <a:ea typeface="HY헤드라인M" pitchFamily="18" charset="-127"/>
        </a:defRPr>
      </a:lvl8pPr>
      <a:lvl9pPr marL="1828800" algn="l" rtl="0" fontAlgn="b" latinLnBrk="1">
        <a:spcBef>
          <a:spcPct val="0"/>
        </a:spcBef>
        <a:spcAft>
          <a:spcPct val="0"/>
        </a:spcAft>
        <a:defRPr kumimoji="1" sz="3000">
          <a:solidFill>
            <a:schemeClr val="bg1"/>
          </a:solidFill>
          <a:latin typeface="Tahoma" pitchFamily="34" charset="0"/>
          <a:ea typeface="HY헤드라인M" pitchFamily="18" charset="-127"/>
        </a:defRPr>
      </a:lvl9pPr>
    </p:titleStyle>
    <p:bodyStyle>
      <a:lvl1pPr marL="176213" indent="-176213" algn="l" rtl="0" eaLnBrk="0" fontAlgn="base" latinLnBrk="1" hangingPunct="0">
        <a:lnSpc>
          <a:spcPct val="105000"/>
        </a:lnSpc>
        <a:spcBef>
          <a:spcPct val="20000"/>
        </a:spcBef>
        <a:spcAft>
          <a:spcPct val="0"/>
        </a:spcAft>
        <a:buSzPct val="65000"/>
        <a:buFont typeface="Wingdings" panose="05000000000000000000" pitchFamily="2" charset="2"/>
        <a:buBlip>
          <a:blip r:embed="rId15"/>
        </a:buBlip>
        <a:defRPr kumimoji="1" sz="2000">
          <a:solidFill>
            <a:schemeClr val="tx1"/>
          </a:solidFill>
          <a:latin typeface="+mn-lt"/>
          <a:ea typeface="+mn-ea"/>
          <a:cs typeface="+mn-cs"/>
        </a:defRPr>
      </a:lvl1pPr>
      <a:lvl2pPr marL="339725" indent="-161925" algn="l" rtl="0" eaLnBrk="0" fontAlgn="base" latinLnBrk="1" hangingPunct="0">
        <a:lnSpc>
          <a:spcPct val="105000"/>
        </a:lnSpc>
        <a:spcBef>
          <a:spcPct val="20000"/>
        </a:spcBef>
        <a:spcAft>
          <a:spcPct val="0"/>
        </a:spcAft>
        <a:buClr>
          <a:srgbClr val="336699"/>
        </a:buClr>
        <a:buSzPct val="85000"/>
        <a:buChar char="•"/>
        <a:defRPr kumimoji="1">
          <a:solidFill>
            <a:schemeClr val="tx1"/>
          </a:solidFill>
          <a:latin typeface="+mn-lt"/>
          <a:ea typeface="+mn-ea"/>
        </a:defRPr>
      </a:lvl2pPr>
      <a:lvl3pPr marL="530225" indent="-188913" algn="l" rtl="0" eaLnBrk="0" fontAlgn="base" latinLnBrk="1" hangingPunct="0">
        <a:lnSpc>
          <a:spcPct val="105000"/>
        </a:lnSpc>
        <a:spcBef>
          <a:spcPct val="20000"/>
        </a:spcBef>
        <a:spcAft>
          <a:spcPct val="0"/>
        </a:spcAft>
        <a:buSzPct val="85000"/>
        <a:buFont typeface="Arial Narrow" panose="020B0606020202030204" pitchFamily="34" charset="0"/>
        <a:buChar char="−"/>
        <a:defRPr kumimoji="1">
          <a:solidFill>
            <a:schemeClr val="tx1"/>
          </a:solidFill>
          <a:latin typeface="+mn-lt"/>
          <a:ea typeface="+mn-ea"/>
        </a:defRPr>
      </a:lvl3pPr>
      <a:lvl4pPr marL="1258888" indent="-174625" algn="l" rtl="0" eaLnBrk="0" fontAlgn="base" latinLnBrk="1" hangingPunct="0">
        <a:spcBef>
          <a:spcPct val="20000"/>
        </a:spcBef>
        <a:spcAft>
          <a:spcPct val="0"/>
        </a:spcAft>
        <a:buClr>
          <a:srgbClr val="6C9099"/>
        </a:buClr>
        <a:buChar char="−"/>
        <a:defRPr kumimoji="1" sz="2000">
          <a:solidFill>
            <a:schemeClr val="tx1"/>
          </a:solidFill>
          <a:latin typeface="굴림" pitchFamily="50" charset="-127"/>
          <a:ea typeface="굴림" pitchFamily="50" charset="-127"/>
        </a:defRPr>
      </a:lvl4pPr>
      <a:lvl5pPr marL="1612900" indent="-174625" algn="l" rtl="0" eaLnBrk="0" fontAlgn="base" latinLnBrk="1" hangingPunct="0">
        <a:spcBef>
          <a:spcPct val="20000"/>
        </a:spcBef>
        <a:spcAft>
          <a:spcPct val="0"/>
        </a:spcAft>
        <a:buClr>
          <a:srgbClr val="6C9099"/>
        </a:buClr>
        <a:buChar char="−"/>
        <a:defRPr kumimoji="1" sz="2000">
          <a:solidFill>
            <a:schemeClr val="tx1"/>
          </a:solidFill>
          <a:latin typeface="굴림" pitchFamily="50" charset="-127"/>
          <a:ea typeface="굴림" pitchFamily="50" charset="-127"/>
        </a:defRPr>
      </a:lvl5pPr>
      <a:lvl6pPr marL="2070100" indent="-174625" algn="l" rtl="0" fontAlgn="base" latinLnBrk="1">
        <a:spcBef>
          <a:spcPct val="20000"/>
        </a:spcBef>
        <a:spcAft>
          <a:spcPct val="0"/>
        </a:spcAft>
        <a:buClr>
          <a:srgbClr val="6C9099"/>
        </a:buClr>
        <a:buChar char="−"/>
        <a:defRPr kumimoji="1" sz="2000">
          <a:solidFill>
            <a:schemeClr val="tx1"/>
          </a:solidFill>
          <a:latin typeface="굴림" pitchFamily="50" charset="-127"/>
          <a:ea typeface="굴림" pitchFamily="50" charset="-127"/>
        </a:defRPr>
      </a:lvl6pPr>
      <a:lvl7pPr marL="2527300" indent="-174625" algn="l" rtl="0" fontAlgn="base" latinLnBrk="1">
        <a:spcBef>
          <a:spcPct val="20000"/>
        </a:spcBef>
        <a:spcAft>
          <a:spcPct val="0"/>
        </a:spcAft>
        <a:buClr>
          <a:srgbClr val="6C9099"/>
        </a:buClr>
        <a:buChar char="−"/>
        <a:defRPr kumimoji="1" sz="2000">
          <a:solidFill>
            <a:schemeClr val="tx1"/>
          </a:solidFill>
          <a:latin typeface="굴림" pitchFamily="50" charset="-127"/>
          <a:ea typeface="굴림" pitchFamily="50" charset="-127"/>
        </a:defRPr>
      </a:lvl7pPr>
      <a:lvl8pPr marL="2984500" indent="-174625" algn="l" rtl="0" fontAlgn="base" latinLnBrk="1">
        <a:spcBef>
          <a:spcPct val="20000"/>
        </a:spcBef>
        <a:spcAft>
          <a:spcPct val="0"/>
        </a:spcAft>
        <a:buClr>
          <a:srgbClr val="6C9099"/>
        </a:buClr>
        <a:buChar char="−"/>
        <a:defRPr kumimoji="1" sz="2000">
          <a:solidFill>
            <a:schemeClr val="tx1"/>
          </a:solidFill>
          <a:latin typeface="굴림" pitchFamily="50" charset="-127"/>
          <a:ea typeface="굴림" pitchFamily="50" charset="-127"/>
        </a:defRPr>
      </a:lvl8pPr>
      <a:lvl9pPr marL="3441700" indent="-174625" algn="l" rtl="0" fontAlgn="base" latinLnBrk="1">
        <a:spcBef>
          <a:spcPct val="20000"/>
        </a:spcBef>
        <a:spcAft>
          <a:spcPct val="0"/>
        </a:spcAft>
        <a:buClr>
          <a:srgbClr val="6C9099"/>
        </a:buClr>
        <a:buChar char="−"/>
        <a:defRPr kumimoji="1" sz="2000">
          <a:solidFill>
            <a:schemeClr val="tx1"/>
          </a:solidFill>
          <a:latin typeface="굴림" pitchFamily="50" charset="-127"/>
          <a:ea typeface="굴림" pitchFamily="50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45025" y="6021388"/>
            <a:ext cx="5903913" cy="720725"/>
          </a:xfrm>
        </p:spPr>
        <p:txBody>
          <a:bodyPr/>
          <a:lstStyle/>
          <a:p>
            <a:pPr algn="ctr" eaLnBrk="1" hangingPunct="1"/>
            <a:r>
              <a:rPr lang="ko-KR" altLang="en-US" dirty="0">
                <a:solidFill>
                  <a:srgbClr val="000066"/>
                </a:solidFill>
                <a:latin typeface="맑은 고딕" panose="020B0503020000020004" pitchFamily="50" charset="-127"/>
              </a:rPr>
              <a:t>학과</a:t>
            </a:r>
            <a:r>
              <a:rPr lang="en-US" altLang="ko-KR" dirty="0">
                <a:solidFill>
                  <a:srgbClr val="000066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dirty="0">
                <a:solidFill>
                  <a:srgbClr val="000066"/>
                </a:solidFill>
                <a:latin typeface="맑은 고딕" panose="020B0503020000020004" pitchFamily="50" charset="-127"/>
              </a:rPr>
              <a:t>부</a:t>
            </a:r>
            <a:r>
              <a:rPr lang="en-US" altLang="ko-KR" dirty="0">
                <a:solidFill>
                  <a:srgbClr val="000066"/>
                </a:solidFill>
                <a:latin typeface="맑은 고딕" panose="020B0503020000020004" pitchFamily="50" charset="-127"/>
              </a:rPr>
              <a:t>), </a:t>
            </a:r>
            <a:r>
              <a:rPr lang="ko-KR" altLang="en-US" dirty="0">
                <a:solidFill>
                  <a:srgbClr val="000066"/>
                </a:solidFill>
                <a:latin typeface="맑은 고딕" panose="020B0503020000020004" pitchFamily="50" charset="-127"/>
              </a:rPr>
              <a:t>학번</a:t>
            </a:r>
            <a:r>
              <a:rPr lang="en-US" altLang="ko-KR" dirty="0">
                <a:solidFill>
                  <a:srgbClr val="000066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>
                <a:solidFill>
                  <a:srgbClr val="000066"/>
                </a:solidFill>
                <a:latin typeface="맑은 고딕" panose="020B0503020000020004" pitchFamily="50" charset="-127"/>
              </a:rPr>
              <a:t>이름</a:t>
            </a:r>
            <a:endParaRPr lang="en-US" altLang="ko-KR" dirty="0">
              <a:solidFill>
                <a:srgbClr val="000066"/>
              </a:solidFill>
              <a:latin typeface="맑은 고딕" panose="020B0503020000020004" pitchFamily="50" charset="-127"/>
            </a:endParaRPr>
          </a:p>
        </p:txBody>
      </p:sp>
      <p:sp>
        <p:nvSpPr>
          <p:cNvPr id="57347" name="Rectangle 6"/>
          <p:cNvSpPr>
            <a:spLocks noGrp="1" noChangeArrowheads="1"/>
          </p:cNvSpPr>
          <p:nvPr>
            <p:ph type="ctrTitle"/>
          </p:nvPr>
        </p:nvSpPr>
        <p:spPr>
          <a:xfrm>
            <a:off x="0" y="1916187"/>
            <a:ext cx="9144000" cy="1520899"/>
          </a:xfrm>
        </p:spPr>
        <p:txBody>
          <a:bodyPr/>
          <a:lstStyle/>
          <a:p>
            <a:pPr eaLnBrk="1" hangingPunct="1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</a:pPr>
            <a:r>
              <a:rPr lang="ko-KR" altLang="en-US" sz="4400" dirty="0"/>
              <a:t> 제목</a:t>
            </a:r>
            <a:br>
              <a:rPr lang="en-US" altLang="ko-KR" sz="3600" dirty="0"/>
            </a:br>
            <a:r>
              <a:rPr lang="en-US" altLang="ko-KR" sz="3600" dirty="0"/>
              <a:t>			</a:t>
            </a:r>
            <a:endParaRPr lang="ko-KR" altLang="en-US" sz="1600" dirty="0"/>
          </a:p>
        </p:txBody>
      </p:sp>
      <p:sp>
        <p:nvSpPr>
          <p:cNvPr id="57348" name="Rectangle 7"/>
          <p:cNvSpPr>
            <a:spLocks noChangeArrowheads="1"/>
          </p:cNvSpPr>
          <p:nvPr/>
        </p:nvSpPr>
        <p:spPr bwMode="auto">
          <a:xfrm>
            <a:off x="107950" y="3887788"/>
            <a:ext cx="3744913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latinLnBrk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65000"/>
              <a:buFont typeface="Wingdings" panose="05000000000000000000" pitchFamily="2" charset="2"/>
              <a:buBlip>
                <a:blip r:embed="rId3"/>
              </a:buBlip>
              <a:defRPr kumimoji="1" b="1">
                <a:solidFill>
                  <a:schemeClr val="tx1"/>
                </a:solidFill>
                <a:latin typeface="Trebuchet MS" panose="020B0603020202020204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Clr>
                <a:srgbClr val="336699"/>
              </a:buClr>
              <a:buSzPct val="85000"/>
              <a:buChar char="•"/>
              <a:defRPr kumimoji="1" b="1">
                <a:solidFill>
                  <a:schemeClr val="tx1"/>
                </a:solidFill>
                <a:latin typeface="Trebuchet MS" panose="020B0603020202020204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Trebuchet MS" panose="020B0603020202020204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Trebuchet MS" panose="020B0603020202020204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Trebuchet MS" panose="020B0603020202020204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Trebuchet MS" panose="020B0603020202020204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Trebuchet MS" panose="020B0603020202020204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Trebuchet MS" panose="020B0603020202020204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Trebuchet MS" panose="020B0603020202020204" pitchFamily="34" charset="0"/>
                <a:ea typeface="맑은 고딕" panose="020B0503020000020004" pitchFamily="50" charset="-127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ko-KR" altLang="en-US" dirty="0">
                <a:latin typeface="+mj-ea"/>
                <a:ea typeface="+mj-ea"/>
              </a:rPr>
              <a:t>아주대학교    </a:t>
            </a:r>
            <a:r>
              <a:rPr lang="en-US" altLang="ko-KR" dirty="0">
                <a:latin typeface="+mj-ea"/>
                <a:ea typeface="+mj-ea"/>
              </a:rPr>
              <a:t>2023</a:t>
            </a:r>
            <a:r>
              <a:rPr lang="ko-KR" altLang="en-US" dirty="0">
                <a:latin typeface="+mj-ea"/>
                <a:ea typeface="+mj-ea"/>
              </a:rPr>
              <a:t>년 </a:t>
            </a:r>
            <a:r>
              <a:rPr lang="en-US" altLang="ko-KR" dirty="0">
                <a:latin typeface="+mj-ea"/>
                <a:ea typeface="+mj-ea"/>
              </a:rPr>
              <a:t>1</a:t>
            </a:r>
            <a:r>
              <a:rPr lang="ko-KR" altLang="en-US" dirty="0">
                <a:latin typeface="+mj-ea"/>
                <a:ea typeface="+mj-ea"/>
              </a:rPr>
              <a:t>학기</a:t>
            </a:r>
            <a:endParaRPr lang="en-US" altLang="ko-KR" dirty="0">
              <a:latin typeface="+mj-ea"/>
              <a:ea typeface="+mj-ea"/>
            </a:endParaRPr>
          </a:p>
        </p:txBody>
      </p:sp>
    </p:spTree>
  </p:cSld>
  <p:clrMapOvr>
    <a:masterClrMapping/>
  </p:clrMapOvr>
  <p:transition advTm="8196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Rectangle 4"/>
          <p:cNvSpPr>
            <a:spLocks noChangeArrowheads="1"/>
          </p:cNvSpPr>
          <p:nvPr/>
        </p:nvSpPr>
        <p:spPr bwMode="auto">
          <a:xfrm>
            <a:off x="795338" y="1951038"/>
            <a:ext cx="7696200" cy="3733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DDEBCF"/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6633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>
            <a:lvl1pPr latinLnBrk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65000"/>
              <a:buFont typeface="Wingdings" panose="05000000000000000000" pitchFamily="2" charset="2"/>
              <a:buBlip>
                <a:blip r:embed="rId3"/>
              </a:buBlip>
              <a:defRPr kumimoji="1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Clr>
                <a:srgbClr val="336699"/>
              </a:buClr>
              <a:buSzPct val="85000"/>
              <a:buChar char="•"/>
              <a:defRPr kumimoji="1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SzPct val="85000"/>
              <a:buFont typeface="Arial Narrow" panose="020B0606020202030204" pitchFamily="34" charset="0"/>
              <a:buChar char="−"/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0" hangingPunct="1">
              <a:lnSpc>
                <a:spcPct val="220000"/>
              </a:lnSpc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90000"/>
              <a:buFont typeface="Wingdings" panose="05000000000000000000" pitchFamily="2" charset="2"/>
              <a:buNone/>
            </a:pPr>
            <a:endParaRPr lang="ko-KR" altLang="ko-KR" sz="2400">
              <a:solidFill>
                <a:schemeClr val="bg2"/>
              </a:solidFill>
            </a:endParaRPr>
          </a:p>
        </p:txBody>
      </p:sp>
      <p:sp>
        <p:nvSpPr>
          <p:cNvPr id="63494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ko-KR" dirty="0"/>
              <a:t>Summary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03867750"/>
      </p:ext>
    </p:extLst>
  </p:cSld>
  <p:clrMapOvr>
    <a:masterClrMapping/>
  </p:clrMapOvr>
  <p:transition advTm="100018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72033D-0A68-40FD-9797-261D88235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발명의 명칭과 기술분야</a:t>
            </a:r>
            <a:endParaRPr lang="ko-KR" altLang="en-US" sz="2000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6BF74FF-50D8-484C-954F-79F61FED1E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22541567"/>
      </p:ext>
    </p:extLst>
  </p:cSld>
  <p:clrMapOvr>
    <a:masterClrMapping/>
  </p:clrMapOvr>
  <p:transition advTm="83282">
    <p:fade/>
  </p:transition>
  <p:extLst>
    <p:ext uri="{E180D4A7-C9FB-4DFB-919C-405C955672EB}">
      <p14:showEvtLst xmlns:p14="http://schemas.microsoft.com/office/powerpoint/2010/main">
        <p14:playEvt time="1296" objId="8"/>
        <p14:triggerEvt type="onClick" time="1297" objId="8"/>
        <p14:stopEvt time="40595" objId="8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72033D-0A68-40FD-9797-261D88235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발명의 배경이 되는 기술</a:t>
            </a:r>
            <a:endParaRPr lang="ko-KR" altLang="en-US" sz="2000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6BF74FF-50D8-484C-954F-79F61FED1E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39734869"/>
      </p:ext>
    </p:extLst>
  </p:cSld>
  <p:clrMapOvr>
    <a:masterClrMapping/>
  </p:clrMapOvr>
  <p:transition advTm="83282">
    <p:fade/>
  </p:transition>
  <p:extLst>
    <p:ext uri="{E180D4A7-C9FB-4DFB-919C-405C955672EB}">
      <p14:showEvtLst xmlns:p14="http://schemas.microsoft.com/office/powerpoint/2010/main">
        <p14:playEvt time="1296" objId="8"/>
        <p14:triggerEvt type="onClick" time="1297" objId="8"/>
        <p14:stopEvt time="40595" objId="8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72033D-0A68-40FD-9797-261D88235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선행기술문헌</a:t>
            </a:r>
            <a:endParaRPr lang="ko-KR" altLang="en-US" sz="2000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6BF74FF-50D8-484C-954F-79F61FED1E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18076884"/>
      </p:ext>
    </p:extLst>
  </p:cSld>
  <p:clrMapOvr>
    <a:masterClrMapping/>
  </p:clrMapOvr>
  <p:transition advTm="83282">
    <p:fade/>
  </p:transition>
  <p:extLst>
    <p:ext uri="{E180D4A7-C9FB-4DFB-919C-405C955672EB}">
      <p14:showEvtLst xmlns:p14="http://schemas.microsoft.com/office/powerpoint/2010/main">
        <p14:playEvt time="1296" objId="8"/>
        <p14:triggerEvt type="onClick" time="1297" objId="8"/>
        <p14:stopEvt time="40595" objId="8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72033D-0A68-40FD-9797-261D88235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본 발명에서 해결하고자 하는 과제</a:t>
            </a:r>
            <a:endParaRPr lang="ko-KR" altLang="en-US" sz="2000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6BF74FF-50D8-484C-954F-79F61FED1E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9715077"/>
      </p:ext>
    </p:extLst>
  </p:cSld>
  <p:clrMapOvr>
    <a:masterClrMapping/>
  </p:clrMapOvr>
  <p:transition advTm="83282">
    <p:fade/>
  </p:transition>
  <p:extLst>
    <p:ext uri="{E180D4A7-C9FB-4DFB-919C-405C955672EB}">
      <p14:showEvtLst xmlns:p14="http://schemas.microsoft.com/office/powerpoint/2010/main">
        <p14:playEvt time="1296" objId="8"/>
        <p14:triggerEvt type="onClick" time="1297" objId="8"/>
        <p14:stopEvt time="40595" objId="8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72033D-0A68-40FD-9797-261D88235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본 발명에서 해결하고자 하는 수단</a:t>
            </a:r>
            <a:endParaRPr lang="ko-KR" altLang="en-US" sz="2000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6BF74FF-50D8-484C-954F-79F61FED1E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35092770"/>
      </p:ext>
    </p:extLst>
  </p:cSld>
  <p:clrMapOvr>
    <a:masterClrMapping/>
  </p:clrMapOvr>
  <p:transition advTm="83282">
    <p:fade/>
  </p:transition>
  <p:extLst>
    <p:ext uri="{E180D4A7-C9FB-4DFB-919C-405C955672EB}">
      <p14:showEvtLst xmlns:p14="http://schemas.microsoft.com/office/powerpoint/2010/main">
        <p14:playEvt time="1296" objId="8"/>
        <p14:triggerEvt type="onClick" time="1297" objId="8"/>
        <p14:stopEvt time="40595" objId="8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72033D-0A68-40FD-9797-261D88235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본 발명의 효과</a:t>
            </a:r>
            <a:endParaRPr lang="ko-KR" altLang="en-US" sz="2000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6BF74FF-50D8-484C-954F-79F61FED1E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84010674"/>
      </p:ext>
    </p:extLst>
  </p:cSld>
  <p:clrMapOvr>
    <a:masterClrMapping/>
  </p:clrMapOvr>
  <p:transition advTm="83282">
    <p:fade/>
  </p:transition>
  <p:extLst>
    <p:ext uri="{E180D4A7-C9FB-4DFB-919C-405C955672EB}">
      <p14:showEvtLst xmlns:p14="http://schemas.microsoft.com/office/powerpoint/2010/main">
        <p14:playEvt time="1296" objId="8"/>
        <p14:triggerEvt type="onClick" time="1297" objId="8"/>
        <p14:stopEvt time="40595" objId="8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72033D-0A68-40FD-9797-261D88235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본 발명의 도면과 도면에 대한 간단한 설명</a:t>
            </a:r>
            <a:endParaRPr lang="ko-KR" altLang="en-US" sz="2000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6BF74FF-50D8-484C-954F-79F61FED1E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84147424"/>
      </p:ext>
    </p:extLst>
  </p:cSld>
  <p:clrMapOvr>
    <a:masterClrMapping/>
  </p:clrMapOvr>
  <p:transition advTm="83282">
    <p:fade/>
  </p:transition>
  <p:extLst>
    <p:ext uri="{E180D4A7-C9FB-4DFB-919C-405C955672EB}">
      <p14:showEvtLst xmlns:p14="http://schemas.microsoft.com/office/powerpoint/2010/main">
        <p14:playEvt time="1296" objId="8"/>
        <p14:triggerEvt type="onClick" time="1297" objId="8"/>
        <p14:stopEvt time="40595" objId="8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72033D-0A68-40FD-9797-261D88235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본 발명의 구체적 내용</a:t>
            </a:r>
            <a:endParaRPr lang="ko-KR" altLang="en-US" sz="2000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6BF74FF-50D8-484C-954F-79F61FED1E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69793751"/>
      </p:ext>
    </p:extLst>
  </p:cSld>
  <p:clrMapOvr>
    <a:masterClrMapping/>
  </p:clrMapOvr>
  <p:transition advTm="83282">
    <p:fade/>
  </p:transition>
  <p:extLst>
    <p:ext uri="{E180D4A7-C9FB-4DFB-919C-405C955672EB}">
      <p14:showEvtLst xmlns:p14="http://schemas.microsoft.com/office/powerpoint/2010/main">
        <p14:playEvt time="1296" objId="8"/>
        <p14:triggerEvt type="onClick" time="1297" objId="8"/>
        <p14:stopEvt time="40595" objId="8"/>
      </p14:showEvt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72033D-0A68-40FD-9797-261D88235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본 발명의 대표 청구범위</a:t>
            </a:r>
            <a:endParaRPr lang="ko-KR" altLang="en-US" sz="2000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6BF74FF-50D8-484C-954F-79F61FED1E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27653916"/>
      </p:ext>
    </p:extLst>
  </p:cSld>
  <p:clrMapOvr>
    <a:masterClrMapping/>
  </p:clrMapOvr>
  <p:transition advTm="83282">
    <p:fade/>
  </p:transition>
  <p:extLst>
    <p:ext uri="{E180D4A7-C9FB-4DFB-919C-405C955672EB}">
      <p14:showEvtLst xmlns:p14="http://schemas.microsoft.com/office/powerpoint/2010/main">
        <p14:playEvt time="1296" objId="8"/>
        <p14:triggerEvt type="onClick" time="1297" objId="8"/>
        <p14:stopEvt time="40595" objId="8"/>
      </p14:showEvt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72033D-0A68-40FD-9797-261D88235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본 발명의 우수성 입증</a:t>
            </a:r>
            <a:r>
              <a:rPr lang="en-US" altLang="ko-KR" dirty="0"/>
              <a:t>(</a:t>
            </a:r>
            <a:r>
              <a:rPr lang="ko-KR" altLang="en-US" dirty="0" err="1"/>
              <a:t>기술성</a:t>
            </a:r>
            <a:r>
              <a:rPr lang="en-US" altLang="ko-KR" dirty="0"/>
              <a:t>)</a:t>
            </a:r>
            <a:endParaRPr lang="ko-KR" altLang="en-US" sz="2000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6BF74FF-50D8-484C-954F-79F61FED1E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18257599"/>
      </p:ext>
    </p:extLst>
  </p:cSld>
  <p:clrMapOvr>
    <a:masterClrMapping/>
  </p:clrMapOvr>
  <p:transition advTm="83282">
    <p:fade/>
  </p:transition>
  <p:extLst>
    <p:ext uri="{E180D4A7-C9FB-4DFB-919C-405C955672EB}">
      <p14:showEvtLst xmlns:p14="http://schemas.microsoft.com/office/powerpoint/2010/main">
        <p14:playEvt time="1296" objId="8"/>
        <p14:triggerEvt type="onClick" time="1297" objId="8"/>
        <p14:stopEvt time="40595" objId="8"/>
      </p14:showEvt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72033D-0A68-40FD-9797-261D88235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본 발명의 우수성 입증 </a:t>
            </a:r>
            <a:r>
              <a:rPr lang="en-US" altLang="ko-KR" dirty="0"/>
              <a:t>(</a:t>
            </a:r>
            <a:r>
              <a:rPr lang="ko-KR" altLang="en-US" dirty="0" err="1"/>
              <a:t>특허성</a:t>
            </a:r>
            <a:r>
              <a:rPr lang="en-US" altLang="ko-KR" dirty="0"/>
              <a:t>-</a:t>
            </a:r>
            <a:r>
              <a:rPr lang="ko-KR" altLang="en-US" dirty="0"/>
              <a:t>신규</a:t>
            </a:r>
            <a:r>
              <a:rPr lang="en-US" altLang="ko-KR" dirty="0"/>
              <a:t>/</a:t>
            </a:r>
            <a:r>
              <a:rPr lang="ko-KR" altLang="en-US" dirty="0"/>
              <a:t>진보성</a:t>
            </a:r>
            <a:r>
              <a:rPr lang="en-US" altLang="ko-KR" dirty="0"/>
              <a:t>)</a:t>
            </a:r>
            <a:endParaRPr lang="ko-KR" altLang="en-US" sz="2000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6BF74FF-50D8-484C-954F-79F61FED1E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6916158"/>
      </p:ext>
    </p:extLst>
  </p:cSld>
  <p:clrMapOvr>
    <a:masterClrMapping/>
  </p:clrMapOvr>
  <p:transition advTm="83282">
    <p:fade/>
  </p:transition>
  <p:extLst>
    <p:ext uri="{E180D4A7-C9FB-4DFB-919C-405C955672EB}">
      <p14:showEvtLst xmlns:p14="http://schemas.microsoft.com/office/powerpoint/2010/main">
        <p14:playEvt time="1296" objId="8"/>
        <p14:triggerEvt type="onClick" time="1297" objId="8"/>
        <p14:stopEvt time="40595" objId="8"/>
      </p14:showEvt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72033D-0A68-40FD-9797-261D88235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본 발명의 우수성 입증</a:t>
            </a:r>
            <a:r>
              <a:rPr lang="en-US" altLang="ko-KR" dirty="0"/>
              <a:t>(</a:t>
            </a:r>
            <a:r>
              <a:rPr lang="ko-KR" altLang="en-US" dirty="0"/>
              <a:t>사업성</a:t>
            </a:r>
            <a:r>
              <a:rPr lang="en-US" altLang="ko-KR" dirty="0"/>
              <a:t>)</a:t>
            </a:r>
            <a:endParaRPr lang="ko-KR" altLang="en-US" sz="2000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6BF74FF-50D8-484C-954F-79F61FED1E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22325445"/>
      </p:ext>
    </p:extLst>
  </p:cSld>
  <p:clrMapOvr>
    <a:masterClrMapping/>
  </p:clrMapOvr>
  <p:transition advTm="83282">
    <p:fade/>
  </p:transition>
  <p:extLst>
    <p:ext uri="{E180D4A7-C9FB-4DFB-919C-405C955672EB}">
      <p14:showEvtLst xmlns:p14="http://schemas.microsoft.com/office/powerpoint/2010/main">
        <p14:playEvt time="1296" objId="8"/>
        <p14:triggerEvt type="onClick" time="1297" objId="8"/>
        <p14:stopEvt time="40595" objId="8"/>
      </p14:showEvt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제목 1"/>
          <p:cNvSpPr>
            <a:spLocks noGrp="1"/>
          </p:cNvSpPr>
          <p:nvPr>
            <p:ph type="title"/>
          </p:nvPr>
        </p:nvSpPr>
        <p:spPr>
          <a:xfrm>
            <a:off x="395536" y="2996952"/>
            <a:ext cx="8064500" cy="1872208"/>
          </a:xfrm>
        </p:spPr>
        <p:txBody>
          <a:bodyPr/>
          <a:lstStyle/>
          <a:p>
            <a:pPr eaLnBrk="1" hangingPunct="1"/>
            <a:r>
              <a:rPr lang="en-US" altLang="ko-KR" sz="5400" dirty="0">
                <a:solidFill>
                  <a:schemeClr val="tx1"/>
                </a:solidFill>
              </a:rPr>
              <a:t>Thank</a:t>
            </a:r>
            <a:r>
              <a:rPr lang="ko-KR" altLang="en-US" sz="5400" dirty="0">
                <a:solidFill>
                  <a:schemeClr val="tx1"/>
                </a:solidFill>
              </a:rPr>
              <a:t> </a:t>
            </a:r>
            <a:r>
              <a:rPr lang="en-US" altLang="ko-KR" sz="5400" dirty="0">
                <a:solidFill>
                  <a:schemeClr val="tx1"/>
                </a:solidFill>
              </a:rPr>
              <a:t>you!</a:t>
            </a:r>
            <a:endParaRPr lang="ko-KR" altLang="en-US" sz="5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1633596"/>
      </p:ext>
    </p:extLst>
  </p:cSld>
  <p:clrMapOvr>
    <a:masterClrMapping/>
  </p:clrMapOvr>
  <p:transition advTm="30629">
    <p:fad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"/>
</p:tagLst>
</file>

<file path=ppt/theme/theme1.xml><?xml version="1.0" encoding="utf-8"?>
<a:theme xmlns:a="http://schemas.openxmlformats.org/drawingml/2006/main" name="090603_2008허8792발표">
  <a:themeElements>
    <a:clrScheme name="090603_2008허8792발표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090603_2008허8792발표">
      <a:majorFont>
        <a:latin typeface="Trebuchet MS"/>
        <a:ea typeface="맑은 고딕"/>
        <a:cs typeface=""/>
      </a:majorFont>
      <a:minorFont>
        <a:latin typeface="Trebuchet MS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4A8C8A"/>
        </a:solidFill>
        <a:ln w="9525" cap="flat" cmpd="sng" algn="ctr">
          <a:solidFill>
            <a:srgbClr val="FFFFFF"/>
          </a:solidFill>
          <a:prstDash val="solid"/>
          <a:round/>
          <a:headEnd type="none" w="med" len="med"/>
          <a:tailEnd type="none" w="med" len="med"/>
        </a:ln>
        <a:effectLst>
          <a:outerShdw dist="52363" dir="4557825" algn="ctr" rotWithShape="0">
            <a:schemeClr val="bg2">
              <a:alpha val="50000"/>
            </a:schemeClr>
          </a:outerShdw>
        </a:effec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2000" b="0" i="0" u="none" strike="noStrike" cap="none" normalizeH="0" baseline="0" smtClean="0">
            <a:ln>
              <a:noFill/>
            </a:ln>
            <a:solidFill>
              <a:srgbClr val="FFFFFF"/>
            </a:solidFill>
            <a:effectLst/>
            <a:latin typeface="Tahoma" pitchFamily="34" charset="0"/>
            <a:ea typeface="HY헤드라인M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4A8C8A"/>
        </a:solidFill>
        <a:ln w="9525" cap="flat" cmpd="sng" algn="ctr">
          <a:solidFill>
            <a:srgbClr val="FFFFFF"/>
          </a:solidFill>
          <a:prstDash val="solid"/>
          <a:round/>
          <a:headEnd type="none" w="med" len="med"/>
          <a:tailEnd type="none" w="med" len="med"/>
        </a:ln>
        <a:effectLst>
          <a:outerShdw dist="52363" dir="4557825" algn="ctr" rotWithShape="0">
            <a:schemeClr val="bg2">
              <a:alpha val="50000"/>
            </a:schemeClr>
          </a:outerShdw>
        </a:effec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2000" b="0" i="0" u="none" strike="noStrike" cap="none" normalizeH="0" baseline="0" smtClean="0">
            <a:ln>
              <a:noFill/>
            </a:ln>
            <a:solidFill>
              <a:srgbClr val="FFFFFF"/>
            </a:solidFill>
            <a:effectLst/>
            <a:latin typeface="Tahoma" pitchFamily="34" charset="0"/>
            <a:ea typeface="HY헤드라인M" pitchFamily="18" charset="-127"/>
          </a:defRPr>
        </a:defPPr>
      </a:lstStyle>
    </a:lnDef>
  </a:objectDefaults>
  <a:extraClrSchemeLst>
    <a:extraClrScheme>
      <a:clrScheme name="090603_2008허8792발표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90603_2008허8792발표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90603_2008허8792발표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90603_2008허8792발표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90603_2008허8792발표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90603_2008허8792발표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90603_2008허8792발표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090603_2008허8792발표">
  <a:themeElements>
    <a:clrScheme name="1_090603_2008허8792발표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1_090603_2008허8792발표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4A8C8A"/>
        </a:solidFill>
        <a:ln w="9525" cap="flat" cmpd="sng" algn="ctr">
          <a:solidFill>
            <a:srgbClr val="FFFFFF"/>
          </a:solidFill>
          <a:prstDash val="solid"/>
          <a:round/>
          <a:headEnd type="none" w="med" len="med"/>
          <a:tailEnd type="none" w="med" len="med"/>
        </a:ln>
        <a:effectLst>
          <a:outerShdw dist="52363" dir="4557825" algn="ctr" rotWithShape="0">
            <a:schemeClr val="bg2">
              <a:alpha val="50000"/>
            </a:schemeClr>
          </a:outerShdw>
        </a:effec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2000" b="0" i="0" u="none" strike="noStrike" cap="none" normalizeH="0" baseline="0" smtClean="0">
            <a:ln>
              <a:noFill/>
            </a:ln>
            <a:solidFill>
              <a:srgbClr val="FFFFFF"/>
            </a:solidFill>
            <a:effectLst/>
            <a:latin typeface="Tahoma" pitchFamily="34" charset="0"/>
            <a:ea typeface="HY헤드라인M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4A8C8A"/>
        </a:solidFill>
        <a:ln w="9525" cap="flat" cmpd="sng" algn="ctr">
          <a:solidFill>
            <a:srgbClr val="FFFFFF"/>
          </a:solidFill>
          <a:prstDash val="solid"/>
          <a:round/>
          <a:headEnd type="none" w="med" len="med"/>
          <a:tailEnd type="none" w="med" len="med"/>
        </a:ln>
        <a:effectLst>
          <a:outerShdw dist="52363" dir="4557825" algn="ctr" rotWithShape="0">
            <a:schemeClr val="bg2">
              <a:alpha val="50000"/>
            </a:schemeClr>
          </a:outerShdw>
        </a:effec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2000" b="0" i="0" u="none" strike="noStrike" cap="none" normalizeH="0" baseline="0" smtClean="0">
            <a:ln>
              <a:noFill/>
            </a:ln>
            <a:solidFill>
              <a:srgbClr val="FFFFFF"/>
            </a:solidFill>
            <a:effectLst/>
            <a:latin typeface="Tahoma" pitchFamily="34" charset="0"/>
            <a:ea typeface="HY헤드라인M" pitchFamily="18" charset="-127"/>
          </a:defRPr>
        </a:defPPr>
      </a:lstStyle>
    </a:lnDef>
  </a:objectDefaults>
  <a:extraClrSchemeLst>
    <a:extraClrScheme>
      <a:clrScheme name="1_090603_2008허8792발표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090603_2008허8792발표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090603_2008허8792발표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090603_2008허8792발표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090603_2008허8792발표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090603_2008허8792발표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090603_2008허8792발표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090603_2008허8792발표">
  <a:themeElements>
    <a:clrScheme name="1_090603_2008허8792발표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1_090603_2008허8792발표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4A8C8A"/>
        </a:solidFill>
        <a:ln w="9525" cap="flat" cmpd="sng" algn="ctr">
          <a:solidFill>
            <a:srgbClr val="FFFFFF"/>
          </a:solidFill>
          <a:prstDash val="solid"/>
          <a:round/>
          <a:headEnd type="none" w="med" len="med"/>
          <a:tailEnd type="none" w="med" len="med"/>
        </a:ln>
        <a:effectLst>
          <a:outerShdw dist="52363" dir="4557825" algn="ctr" rotWithShape="0">
            <a:schemeClr val="bg2">
              <a:alpha val="50000"/>
            </a:schemeClr>
          </a:outerShdw>
        </a:effec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2000" b="0" i="0" u="none" strike="noStrike" cap="none" normalizeH="0" baseline="0" smtClean="0">
            <a:ln>
              <a:noFill/>
            </a:ln>
            <a:solidFill>
              <a:srgbClr val="FFFFFF"/>
            </a:solidFill>
            <a:effectLst/>
            <a:latin typeface="Tahoma" pitchFamily="34" charset="0"/>
            <a:ea typeface="HY헤드라인M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4A8C8A"/>
        </a:solidFill>
        <a:ln w="9525" cap="flat" cmpd="sng" algn="ctr">
          <a:solidFill>
            <a:srgbClr val="FFFFFF"/>
          </a:solidFill>
          <a:prstDash val="solid"/>
          <a:round/>
          <a:headEnd type="none" w="med" len="med"/>
          <a:tailEnd type="none" w="med" len="med"/>
        </a:ln>
        <a:effectLst>
          <a:outerShdw dist="52363" dir="4557825" algn="ctr" rotWithShape="0">
            <a:schemeClr val="bg2">
              <a:alpha val="50000"/>
            </a:schemeClr>
          </a:outerShdw>
        </a:effec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2000" b="0" i="0" u="none" strike="noStrike" cap="none" normalizeH="0" baseline="0" smtClean="0">
            <a:ln>
              <a:noFill/>
            </a:ln>
            <a:solidFill>
              <a:srgbClr val="FFFFFF"/>
            </a:solidFill>
            <a:effectLst/>
            <a:latin typeface="Tahoma" pitchFamily="34" charset="0"/>
            <a:ea typeface="HY헤드라인M" pitchFamily="18" charset="-127"/>
          </a:defRPr>
        </a:defPPr>
      </a:lstStyle>
    </a:lnDef>
  </a:objectDefaults>
  <a:extraClrSchemeLst>
    <a:extraClrScheme>
      <a:clrScheme name="1_090603_2008허8792발표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090603_2008허8792발표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090603_2008허8792발표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090603_2008허8792발표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090603_2008허8792발표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090603_2008허8792발표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090603_2008허8792발표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4_Final Version (IP Part)1">
  <a:themeElements>
    <a:clrScheme name="2_Final Version (IP Part)1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2_Final Version (IP Part)1">
      <a:majorFont>
        <a:latin typeface="Tahoma"/>
        <a:ea typeface="HY헤드라인M"/>
        <a:cs typeface=""/>
      </a:majorFont>
      <a:minorFont>
        <a:latin typeface="Tahoma"/>
        <a:ea typeface="HY헤드라인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333399"/>
            </a:gs>
            <a:gs pos="100000">
              <a:srgbClr val="333399">
                <a:gamma/>
                <a:tint val="52549"/>
                <a:invGamma/>
              </a:srgbClr>
            </a:gs>
          </a:gsLst>
          <a:lin ang="5400000" scaled="1"/>
        </a:gra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72000" tIns="72000" rIns="72000" bIns="720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1F1854"/>
          </a:buClr>
          <a:buSzPct val="90000"/>
          <a:buFont typeface="Wingdings" pitchFamily="2" charset="2"/>
          <a:buNone/>
          <a:tabLst/>
          <a:defRPr kumimoji="1" lang="ko-KR" altLang="en-US" sz="24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333399"/>
            </a:gs>
            <a:gs pos="100000">
              <a:srgbClr val="333399">
                <a:gamma/>
                <a:tint val="52549"/>
                <a:invGamma/>
              </a:srgbClr>
            </a:gs>
          </a:gsLst>
          <a:lin ang="5400000" scaled="1"/>
        </a:gra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72000" tIns="72000" rIns="72000" bIns="720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1F1854"/>
          </a:buClr>
          <a:buSzPct val="90000"/>
          <a:buFont typeface="Wingdings" pitchFamily="2" charset="2"/>
          <a:buNone/>
          <a:tabLst/>
          <a:defRPr kumimoji="1" lang="ko-KR" altLang="en-US" sz="24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  <a:ea typeface="굴림" pitchFamily="50" charset="-127"/>
          </a:defRPr>
        </a:defPPr>
      </a:lstStyle>
    </a:lnDef>
  </a:objectDefaults>
  <a:extraClrSchemeLst>
    <a:extraClrScheme>
      <a:clrScheme name="2_Final Version (IP Part)1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Final Version (IP Part)1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Final Version (IP Part)1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Final Version (IP Part)1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Final Version (IP Part)1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Final Version (IP Part)1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Final Version (IP Part)1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28448</TotalTime>
  <Words>1923</Words>
  <Application>Microsoft Office PowerPoint</Application>
  <PresentationFormat>화면 슬라이드 쇼(4:3)</PresentationFormat>
  <Paragraphs>217</Paragraphs>
  <Slides>15</Slides>
  <Notes>15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4</vt:i4>
      </vt:variant>
      <vt:variant>
        <vt:lpstr>슬라이드 제목</vt:lpstr>
      </vt:variant>
      <vt:variant>
        <vt:i4>15</vt:i4>
      </vt:variant>
    </vt:vector>
  </HeadingPairs>
  <TitlesOfParts>
    <vt:vector size="26" baseType="lpstr">
      <vt:lpstr>굴림</vt:lpstr>
      <vt:lpstr>Arial</vt:lpstr>
      <vt:lpstr>Arial Narrow</vt:lpstr>
      <vt:lpstr>Tahoma</vt:lpstr>
      <vt:lpstr>Trebuchet MS</vt:lpstr>
      <vt:lpstr>Wingdings</vt:lpstr>
      <vt:lpstr>맑은 고딕</vt:lpstr>
      <vt:lpstr>090603_2008허8792발표</vt:lpstr>
      <vt:lpstr>1_090603_2008허8792발표</vt:lpstr>
      <vt:lpstr>2_090603_2008허8792발표</vt:lpstr>
      <vt:lpstr>4_Final Version (IP Part)1</vt:lpstr>
      <vt:lpstr> 제목    </vt:lpstr>
      <vt:lpstr>Summary</vt:lpstr>
      <vt:lpstr>발명의 명칭과 기술분야</vt:lpstr>
      <vt:lpstr>발명의 배경이 되는 기술</vt:lpstr>
      <vt:lpstr>선행기술문헌</vt:lpstr>
      <vt:lpstr>본 발명에서 해결하고자 하는 과제</vt:lpstr>
      <vt:lpstr>본 발명에서 해결하고자 하는 수단</vt:lpstr>
      <vt:lpstr>본 발명의 효과</vt:lpstr>
      <vt:lpstr>본 발명의 도면과 도면에 대한 간단한 설명</vt:lpstr>
      <vt:lpstr>본 발명의 구체적 내용</vt:lpstr>
      <vt:lpstr>본 발명의 대표 청구범위</vt:lpstr>
      <vt:lpstr>본 발명의 우수성 입증(기술성)</vt:lpstr>
      <vt:lpstr>본 발명의 우수성 입증 (특허성-신규/진보성)</vt:lpstr>
      <vt:lpstr>본 발명의 우수성 입증(사업성)</vt:lpstr>
      <vt:lpstr>Thank you!</vt:lpstr>
    </vt:vector>
  </TitlesOfParts>
  <Company>Kim &amp; Chang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tjsuh (Tae-Jun Suh)</dc:creator>
  <cp:lastModifiedBy>ajou</cp:lastModifiedBy>
  <cp:revision>508</cp:revision>
  <cp:lastPrinted>2015-11-04T10:46:46Z</cp:lastPrinted>
  <dcterms:created xsi:type="dcterms:W3CDTF">2015-03-25T06:01:48Z</dcterms:created>
  <dcterms:modified xsi:type="dcterms:W3CDTF">2023-03-06T00:18:04Z</dcterms:modified>
</cp:coreProperties>
</file>