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FF"/>
    <a:srgbClr val="8FAA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12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8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1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67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6918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313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723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26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43526" y="4990839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490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683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283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719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2852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350B4-4060-4395-9FA4-A80A2D248031}" type="datetimeFigureOut">
              <a:rPr lang="ko-KR" altLang="en-US" smtClean="0"/>
              <a:t>2025-02-05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D07E7-C184-44FF-928D-B8008370B6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113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8936" y="1960789"/>
            <a:ext cx="10412186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</a:t>
            </a: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학년도 신입생 </a:t>
            </a:r>
            <a:b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학과별 </a:t>
            </a:r>
            <a: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Co-BSM </a:t>
            </a:r>
            <a:br>
              <a:rPr lang="en-US" altLang="ko-KR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자동수강신청 대상과목 안내</a:t>
            </a:r>
          </a:p>
        </p:txBody>
      </p:sp>
    </p:spTree>
    <p:extLst>
      <p:ext uri="{BB962C8B-B14F-4D97-AF65-F5344CB8AC3E}">
        <p14:creationId xmlns:p14="http://schemas.microsoft.com/office/powerpoint/2010/main" val="777322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941683"/>
              </p:ext>
            </p:extLst>
          </p:nvPr>
        </p:nvGraphicFramePr>
        <p:xfrm>
          <a:off x="371475" y="133351"/>
          <a:ext cx="11401425" cy="5219305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090710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920567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693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69315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공과대학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기계공학과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74364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산업공학과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생명과학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생명과학실험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1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화학공학과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1)/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첨단신소재공학과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</a:t>
                      </a:r>
                      <a:r>
                        <a:rPr lang="en-US" altLang="ko-KR" sz="1300" baseline="0" dirty="0"/>
                        <a:t> </a:t>
                      </a:r>
                      <a:r>
                        <a:rPr lang="ko-KR" altLang="en-US" sz="1300" baseline="0" dirty="0" err="1"/>
                        <a:t>대학글쓰기</a:t>
                      </a:r>
                      <a:r>
                        <a:rPr lang="en-US" altLang="ko-KR" sz="1300" baseline="0" dirty="0"/>
                        <a:t>, </a:t>
                      </a:r>
                      <a:r>
                        <a:rPr lang="ko-KR" altLang="en-US" sz="1300" baseline="0" dirty="0"/>
                        <a:t>수학</a:t>
                      </a:r>
                      <a:r>
                        <a:rPr lang="en-US" altLang="ko-KR" sz="1300" baseline="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baseline="0" dirty="0"/>
                        <a:t>화학</a:t>
                      </a:r>
                      <a:r>
                        <a:rPr lang="en-US" altLang="ko-KR" sz="1300" baseline="0" dirty="0"/>
                        <a:t>1(</a:t>
                      </a:r>
                      <a:r>
                        <a:rPr lang="ko-KR" altLang="en-US" sz="1300" baseline="0" dirty="0" err="1"/>
                        <a:t>화학실험</a:t>
                      </a:r>
                      <a:r>
                        <a:rPr lang="en-US" altLang="ko-KR" sz="1300" baseline="0" dirty="0"/>
                        <a:t>1)</a:t>
                      </a:r>
                      <a:r>
                        <a:rPr lang="en-US" altLang="ko-KR" sz="1300" dirty="0"/>
                        <a:t>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응용화학과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환경안전공학과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화학실험</a:t>
                      </a:r>
                      <a:r>
                        <a:rPr lang="en-US" altLang="ko-KR" sz="1300" dirty="0"/>
                        <a:t>1),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생명과학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생명과학실험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2948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건설시스템공학과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교통시스템공학과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544883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건축학과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/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선택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)/</a:t>
                      </a:r>
                      <a:r>
                        <a:rPr lang="ko-KR" altLang="en-US" sz="1300" dirty="0"/>
                        <a:t>생명과학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생명과학실험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택</a:t>
                      </a:r>
                      <a:r>
                        <a:rPr lang="en-US" altLang="ko-KR" sz="1300" dirty="0"/>
                        <a:t>2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8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747952"/>
              </p:ext>
            </p:extLst>
          </p:nvPr>
        </p:nvGraphicFramePr>
        <p:xfrm>
          <a:off x="371475" y="133350"/>
          <a:ext cx="11401425" cy="5247824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329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27426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첨단</a:t>
                      </a:r>
                      <a:r>
                        <a:rPr lang="en-US" altLang="ko-KR" sz="1500" dirty="0">
                          <a:latin typeface="+mn-lt"/>
                        </a:rPr>
                        <a:t>ICT</a:t>
                      </a:r>
                      <a:r>
                        <a:rPr lang="ko-KR" altLang="en-US" sz="1500" dirty="0">
                          <a:latin typeface="+mn-lt"/>
                        </a:rPr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전자공학과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화학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 err="1"/>
                        <a:t>화학실험</a:t>
                      </a:r>
                      <a:r>
                        <a:rPr lang="en-US" altLang="ko-KR" sz="1300" dirty="0"/>
                        <a:t>),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 err="1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r>
                        <a:rPr lang="en-US" altLang="ko-KR" sz="1300" dirty="0"/>
                        <a:t>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지능형반도체공학과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1(</a:t>
                      </a:r>
                      <a:r>
                        <a:rPr lang="ko-KR" altLang="en-US" sz="130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1)</a:t>
                      </a:r>
                      <a:r>
                        <a:rPr lang="en-US" altLang="ko-KR" sz="1300" dirty="0"/>
                        <a:t>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7290486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미래모빌리티공학과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/>
                        <a:t>수학</a:t>
                      </a:r>
                      <a:r>
                        <a:rPr lang="en-US" altLang="ko-KR" sz="1300" dirty="0"/>
                        <a:t>1, </a:t>
                      </a:r>
                      <a:r>
                        <a:rPr lang="ko-KR" altLang="en-US" sz="1300" dirty="0"/>
                        <a:t>물리학</a:t>
                      </a:r>
                      <a:r>
                        <a:rPr lang="en-US" altLang="ko-KR" sz="1300" dirty="0"/>
                        <a:t>1(</a:t>
                      </a:r>
                      <a:r>
                        <a:rPr lang="ko-KR" altLang="en-US" sz="1300" dirty="0"/>
                        <a:t>물리학실험</a:t>
                      </a:r>
                      <a:r>
                        <a:rPr lang="en-US" altLang="ko-KR" sz="1300" dirty="0"/>
                        <a:t>1) 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r>
                        <a:rPr lang="en-US" altLang="ko-KR" sz="1300" dirty="0"/>
                        <a:t> 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350073"/>
                  </a:ext>
                </a:extLst>
              </a:tr>
              <a:tr h="548522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소프트웨어</a:t>
                      </a:r>
                      <a:endParaRPr lang="en-US" altLang="ko-KR" sz="1500" dirty="0"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소프트웨어학과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latin typeface="+mn-lt"/>
                        </a:rPr>
                        <a:t>사이버보안학과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필수</a:t>
                      </a:r>
                      <a:r>
                        <a:rPr lang="en-US" altLang="ko-KR" sz="1300" dirty="0"/>
                        <a:t>) </a:t>
                      </a:r>
                      <a:r>
                        <a:rPr lang="ko-KR" altLang="en-US" sz="1300" dirty="0" err="1"/>
                        <a:t>대학글쓰기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54852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디지털미디어학과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7236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국방디지털융합학과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82524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자연과학대학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선택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물리학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300" dirty="0">
                          <a:latin typeface="+mn-lt"/>
                        </a:rPr>
                        <a:t>)/</a:t>
                      </a:r>
                      <a:r>
                        <a:rPr lang="ko-KR" altLang="en-US" sz="1300" dirty="0">
                          <a:latin typeface="+mn-lt"/>
                        </a:rPr>
                        <a:t>화학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 err="1">
                          <a:latin typeface="+mn-lt"/>
                        </a:rPr>
                        <a:t>화학실험</a:t>
                      </a:r>
                      <a:r>
                        <a:rPr lang="en-US" altLang="ko-KR" sz="1300" dirty="0">
                          <a:latin typeface="+mn-lt"/>
                        </a:rPr>
                        <a:t>)/</a:t>
                      </a:r>
                      <a:r>
                        <a:rPr lang="ko-KR" altLang="en-US" sz="1300" dirty="0">
                          <a:latin typeface="+mn-lt"/>
                        </a:rPr>
                        <a:t>생명과학</a:t>
                      </a: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생명과학실험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dirty="0">
                          <a:latin typeface="+mn-lt"/>
                        </a:rPr>
                        <a:t> 중 </a:t>
                      </a:r>
                      <a:r>
                        <a:rPr lang="ko-KR" altLang="en-US" sz="1300" dirty="0" err="1">
                          <a:latin typeface="+mn-lt"/>
                        </a:rPr>
                        <a:t>택</a:t>
                      </a:r>
                      <a:r>
                        <a:rPr lang="en-US" altLang="ko-KR" sz="1300" dirty="0">
                          <a:latin typeface="+mn-lt"/>
                        </a:rPr>
                        <a:t>1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676257">
                <a:tc vMerge="1"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프런티어과학학부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>
                          <a:latin typeface="+mn-lt"/>
                        </a:rPr>
                        <a:t>, </a:t>
                      </a:r>
                      <a:r>
                        <a:rPr lang="ko-KR" altLang="en-US" sz="1300" dirty="0">
                          <a:latin typeface="+mn-lt"/>
                        </a:rPr>
                        <a:t>수학</a:t>
                      </a:r>
                      <a:r>
                        <a:rPr lang="en-US" altLang="ko-KR" sz="1300" dirty="0">
                          <a:latin typeface="+mn-lt"/>
                        </a:rPr>
                        <a:t>1,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8221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7871"/>
              </p:ext>
            </p:extLst>
          </p:nvPr>
        </p:nvGraphicFramePr>
        <p:xfrm>
          <a:off x="371475" y="133351"/>
          <a:ext cx="11401425" cy="528042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2477929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7533348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327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464755"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경영대학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경영학과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경영인텔리전스학과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>
                          <a:latin typeface="+mn-lt"/>
                        </a:rPr>
                        <a:t> 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4647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금융공학과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</a:t>
                      </a:r>
                      <a:r>
                        <a:rPr lang="ko-KR" altLang="en-US" sz="1300" baseline="0" dirty="0">
                          <a:latin typeface="+mn-lt"/>
                        </a:rPr>
                        <a:t> 영어</a:t>
                      </a:r>
                      <a:r>
                        <a:rPr lang="en-US" altLang="ko-KR" sz="1300" baseline="0" dirty="0">
                          <a:latin typeface="+mn-lt"/>
                        </a:rPr>
                        <a:t>, </a:t>
                      </a:r>
                      <a:r>
                        <a:rPr lang="ko-KR" altLang="en-US" sz="1300" baseline="0" dirty="0">
                          <a:latin typeface="+mn-lt"/>
                        </a:rPr>
                        <a:t>수학</a:t>
                      </a:r>
                      <a:r>
                        <a:rPr lang="en-US" altLang="ko-KR" sz="1300" baseline="0" dirty="0">
                          <a:latin typeface="+mn-lt"/>
                        </a:rPr>
                        <a:t>1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en-US" altLang="ko-KR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413359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인문대학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국어국문학과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976176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영어영문학과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032332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불어불문학과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5615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사학과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603109"/>
                  </a:ext>
                </a:extLst>
              </a:tr>
              <a:tr h="41335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문화콘텐츠학과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3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대학글쓰기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en-US" altLang="ko-KR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196117"/>
                  </a:ext>
                </a:extLst>
              </a:tr>
              <a:tr h="37297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사회과학대학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행정학과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dirty="0">
                          <a:latin typeface="+mn-lt"/>
                        </a:rPr>
                        <a:t>(</a:t>
                      </a:r>
                      <a:r>
                        <a:rPr lang="ko-KR" altLang="en-US" sz="1300" dirty="0">
                          <a:latin typeface="+mn-lt"/>
                        </a:rPr>
                        <a:t>필수</a:t>
                      </a:r>
                      <a:r>
                        <a:rPr lang="en-US" altLang="ko-KR" sz="1300" dirty="0">
                          <a:latin typeface="+mn-lt"/>
                        </a:rPr>
                        <a:t>) </a:t>
                      </a:r>
                      <a:r>
                        <a:rPr lang="ko-KR" altLang="en-US" sz="1300" dirty="0">
                          <a:latin typeface="+mn-lt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lang="ko-KR" altLang="en-US" sz="13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7720206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심리학과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영어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3066079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+mn-lt"/>
                        </a:rPr>
                        <a:t>경제정치사회융합학부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771328"/>
                  </a:ext>
                </a:extLst>
              </a:tr>
              <a:tr h="37297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스포츠레저학과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필수</a:t>
                      </a:r>
                      <a:r>
                        <a:rPr kumimoji="0" lang="en-US" altLang="ko-KR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  <a:r>
                        <a:rPr lang="en-US" altLang="ko-KR" sz="1300" dirty="0"/>
                        <a:t> </a:t>
                      </a:r>
                      <a:r>
                        <a:rPr lang="ko-KR" altLang="en-US" sz="1300" dirty="0" err="1"/>
                        <a:t>아주상상프로젝트</a:t>
                      </a:r>
                      <a:r>
                        <a:rPr lang="en-US" altLang="ko-KR" sz="1300" dirty="0"/>
                        <a:t>, </a:t>
                      </a:r>
                      <a:r>
                        <a:rPr lang="ko-KR" altLang="en-US" sz="1300" dirty="0" err="1"/>
                        <a:t>아주인</a:t>
                      </a:r>
                      <a:r>
                        <a:rPr lang="en-US" altLang="ko-KR" sz="1300" dirty="0"/>
                        <a:t>-</a:t>
                      </a:r>
                      <a:r>
                        <a:rPr lang="ko-KR" altLang="en-US" sz="1300" dirty="0"/>
                        <a:t>신입생을 위한 마중물</a:t>
                      </a:r>
                      <a:endParaRPr kumimoji="0" lang="ko-KR" alt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5081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7836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094291"/>
              </p:ext>
            </p:extLst>
          </p:nvPr>
        </p:nvGraphicFramePr>
        <p:xfrm>
          <a:off x="371475" y="133350"/>
          <a:ext cx="11401425" cy="560855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390148">
                  <a:extLst>
                    <a:ext uri="{9D8B030D-6E8A-4147-A177-3AD203B41FA5}">
                      <a16:colId xmlns:a16="http://schemas.microsoft.com/office/drawing/2014/main" val="3034372148"/>
                    </a:ext>
                  </a:extLst>
                </a:gridCol>
                <a:gridCol w="1959477">
                  <a:extLst>
                    <a:ext uri="{9D8B030D-6E8A-4147-A177-3AD203B41FA5}">
                      <a16:colId xmlns:a16="http://schemas.microsoft.com/office/drawing/2014/main" val="95380379"/>
                    </a:ext>
                  </a:extLst>
                </a:gridCol>
                <a:gridCol w="8051800">
                  <a:extLst>
                    <a:ext uri="{9D8B030D-6E8A-4147-A177-3AD203B41FA5}">
                      <a16:colId xmlns:a16="http://schemas.microsoft.com/office/drawing/2014/main" val="4060770710"/>
                    </a:ext>
                  </a:extLst>
                </a:gridCol>
              </a:tblGrid>
              <a:tr h="2984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단과대학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학과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/>
                        <a:t>1</a:t>
                      </a:r>
                      <a:r>
                        <a:rPr lang="ko-KR" altLang="en-US" sz="1500" dirty="0"/>
                        <a:t>학기 자동수강신청 과목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3114636"/>
                  </a:ext>
                </a:extLst>
              </a:tr>
              <a:tr h="140945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의과대학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의학과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선택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수학</a:t>
                      </a:r>
                      <a:r>
                        <a:rPr lang="en-US" altLang="ko-KR" sz="1500" dirty="0">
                          <a:latin typeface="+mn-lt"/>
                        </a:rPr>
                        <a:t>1/</a:t>
                      </a:r>
                      <a:r>
                        <a:rPr lang="ko-KR" altLang="en-US" sz="1500" dirty="0">
                          <a:latin typeface="+mn-lt"/>
                        </a:rPr>
                        <a:t>물리학</a:t>
                      </a:r>
                      <a:r>
                        <a:rPr lang="en-US" altLang="ko-KR" sz="1500" baseline="0" dirty="0">
                          <a:latin typeface="+mn-lt"/>
                        </a:rPr>
                        <a:t> 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택</a:t>
                      </a:r>
                      <a:r>
                        <a:rPr lang="ko-KR" altLang="en-US" sz="1500" baseline="0" dirty="0">
                          <a:latin typeface="+mn-lt"/>
                        </a:rPr>
                        <a:t> </a:t>
                      </a:r>
                      <a:r>
                        <a:rPr lang="en-US" altLang="ko-KR" sz="1500" baseline="0" dirty="0">
                          <a:latin typeface="+mn-lt"/>
                        </a:rPr>
                        <a:t>1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선택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화학</a:t>
                      </a:r>
                      <a:r>
                        <a:rPr lang="en-US" altLang="ko-KR" sz="1500" dirty="0">
                          <a:latin typeface="+mn-lt"/>
                        </a:rPr>
                        <a:t>1(</a:t>
                      </a:r>
                      <a:r>
                        <a:rPr lang="ko-KR" altLang="en-US" sz="1500" dirty="0" err="1">
                          <a:latin typeface="+mn-lt"/>
                        </a:rPr>
                        <a:t>화학실험</a:t>
                      </a:r>
                      <a:r>
                        <a:rPr lang="en-US" altLang="ko-KR" sz="1500" dirty="0">
                          <a:latin typeface="+mn-lt"/>
                        </a:rPr>
                        <a:t>1)/</a:t>
                      </a:r>
                      <a:r>
                        <a:rPr lang="ko-KR" altLang="en-US" sz="1500" dirty="0">
                          <a:latin typeface="+mn-lt"/>
                        </a:rPr>
                        <a:t>생물학</a:t>
                      </a:r>
                      <a:r>
                        <a:rPr lang="en-US" altLang="ko-KR" sz="1500" dirty="0">
                          <a:latin typeface="+mn-lt"/>
                        </a:rPr>
                        <a:t>1(</a:t>
                      </a:r>
                      <a:r>
                        <a:rPr lang="ko-KR" altLang="en-US" sz="1500" dirty="0" err="1">
                          <a:latin typeface="+mn-lt"/>
                        </a:rPr>
                        <a:t>생물학실험</a:t>
                      </a:r>
                      <a:r>
                        <a:rPr lang="en-US" altLang="ko-KR" sz="1500" dirty="0">
                          <a:latin typeface="+mn-lt"/>
                        </a:rPr>
                        <a:t>1) </a:t>
                      </a:r>
                      <a:r>
                        <a:rPr lang="ko-KR" altLang="en-US" sz="1500" dirty="0" err="1">
                          <a:latin typeface="+mn-lt"/>
                        </a:rPr>
                        <a:t>택</a:t>
                      </a:r>
                      <a:r>
                        <a:rPr lang="en-US" altLang="ko-KR" sz="1500" dirty="0">
                          <a:latin typeface="+mn-lt"/>
                        </a:rPr>
                        <a:t>1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402133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간호대학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간호학과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lnSpc>
                          <a:spcPct val="150000"/>
                        </a:lnSpc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>
                          <a:latin typeface="+mn-lt"/>
                        </a:rPr>
                        <a:t> 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대학글쓰기</a:t>
                      </a:r>
                      <a:r>
                        <a:rPr lang="en-US" altLang="ko-KR" sz="1500" baseline="0" dirty="0">
                          <a:latin typeface="+mn-lt"/>
                        </a:rPr>
                        <a:t>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>
                          <a:latin typeface="+mn-lt"/>
                        </a:rPr>
                        <a:t>이론만</a:t>
                      </a:r>
                      <a:r>
                        <a:rPr lang="en-US" altLang="ko-KR" sz="1500" baseline="0" dirty="0">
                          <a:latin typeface="+mn-lt"/>
                        </a:rPr>
                        <a:t>)</a:t>
                      </a:r>
                      <a:r>
                        <a:rPr lang="en-US" altLang="ko-KR" sz="1600" dirty="0"/>
                        <a:t> ,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r>
                        <a:rPr lang="en-US" altLang="ko-KR" sz="1500" baseline="0" dirty="0">
                          <a:latin typeface="+mn-lt"/>
                        </a:rPr>
                        <a:t> ※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생명과학실험은 이수 과목이 아님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787867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약학대학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약학과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</a:t>
                      </a:r>
                      <a:r>
                        <a:rPr lang="ko-KR" altLang="en-US" sz="1500" baseline="0" dirty="0">
                          <a:latin typeface="+mn-lt"/>
                        </a:rPr>
                        <a:t> 수학</a:t>
                      </a:r>
                      <a:r>
                        <a:rPr lang="en-US" altLang="ko-KR" sz="1500" baseline="0" dirty="0">
                          <a:latin typeface="+mn-lt"/>
                        </a:rPr>
                        <a:t>1, </a:t>
                      </a:r>
                      <a:r>
                        <a:rPr lang="ko-KR" altLang="en-US" sz="1500" baseline="0" dirty="0">
                          <a:latin typeface="+mn-lt"/>
                        </a:rPr>
                        <a:t>물리학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물리학실험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), 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생물학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 err="1">
                          <a:latin typeface="+mn-lt"/>
                        </a:rPr>
                        <a:t>생물학실험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</a:t>
                      </a:r>
                      <a:r>
                        <a:rPr lang="en-US" altLang="ko-KR" sz="1600" dirty="0"/>
                        <a:t> ,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0559592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 err="1"/>
                        <a:t>첨단바이오</a:t>
                      </a:r>
                      <a:endParaRPr lang="en-US" altLang="ko-KR" sz="1500" dirty="0"/>
                    </a:p>
                    <a:p>
                      <a:pPr algn="ctr"/>
                      <a:r>
                        <a:rPr lang="ko-KR" altLang="en-US" sz="1500" dirty="0"/>
                        <a:t>융합대학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dirty="0">
                          <a:latin typeface="+mn-lt"/>
                        </a:rPr>
                        <a:t>-</a:t>
                      </a:r>
                      <a:endParaRPr lang="ko-KR" altLang="en-US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>
                          <a:latin typeface="+mn-lt"/>
                        </a:rPr>
                        <a:t>(</a:t>
                      </a:r>
                      <a:r>
                        <a:rPr lang="ko-KR" altLang="en-US" sz="1500" dirty="0">
                          <a:latin typeface="+mn-lt"/>
                        </a:rPr>
                        <a:t>필수</a:t>
                      </a:r>
                      <a:r>
                        <a:rPr lang="en-US" altLang="ko-KR" sz="1500" dirty="0">
                          <a:latin typeface="+mn-lt"/>
                        </a:rPr>
                        <a:t>) </a:t>
                      </a:r>
                      <a:r>
                        <a:rPr lang="ko-KR" altLang="en-US" sz="1500" dirty="0">
                          <a:latin typeface="+mn-lt"/>
                        </a:rPr>
                        <a:t>영어</a:t>
                      </a:r>
                      <a:r>
                        <a:rPr lang="en-US" altLang="ko-KR" sz="1500" dirty="0">
                          <a:latin typeface="+mn-lt"/>
                        </a:rPr>
                        <a:t>, </a:t>
                      </a:r>
                      <a:r>
                        <a:rPr lang="ko-KR" altLang="en-US" sz="1500" dirty="0">
                          <a:latin typeface="+mn-lt"/>
                        </a:rPr>
                        <a:t>수학</a:t>
                      </a:r>
                      <a:r>
                        <a:rPr lang="en-US" altLang="ko-KR" sz="1500" dirty="0">
                          <a:latin typeface="+mn-lt"/>
                        </a:rPr>
                        <a:t>1, 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</a:t>
                      </a:r>
                      <a:r>
                        <a:rPr lang="en-US" altLang="ko-KR" sz="1500" baseline="0" dirty="0">
                          <a:latin typeface="+mn-lt"/>
                        </a:rPr>
                        <a:t>1(</a:t>
                      </a:r>
                      <a:r>
                        <a:rPr lang="ko-KR" altLang="en-US" sz="1500" baseline="0" dirty="0">
                          <a:latin typeface="+mn-lt"/>
                        </a:rPr>
                        <a:t>화학실험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1), 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</a:t>
                      </a:r>
                      <a:r>
                        <a:rPr lang="en-US" altLang="ko-KR" sz="1500" baseline="0" dirty="0">
                          <a:latin typeface="+mn-lt"/>
                        </a:rPr>
                        <a:t>(</a:t>
                      </a:r>
                      <a:r>
                        <a:rPr lang="ko-KR" altLang="en-US" sz="1500" baseline="0" dirty="0">
                          <a:latin typeface="+mn-lt"/>
                        </a:rPr>
                        <a:t>생명과학실험</a:t>
                      </a:r>
                      <a:r>
                        <a:rPr lang="en-US" altLang="ko-KR" sz="1500" baseline="0" dirty="0">
                          <a:latin typeface="+mn-lt"/>
                        </a:rPr>
                        <a:t>),</a:t>
                      </a:r>
                      <a:r>
                        <a:rPr lang="en-US" altLang="ko-KR" sz="1500" dirty="0">
                          <a:latin typeface="+mn-lt"/>
                        </a:rPr>
                        <a:t> </a:t>
                      </a:r>
                      <a:r>
                        <a:rPr lang="ko-KR" altLang="en-US" sz="1500" dirty="0" err="1">
                          <a:latin typeface="+mn-lt"/>
                        </a:rPr>
                        <a:t>아주상상프로젝트</a:t>
                      </a:r>
                      <a:r>
                        <a:rPr lang="en-US" altLang="ko-KR" sz="1500" dirty="0">
                          <a:latin typeface="+mn-lt"/>
                        </a:rPr>
                        <a:t>, </a:t>
                      </a:r>
                      <a:r>
                        <a:rPr lang="ko-KR" altLang="en-US" sz="1500" dirty="0" err="1">
                          <a:latin typeface="+mn-lt"/>
                        </a:rPr>
                        <a:t>아주인</a:t>
                      </a:r>
                      <a:r>
                        <a:rPr lang="en-US" altLang="ko-KR" sz="1500" dirty="0">
                          <a:latin typeface="+mn-lt"/>
                        </a:rPr>
                        <a:t>-</a:t>
                      </a:r>
                      <a:r>
                        <a:rPr lang="ko-KR" altLang="en-US" sz="1500" dirty="0">
                          <a:latin typeface="+mn-lt"/>
                        </a:rPr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7990766"/>
                  </a:ext>
                </a:extLst>
              </a:tr>
              <a:tr h="96976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500" dirty="0"/>
                        <a:t>다산학부대학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+mn-lt"/>
                        </a:rPr>
                        <a:t>자유전공학부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필수</a:t>
                      </a:r>
                      <a:r>
                        <a:rPr kumimoji="0" lang="en-US" altLang="ko-K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ko-KR" alt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영어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아주상상프로젝트</a:t>
                      </a:r>
                      <a:r>
                        <a:rPr lang="en-US" altLang="ko-KR" sz="1600" dirty="0"/>
                        <a:t>, </a:t>
                      </a:r>
                      <a:r>
                        <a:rPr lang="ko-KR" altLang="en-US" sz="1600" dirty="0" err="1"/>
                        <a:t>아주인</a:t>
                      </a:r>
                      <a:r>
                        <a:rPr lang="en-US" altLang="ko-KR" sz="1600" dirty="0"/>
                        <a:t>-</a:t>
                      </a:r>
                      <a:r>
                        <a:rPr lang="ko-KR" altLang="en-US" sz="1600" dirty="0"/>
                        <a:t>신입생을 위한 마중물</a:t>
                      </a:r>
                      <a:endParaRPr lang="en-US" altLang="ko-KR" sz="15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76852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35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855</TotalTime>
  <Words>778</Words>
  <Application>Microsoft Office PowerPoint</Application>
  <PresentationFormat>와이드스크린</PresentationFormat>
  <Paragraphs>104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2025학년도 신입생  학과별 Co-BSM  자동수강신청 대상과목 안내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2022학년도 신입생 대상 Co-BSM 및 자동수강신청 안내</dc:title>
  <dc:creator>ajou</dc:creator>
  <cp:lastModifiedBy>김 대희</cp:lastModifiedBy>
  <cp:revision>41</cp:revision>
  <dcterms:created xsi:type="dcterms:W3CDTF">2021-12-06T06:42:13Z</dcterms:created>
  <dcterms:modified xsi:type="dcterms:W3CDTF">2025-02-05T04:43:26Z</dcterms:modified>
</cp:coreProperties>
</file>