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  <p:sldId id="260" r:id="rId4"/>
    <p:sldId id="262" r:id="rId5"/>
    <p:sldId id="261" r:id="rId6"/>
    <p:sldId id="264" r:id="rId7"/>
    <p:sldId id="266" r:id="rId8"/>
    <p:sldId id="267" r:id="rId9"/>
    <p:sldId id="268" r:id="rId10"/>
    <p:sldId id="271" r:id="rId11"/>
    <p:sldId id="273" r:id="rId12"/>
    <p:sldId id="270" r:id="rId13"/>
    <p:sldId id="276" r:id="rId14"/>
    <p:sldId id="274" r:id="rId15"/>
    <p:sldId id="279" r:id="rId16"/>
    <p:sldId id="280" r:id="rId17"/>
    <p:sldId id="278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36" y="3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5019" y="4953000"/>
            <a:ext cx="12197020" cy="1912088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4848907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갈매기형 수장 7"/>
          <p:cNvSpPr/>
          <p:nvPr/>
        </p:nvSpPr>
        <p:spPr>
          <a:xfrm>
            <a:off x="4600352" y="3005472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8969376" y="6407944"/>
            <a:ext cx="2560320" cy="365760"/>
          </a:xfrm>
        </p:spPr>
        <p:txBody>
          <a:bodyPr/>
          <a:lstStyle/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5840097" y="6407945"/>
            <a:ext cx="313424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11552149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갈매기형 수장 12"/>
          <p:cNvSpPr/>
          <p:nvPr/>
        </p:nvSpPr>
        <p:spPr>
          <a:xfrm>
            <a:off x="11303595" y="4988440"/>
            <a:ext cx="24384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665697" y="5944936"/>
            <a:ext cx="6587499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647623" y="5939011"/>
            <a:ext cx="492060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직선 연결선 14"/>
          <p:cNvCxnSpPr/>
          <p:nvPr/>
        </p:nvCxnSpPr>
        <p:spPr>
          <a:xfrm>
            <a:off x="-12316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609600" y="1481329"/>
            <a:ext cx="10972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/>
              <a:t>둘째 수준</a:t>
            </a:r>
          </a:p>
          <a:p>
            <a:pPr lvl="2" eaLnBrk="1" latinLnBrk="0" hangingPunct="1"/>
            <a:r>
              <a:rPr kumimoji="0" lang="ko-KR" altLang="en-US"/>
              <a:t>셋째 수준</a:t>
            </a:r>
          </a:p>
          <a:p>
            <a:pPr lvl="3" eaLnBrk="1" latinLnBrk="0" hangingPunct="1"/>
            <a:r>
              <a:rPr kumimoji="0" lang="ko-KR" altLang="en-US"/>
              <a:t>넷째 수준</a:t>
            </a:r>
          </a:p>
          <a:p>
            <a:pPr lvl="4" eaLnBrk="1" latinLnBrk="0" hangingPunct="1"/>
            <a:r>
              <a:rPr kumimoji="0" lang="ko-KR" altLang="en-US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8969376" y="6407944"/>
            <a:ext cx="256032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A7DD33B-395F-4E8A-A234-80787A35ECBA}" type="datetimeFigureOut">
              <a:rPr lang="ko-KR" altLang="en-US" smtClean="0"/>
              <a:t>2020-08-05</a:t>
            </a:fld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5840097" y="6407945"/>
            <a:ext cx="313424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11529696" y="6407945"/>
            <a:ext cx="48768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29E9617-EA05-41CF-8074-34EE72607B60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www.google.co.kr/url?sa=i&amp;rct=j&amp;q=&amp;esrc=s&amp;frm=1&amp;source=images&amp;cd=&amp;cad=rja&amp;uact=8&amp;ved=0ahUKEwj3qoHA7-PMAhWBOKYKHUTyDuUQjRwIBw&amp;url=http://www.busanmedical.com/shop/goods/goods_view.php?&amp;goodsno=962&amp;psig=AFQjCNEhHMfdk70V06kuSpFB5whldCFgqg&amp;ust=146366933271925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76300" y="927102"/>
            <a:ext cx="10363200" cy="1829761"/>
          </a:xfrm>
        </p:spPr>
        <p:txBody>
          <a:bodyPr>
            <a:normAutofit/>
          </a:bodyPr>
          <a:lstStyle/>
          <a:p>
            <a:pPr algn="ctr"/>
            <a:r>
              <a:rPr lang="ko-KR" altLang="en-US" sz="6600" dirty="0"/>
              <a:t>상처 치료</a:t>
            </a:r>
          </a:p>
        </p:txBody>
      </p:sp>
    </p:spTree>
    <p:extLst>
      <p:ext uri="{BB962C8B-B14F-4D97-AF65-F5344CB8AC3E}">
        <p14:creationId xmlns:p14="http://schemas.microsoft.com/office/powerpoint/2010/main" val="13530966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825625"/>
            <a:ext cx="9037320" cy="4351338"/>
          </a:xfrm>
        </p:spPr>
        <p:txBody>
          <a:bodyPr/>
          <a:lstStyle/>
          <a:p>
            <a:pPr>
              <a:lnSpc>
                <a:spcPct val="100000"/>
              </a:lnSpc>
            </a:pPr>
            <a:endParaRPr lang="en-US" altLang="ko-KR" dirty="0"/>
          </a:p>
          <a:p>
            <a:pPr>
              <a:lnSpc>
                <a:spcPct val="100000"/>
              </a:lnSpc>
            </a:pPr>
            <a:r>
              <a:rPr lang="ko-KR" altLang="en-US" dirty="0"/>
              <a:t>상처란 </a:t>
            </a:r>
            <a:r>
              <a:rPr lang="en-US" altLang="ko-KR" dirty="0"/>
              <a:t>‘</a:t>
            </a:r>
            <a:r>
              <a:rPr lang="ko-KR" altLang="en-US" dirty="0"/>
              <a:t>사람의 조직이 가지는 해부학적인 연속성이 외부의 작용에 의해 그 본래의 연속성을 상실한 상태</a:t>
            </a:r>
            <a:r>
              <a:rPr lang="en-US" altLang="ko-KR" dirty="0"/>
              <a:t>＇</a:t>
            </a:r>
            <a:r>
              <a:rPr lang="ko-KR" altLang="en-US" dirty="0"/>
              <a:t>를 의미합니다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ko-KR" altLang="en-US" dirty="0"/>
              <a:t>상처</a:t>
            </a:r>
          </a:p>
        </p:txBody>
      </p:sp>
    </p:spTree>
    <p:extLst>
      <p:ext uri="{BB962C8B-B14F-4D97-AF65-F5344CB8AC3E}">
        <p14:creationId xmlns:p14="http://schemas.microsoft.com/office/powerpoint/2010/main" val="2305152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3943" y="1382446"/>
            <a:ext cx="6025459" cy="4456112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피부의 구조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19902" y="1717676"/>
            <a:ext cx="444499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400" dirty="0"/>
              <a:t>피부는 표면부터 크게 표피</a:t>
            </a:r>
            <a:r>
              <a:rPr lang="en-US" altLang="ko-KR" sz="2400" dirty="0"/>
              <a:t>, </a:t>
            </a:r>
            <a:r>
              <a:rPr lang="ko-KR" altLang="en-US" sz="2400" dirty="0"/>
              <a:t>진피</a:t>
            </a:r>
            <a:r>
              <a:rPr lang="en-US" altLang="ko-KR" sz="2400" dirty="0"/>
              <a:t>, </a:t>
            </a:r>
            <a:r>
              <a:rPr lang="ko-KR" altLang="en-US" sz="2400" dirty="0" err="1"/>
              <a:t>피하층으로</a:t>
            </a:r>
            <a:r>
              <a:rPr lang="ko-KR" altLang="en-US" sz="2400" dirty="0"/>
              <a:t> 나누어 볼 수 있습니다</a:t>
            </a:r>
            <a:r>
              <a:rPr lang="en-US" altLang="ko-KR" sz="2400" dirty="0"/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ko-KR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ko-KR" altLang="en-US" sz="2400" dirty="0"/>
              <a:t>각 층의 사이에는 미세한 혈관 다발들이 발달되어있고</a:t>
            </a:r>
            <a:r>
              <a:rPr lang="en-US" altLang="ko-KR" sz="2400" dirty="0"/>
              <a:t>, </a:t>
            </a:r>
            <a:r>
              <a:rPr lang="ko-KR" altLang="en-US" sz="2400" dirty="0" err="1"/>
              <a:t>진피층</a:t>
            </a:r>
            <a:r>
              <a:rPr lang="en-US" altLang="ko-KR" sz="2400" dirty="0"/>
              <a:t> </a:t>
            </a:r>
            <a:r>
              <a:rPr lang="ko-KR" altLang="en-US" sz="2400" dirty="0"/>
              <a:t>또는 그 하층에 피부 </a:t>
            </a:r>
            <a:r>
              <a:rPr lang="ko-KR" altLang="en-US" sz="2400" dirty="0" err="1"/>
              <a:t>부속기</a:t>
            </a:r>
            <a:r>
              <a:rPr lang="en-US" altLang="ko-KR" sz="2400" dirty="0"/>
              <a:t>(</a:t>
            </a:r>
            <a:r>
              <a:rPr lang="ko-KR" altLang="en-US" sz="2400" dirty="0"/>
              <a:t>땀샘</a:t>
            </a:r>
            <a:r>
              <a:rPr lang="en-US" altLang="ko-KR" sz="2400" dirty="0"/>
              <a:t>, </a:t>
            </a:r>
            <a:r>
              <a:rPr lang="ko-KR" altLang="en-US" sz="2400" dirty="0"/>
              <a:t>모낭 등</a:t>
            </a:r>
            <a:r>
              <a:rPr lang="en-US" altLang="ko-KR" sz="2400" dirty="0"/>
              <a:t>)</a:t>
            </a:r>
            <a:r>
              <a:rPr lang="ko-KR" altLang="en-US" sz="2400" dirty="0"/>
              <a:t>이 존재해</a:t>
            </a:r>
            <a:r>
              <a:rPr lang="en-US" altLang="ko-KR" sz="2400" dirty="0"/>
              <a:t>, </a:t>
            </a:r>
            <a:r>
              <a:rPr lang="ko-KR" altLang="en-US" sz="2400" dirty="0"/>
              <a:t>상처의 치유 과정에 큰 역할을 합니다</a:t>
            </a:r>
            <a:r>
              <a:rPr lang="en-US" altLang="ko-KR" sz="2400" dirty="0"/>
              <a:t>.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431389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2300" y="2039938"/>
            <a:ext cx="109728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/>
              <a:t>상처의 유형</a:t>
            </a:r>
          </a:p>
        </p:txBody>
      </p:sp>
    </p:spTree>
    <p:extLst>
      <p:ext uri="{BB962C8B-B14F-4D97-AF65-F5344CB8AC3E}">
        <p14:creationId xmlns:p14="http://schemas.microsoft.com/office/powerpoint/2010/main" val="276248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934244"/>
            <a:ext cx="5257800" cy="4351338"/>
          </a:xfrm>
        </p:spPr>
        <p:txBody>
          <a:bodyPr/>
          <a:lstStyle/>
          <a:p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타박상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ko-KR" altLang="en-US" dirty="0"/>
              <a:t>외부의 충격이나 둔탁한 힘</a:t>
            </a:r>
            <a:r>
              <a:rPr lang="en-US" altLang="ko-KR" dirty="0"/>
              <a:t> </a:t>
            </a:r>
            <a:r>
              <a:rPr lang="ko-KR" altLang="en-US" dirty="0"/>
              <a:t>등이 가해지면서 손상을 입어 피부에 출혈과 부종이 보이는 경우</a:t>
            </a:r>
            <a:r>
              <a:rPr lang="en-US" altLang="ko-KR" dirty="0"/>
              <a:t>.</a:t>
            </a:r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찰과상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ko-KR" altLang="en-US" dirty="0"/>
              <a:t>넘어지거나 긁히는 등의 마찰에 의하여 피부 표면에 입는 상처</a:t>
            </a:r>
            <a:endParaRPr lang="en-US" altLang="ko-KR" dirty="0"/>
          </a:p>
          <a:p>
            <a:pPr lvl="1"/>
            <a:endParaRPr lang="en-US" altLang="ko-KR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700" y="1273595"/>
            <a:ext cx="2867023" cy="3672633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6523" y="1273595"/>
            <a:ext cx="2875860" cy="367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38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46101" y="1253331"/>
            <a:ext cx="5041900" cy="4351338"/>
          </a:xfrm>
        </p:spPr>
        <p:txBody>
          <a:bodyPr/>
          <a:lstStyle/>
          <a:p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열상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ko-KR" altLang="en-US" dirty="0"/>
              <a:t>외부의 자극에 의해 피부가 찢어져서 입는 상처</a:t>
            </a:r>
            <a:r>
              <a:rPr lang="en-US" altLang="ko-KR" dirty="0"/>
              <a:t>.</a:t>
            </a:r>
          </a:p>
          <a:p>
            <a:pPr lvl="1"/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자상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ko-KR" altLang="en-US" dirty="0"/>
              <a:t>끝이 예리한 물체</a:t>
            </a:r>
            <a:r>
              <a:rPr lang="en-US" altLang="ko-KR" dirty="0"/>
              <a:t>(</a:t>
            </a:r>
            <a:r>
              <a:rPr lang="ko-KR" altLang="en-US" dirty="0"/>
              <a:t>못</a:t>
            </a:r>
            <a:r>
              <a:rPr lang="en-US" altLang="ko-KR" dirty="0"/>
              <a:t>, </a:t>
            </a:r>
            <a:r>
              <a:rPr lang="ko-KR" altLang="en-US" dirty="0"/>
              <a:t>창 등</a:t>
            </a:r>
            <a:r>
              <a:rPr lang="en-US" altLang="ko-KR" dirty="0"/>
              <a:t>)</a:t>
            </a:r>
            <a:r>
              <a:rPr lang="ko-KR" altLang="en-US" dirty="0"/>
              <a:t>에 의해 피부가 찔려서 입는 상처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604567"/>
            <a:ext cx="2855119" cy="364886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9684" y="1604567"/>
            <a:ext cx="2785616" cy="3630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420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054100" y="1901825"/>
            <a:ext cx="5041900" cy="4351338"/>
          </a:xfrm>
        </p:spPr>
        <p:txBody>
          <a:bodyPr/>
          <a:lstStyle/>
          <a:p>
            <a:r>
              <a:rPr lang="ko-KR" alt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절상</a:t>
            </a:r>
            <a:endParaRPr lang="en-US" altLang="ko-K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/>
            <a:r>
              <a:rPr lang="ko-KR" altLang="en-US" dirty="0"/>
              <a:t>끝이 예리한 물체</a:t>
            </a:r>
            <a:r>
              <a:rPr lang="en-US" altLang="ko-KR" dirty="0"/>
              <a:t>(</a:t>
            </a:r>
            <a:r>
              <a:rPr lang="ko-KR" altLang="en-US" dirty="0"/>
              <a:t>칼</a:t>
            </a:r>
            <a:r>
              <a:rPr lang="en-US" altLang="ko-KR" dirty="0"/>
              <a:t>, </a:t>
            </a:r>
            <a:r>
              <a:rPr lang="ko-KR" altLang="en-US" dirty="0"/>
              <a:t>유리</a:t>
            </a:r>
            <a:r>
              <a:rPr lang="en-US" altLang="ko-KR" dirty="0"/>
              <a:t>, </a:t>
            </a:r>
            <a:r>
              <a:rPr lang="ko-KR" altLang="en-US" dirty="0"/>
              <a:t>파편</a:t>
            </a:r>
            <a:r>
              <a:rPr lang="en-US" altLang="ko-KR" dirty="0"/>
              <a:t> </a:t>
            </a:r>
            <a:r>
              <a:rPr lang="ko-KR" altLang="en-US" dirty="0"/>
              <a:t>등</a:t>
            </a:r>
            <a:r>
              <a:rPr lang="en-US" altLang="ko-KR" dirty="0"/>
              <a:t>)</a:t>
            </a:r>
            <a:r>
              <a:rPr lang="ko-KR" altLang="en-US" dirty="0"/>
              <a:t>에 의해 피부가 잘려져 입는 상처</a:t>
            </a:r>
            <a:r>
              <a:rPr lang="en-US" altLang="ko-KR" dirty="0"/>
              <a:t>.</a:t>
            </a:r>
          </a:p>
          <a:p>
            <a:pPr lvl="1"/>
            <a:endParaRPr lang="en-US" altLang="ko-KR" dirty="0"/>
          </a:p>
          <a:p>
            <a:pPr marL="393192" lvl="1" indent="0">
              <a:buNone/>
            </a:pPr>
            <a:endParaRPr lang="en-US" altLang="ko-KR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3561" y="1304027"/>
            <a:ext cx="3081339" cy="394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48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600" y="1252729"/>
            <a:ext cx="109728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ko-KR" altLang="en-US" dirty="0"/>
              <a:t>지혈단계</a:t>
            </a:r>
            <a:endParaRPr lang="en-US" altLang="ko-KR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ko-KR" altLang="en-US" dirty="0"/>
              <a:t>손상된 혈관의 수축과 혈전기전의 활성화로 출혈이 멎음</a:t>
            </a:r>
            <a:r>
              <a:rPr lang="en-US" altLang="ko-KR" dirty="0"/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ko-KR" altLang="en-US" dirty="0"/>
              <a:t>손상된 부위에 염증세포를 불러와 다가올 염증단계를 준비</a:t>
            </a:r>
            <a:r>
              <a:rPr lang="en-US" altLang="ko-KR" dirty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ko-KR" altLang="en-US" dirty="0"/>
              <a:t>염증단계</a:t>
            </a:r>
            <a:endParaRPr lang="en-US" altLang="ko-KR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ko-KR" altLang="en-US" dirty="0" err="1"/>
              <a:t>호중구</a:t>
            </a:r>
            <a:r>
              <a:rPr lang="en-US" altLang="ko-KR" dirty="0"/>
              <a:t>, </a:t>
            </a:r>
            <a:r>
              <a:rPr lang="ko-KR" altLang="en-US" dirty="0"/>
              <a:t>대식세포라는 두 세포가 </a:t>
            </a:r>
            <a:r>
              <a:rPr lang="ko-KR" altLang="en-US" dirty="0" err="1"/>
              <a:t>주역할을</a:t>
            </a:r>
            <a:r>
              <a:rPr lang="ko-KR" altLang="en-US" dirty="0"/>
              <a:t> 담당</a:t>
            </a:r>
            <a:r>
              <a:rPr lang="en-US" altLang="ko-KR" dirty="0"/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ko-KR" altLang="en-US" dirty="0"/>
              <a:t>외부로부터의 감염을 막고</a:t>
            </a:r>
            <a:r>
              <a:rPr lang="en-US" altLang="ko-KR" dirty="0"/>
              <a:t>, </a:t>
            </a:r>
            <a:r>
              <a:rPr lang="ko-KR" altLang="en-US" dirty="0"/>
              <a:t>상처의 손상되거나 죽은 조직들을 제거</a:t>
            </a:r>
            <a:endParaRPr lang="en-US" altLang="ko-KR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ko-KR" altLang="en-US" dirty="0"/>
              <a:t>상처를 깨끗하게 하는 단계</a:t>
            </a:r>
            <a:endParaRPr lang="en-US" altLang="ko-KR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상처 치유의 단계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675" y="3936205"/>
            <a:ext cx="4899432" cy="2655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6042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9600" y="1481329"/>
            <a:ext cx="6019800" cy="4525963"/>
          </a:xfrm>
        </p:spPr>
        <p:txBody>
          <a:bodyPr>
            <a:normAutofit/>
          </a:bodyPr>
          <a:lstStyle/>
          <a:p>
            <a:pPr marL="514350" indent="-514350">
              <a:buAutoNum type="arabicPeriod" startAt="3"/>
            </a:pPr>
            <a:r>
              <a:rPr lang="ko-KR" altLang="en-US" dirty="0"/>
              <a:t>증식단계</a:t>
            </a:r>
            <a:endParaRPr lang="en-US" altLang="ko-KR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ko-KR" altLang="en-US" dirty="0"/>
              <a:t>혈관들이 새로 생성되고</a:t>
            </a:r>
            <a:r>
              <a:rPr lang="en-US" altLang="ko-KR" dirty="0"/>
              <a:t>, </a:t>
            </a:r>
            <a:r>
              <a:rPr lang="ko-KR" altLang="en-US" dirty="0"/>
              <a:t>피부의 여러 층의 </a:t>
            </a:r>
            <a:r>
              <a:rPr lang="ko-KR" altLang="en-US" dirty="0" err="1"/>
              <a:t>상피층을</a:t>
            </a:r>
            <a:r>
              <a:rPr lang="ko-KR" altLang="en-US" dirty="0"/>
              <a:t> 회복</a:t>
            </a:r>
            <a:r>
              <a:rPr lang="en-US" altLang="ko-KR" dirty="0"/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ko-KR" altLang="en-US" dirty="0" err="1"/>
              <a:t>진피층의</a:t>
            </a:r>
            <a:r>
              <a:rPr lang="ko-KR" altLang="en-US" dirty="0"/>
              <a:t> 섬유세포가 콜라겐</a:t>
            </a:r>
            <a:r>
              <a:rPr lang="en-US" altLang="ko-KR" dirty="0"/>
              <a:t>, </a:t>
            </a:r>
            <a:r>
              <a:rPr lang="ko-KR" altLang="en-US" dirty="0" err="1"/>
              <a:t>일라스틴</a:t>
            </a:r>
            <a:r>
              <a:rPr lang="ko-KR" altLang="en-US" dirty="0"/>
              <a:t> 등의 섬유질을 생산하여 육아조직이라는 새살을 만드는 과정</a:t>
            </a:r>
            <a:r>
              <a:rPr lang="en-US" altLang="ko-KR" dirty="0"/>
              <a:t>.</a:t>
            </a:r>
          </a:p>
          <a:p>
            <a:pPr marL="514350" indent="-514350">
              <a:buAutoNum type="arabicPeriod" startAt="4"/>
            </a:pPr>
            <a:r>
              <a:rPr lang="ko-KR" altLang="en-US" dirty="0"/>
              <a:t>성숙단계</a:t>
            </a:r>
            <a:endParaRPr lang="en-US" altLang="ko-KR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ko-KR" altLang="en-US" dirty="0"/>
              <a:t>임시로 생성된 육아조직이 원래의 피부조직에 가깝게 성숙</a:t>
            </a:r>
            <a:r>
              <a:rPr lang="en-US" altLang="ko-KR" dirty="0"/>
              <a:t>.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altLang="ko-KR" dirty="0"/>
          </a:p>
          <a:p>
            <a:pPr lvl="1">
              <a:buFont typeface="Wingdings" panose="05000000000000000000" pitchFamily="2" charset="2"/>
              <a:buChar char="§"/>
            </a:pPr>
            <a:endParaRPr lang="en-US" altLang="ko-KR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상처 치유의 단계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300" y="1209675"/>
            <a:ext cx="4013200" cy="2620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300" y="3952875"/>
            <a:ext cx="4013200" cy="2192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16555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22300" y="2471738"/>
            <a:ext cx="10972800" cy="1143000"/>
          </a:xfrm>
        </p:spPr>
        <p:txBody>
          <a:bodyPr>
            <a:normAutofit/>
          </a:bodyPr>
          <a:lstStyle/>
          <a:p>
            <a:pPr algn="ctr"/>
            <a:r>
              <a:rPr lang="ko-KR" altLang="en-US" sz="5400" dirty="0"/>
              <a:t>상처 드레싱의 종류</a:t>
            </a:r>
          </a:p>
        </p:txBody>
      </p:sp>
    </p:spTree>
    <p:extLst>
      <p:ext uri="{BB962C8B-B14F-4D97-AF65-F5344CB8AC3E}">
        <p14:creationId xmlns:p14="http://schemas.microsoft.com/office/powerpoint/2010/main" val="3744552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52500" y="1253331"/>
            <a:ext cx="10287000" cy="4351338"/>
          </a:xfrm>
        </p:spPr>
        <p:txBody>
          <a:bodyPr>
            <a:normAutofit/>
          </a:bodyPr>
          <a:lstStyle/>
          <a:p>
            <a:r>
              <a:rPr lang="ko-KR" altLang="en-US" dirty="0"/>
              <a:t>상처 접촉면이 </a:t>
            </a:r>
            <a:r>
              <a:rPr lang="ko-KR" altLang="en-US" dirty="0" err="1"/>
              <a:t>친수성을</a:t>
            </a:r>
            <a:r>
              <a:rPr lang="ko-KR" altLang="en-US" dirty="0"/>
              <a:t> 띄며</a:t>
            </a:r>
            <a:r>
              <a:rPr lang="en-US" altLang="ko-KR" dirty="0"/>
              <a:t>, </a:t>
            </a:r>
            <a:r>
              <a:rPr lang="ko-KR" altLang="en-US" dirty="0"/>
              <a:t>빠르게 </a:t>
            </a:r>
            <a:r>
              <a:rPr lang="ko-KR" altLang="en-US" dirty="0" err="1"/>
              <a:t>삼출물을</a:t>
            </a:r>
            <a:r>
              <a:rPr lang="ko-KR" altLang="en-US" dirty="0"/>
              <a:t> 흡수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상처면을</a:t>
            </a:r>
            <a:r>
              <a:rPr lang="ko-KR" altLang="en-US" dirty="0"/>
              <a:t> 딱지가 생기지 않게 습윤 상태로 폐쇄유지 하여 상처치유 기간을 단축시키기 위함임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하이드로콜로이두</a:t>
            </a:r>
            <a:r>
              <a:rPr lang="en-US" altLang="ko-KR" dirty="0"/>
              <a:t>, </a:t>
            </a:r>
            <a:r>
              <a:rPr lang="ko-KR" altLang="en-US" dirty="0"/>
              <a:t>필름</a:t>
            </a:r>
            <a:r>
              <a:rPr lang="en-US" altLang="ko-KR" dirty="0"/>
              <a:t>, </a:t>
            </a:r>
            <a:r>
              <a:rPr lang="ko-KR" altLang="en-US" dirty="0"/>
              <a:t>폴리우레탄 폼</a:t>
            </a:r>
            <a:r>
              <a:rPr lang="en-US" altLang="ko-KR" dirty="0"/>
              <a:t>, </a:t>
            </a:r>
            <a:r>
              <a:rPr lang="ko-KR" altLang="en-US" dirty="0" err="1"/>
              <a:t>하이드로겔</a:t>
            </a:r>
            <a:r>
              <a:rPr lang="ko-KR" altLang="en-US" dirty="0"/>
              <a:t> 등의 종류가 있음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119064"/>
            <a:ext cx="10515600" cy="1325563"/>
          </a:xfrm>
        </p:spPr>
        <p:txBody>
          <a:bodyPr/>
          <a:lstStyle/>
          <a:p>
            <a:r>
              <a:rPr lang="ko-KR" altLang="en-US" dirty="0"/>
              <a:t>습윤 드레싱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4919" y="3300412"/>
            <a:ext cx="6989763" cy="2704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9952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/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/>
          <a:p>
            <a:endParaRPr lang="en-US" altLang="ko-KR" dirty="0"/>
          </a:p>
          <a:p>
            <a:r>
              <a:rPr lang="ko-KR" altLang="en-US" dirty="0" err="1"/>
              <a:t>듀오덤</a:t>
            </a:r>
            <a:r>
              <a:rPr lang="ko-KR" altLang="en-US" dirty="0"/>
              <a:t> </a:t>
            </a:r>
            <a:r>
              <a:rPr lang="en-US" altLang="ko-KR" dirty="0" err="1"/>
              <a:t>Duoderm</a:t>
            </a:r>
            <a:endParaRPr lang="en-US" altLang="ko-KR" dirty="0"/>
          </a:p>
          <a:p>
            <a:pPr lvl="1"/>
            <a:r>
              <a:rPr lang="ko-KR" altLang="en-US" dirty="0"/>
              <a:t>스티커처럼 붙일 수 있어 붕대로 감기 어려운 부분에 유용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삼출액 흡수력이 좋은 편이긴 하나 삼출액이 아주 많거나 감염된 창상에는 사용하지 않음</a:t>
            </a:r>
            <a:r>
              <a:rPr lang="en-US" altLang="ko-KR" dirty="0"/>
              <a:t>.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하이드로콜로이드</a:t>
            </a:r>
            <a:r>
              <a:rPr lang="en-US" altLang="ko-KR" dirty="0"/>
              <a:t>(Hydrocolloid)</a:t>
            </a:r>
            <a:endParaRPr lang="ko-KR" alt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426" y="1962150"/>
            <a:ext cx="4975964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221323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4" y="3221037"/>
            <a:ext cx="3616327" cy="3616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533525"/>
            <a:ext cx="5257800" cy="4351338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아쿠아셀</a:t>
            </a:r>
            <a:r>
              <a:rPr lang="ko-KR" altLang="en-US" dirty="0"/>
              <a:t> </a:t>
            </a:r>
            <a:r>
              <a:rPr lang="en-US" altLang="ko-KR" dirty="0" err="1"/>
              <a:t>Aquacel</a:t>
            </a:r>
            <a:endParaRPr lang="en-US" altLang="ko-KR" dirty="0"/>
          </a:p>
          <a:p>
            <a:pPr lvl="1"/>
            <a:r>
              <a:rPr lang="ko-KR" altLang="en-US" dirty="0"/>
              <a:t>얇은 조각 </a:t>
            </a:r>
            <a:r>
              <a:rPr lang="ko-KR" altLang="en-US" dirty="0" err="1"/>
              <a:t>처럼</a:t>
            </a:r>
            <a:r>
              <a:rPr lang="ko-KR" altLang="en-US" dirty="0"/>
              <a:t> 생김</a:t>
            </a:r>
            <a:r>
              <a:rPr lang="en-US" altLang="ko-KR" dirty="0"/>
              <a:t>. </a:t>
            </a:r>
          </a:p>
          <a:p>
            <a:pPr lvl="1"/>
            <a:r>
              <a:rPr lang="ko-KR" altLang="en-US" dirty="0"/>
              <a:t>삼출액과 결합하게 되면 겔</a:t>
            </a:r>
            <a:r>
              <a:rPr lang="en-US" altLang="ko-KR" dirty="0"/>
              <a:t>(gel) </a:t>
            </a:r>
            <a:r>
              <a:rPr lang="ko-KR" altLang="en-US" dirty="0"/>
              <a:t>형태로 변해 습윤환경을 만들어 창상의 치유를 촉진시킴</a:t>
            </a:r>
            <a:r>
              <a:rPr lang="en-US" altLang="ko-KR" dirty="0"/>
              <a:t>.</a:t>
            </a:r>
          </a:p>
          <a:p>
            <a:r>
              <a:rPr lang="ko-KR" altLang="en-US" dirty="0" err="1"/>
              <a:t>메디폼</a:t>
            </a:r>
            <a:r>
              <a:rPr lang="ko-KR" altLang="en-US" dirty="0"/>
              <a:t> </a:t>
            </a:r>
            <a:r>
              <a:rPr lang="en-US" altLang="ko-KR" dirty="0" err="1"/>
              <a:t>Mediform</a:t>
            </a:r>
            <a:endParaRPr lang="en-US" altLang="ko-KR" dirty="0"/>
          </a:p>
          <a:p>
            <a:pPr lvl="1"/>
            <a:r>
              <a:rPr lang="ko-KR" altLang="en-US" dirty="0"/>
              <a:t>스폰지처럼 푹신하며 </a:t>
            </a:r>
            <a:r>
              <a:rPr lang="en-US" altLang="ko-KR" dirty="0"/>
              <a:t>3</a:t>
            </a:r>
            <a:r>
              <a:rPr lang="ko-KR" altLang="en-US" dirty="0"/>
              <a:t>중 구조로 되어 있어 흡수력이 강해 </a:t>
            </a:r>
            <a:r>
              <a:rPr lang="ko-KR" altLang="en-US" dirty="0" err="1"/>
              <a:t>삼출물이</a:t>
            </a:r>
            <a:r>
              <a:rPr lang="ko-KR" altLang="en-US" dirty="0"/>
              <a:t> 아주 많은 창상이나</a:t>
            </a:r>
            <a:r>
              <a:rPr lang="en-US" altLang="ko-KR" dirty="0"/>
              <a:t> </a:t>
            </a:r>
            <a:r>
              <a:rPr lang="ko-KR" altLang="en-US" dirty="0"/>
              <a:t>감염으로 인해 괴사 조직이 많은 상처 등에 사용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하이드로콜로이드</a:t>
            </a:r>
            <a:r>
              <a:rPr lang="en-US" altLang="ko-KR" dirty="0"/>
              <a:t>(Hydrocolloid)</a:t>
            </a:r>
            <a:endParaRPr lang="ko-KR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1" y="1692274"/>
            <a:ext cx="2905127" cy="2905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15258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http://www.busanmedical.com/shop/data/goods/1370421077000_m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801" y="3419476"/>
            <a:ext cx="3594099" cy="343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812925"/>
            <a:ext cx="5181600" cy="4351338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Op </a:t>
            </a:r>
            <a:r>
              <a:rPr lang="en-US" altLang="ko-KR" dirty="0"/>
              <a:t>site </a:t>
            </a:r>
            <a:r>
              <a:rPr lang="en-US" altLang="ko-KR" dirty="0" smtClean="0"/>
              <a:t> </a:t>
            </a:r>
            <a:r>
              <a:rPr lang="en-US" altLang="ko-KR" dirty="0"/>
              <a:t>/ </a:t>
            </a:r>
            <a:r>
              <a:rPr lang="ko-KR" altLang="en-US" dirty="0" smtClean="0"/>
              <a:t> </a:t>
            </a:r>
            <a:r>
              <a:rPr lang="en-US" altLang="ko-KR" dirty="0" err="1"/>
              <a:t>Tegaderm</a:t>
            </a:r>
            <a:endParaRPr lang="en-US" altLang="ko-KR" dirty="0"/>
          </a:p>
          <a:p>
            <a:pPr lvl="1"/>
            <a:r>
              <a:rPr lang="ko-KR" altLang="en-US" dirty="0"/>
              <a:t>얇고 투명하며 방수 기능이 있어 샤워나 목욕이 가능한 제품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드레싱을 적용하여도 상처와 주변 환경과의 가스 교환이 가능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구멍이 작아 세균 침입을 막아줌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흡수력이 없어 </a:t>
            </a:r>
            <a:r>
              <a:rPr lang="ko-KR" altLang="en-US" dirty="0" err="1"/>
              <a:t>삼출물이</a:t>
            </a:r>
            <a:r>
              <a:rPr lang="ko-KR" altLang="en-US" dirty="0"/>
              <a:t> 있을 경우에는 </a:t>
            </a:r>
            <a:r>
              <a:rPr lang="en-US" altLang="ko-KR" dirty="0"/>
              <a:t>2</a:t>
            </a:r>
            <a:r>
              <a:rPr lang="ko-KR" altLang="en-US" dirty="0"/>
              <a:t>차 드레싱으로 사용</a:t>
            </a:r>
            <a:r>
              <a:rPr lang="en-US" altLang="ko-KR" dirty="0"/>
              <a:t>.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투명드레싱</a:t>
            </a:r>
            <a:r>
              <a:rPr lang="en-US" altLang="ko-KR" dirty="0"/>
              <a:t>(Transparent dressing)</a:t>
            </a:r>
            <a:endParaRPr lang="ko-KR" alt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1524002"/>
            <a:ext cx="3225800" cy="2631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460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766118" y="1166018"/>
            <a:ext cx="5486400" cy="4525963"/>
          </a:xfrm>
        </p:spPr>
        <p:txBody>
          <a:bodyPr/>
          <a:lstStyle/>
          <a:p>
            <a:pPr marL="109728" indent="0">
              <a:buNone/>
            </a:pPr>
            <a:r>
              <a:rPr lang="en-US" altLang="ko-KR" dirty="0" err="1" smtClean="0"/>
              <a:t>Kaltostat</a:t>
            </a:r>
            <a:endParaRPr lang="en-US" altLang="ko-KR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sz="2400" dirty="0" smtClean="0"/>
              <a:t>해초로부터 </a:t>
            </a:r>
            <a:r>
              <a:rPr lang="ko-KR" altLang="en-US" sz="2400" dirty="0"/>
              <a:t>추출된 </a:t>
            </a:r>
            <a:r>
              <a:rPr lang="ko-KR" altLang="en-US" sz="2400" dirty="0" err="1"/>
              <a:t>폴리사카라이드</a:t>
            </a:r>
            <a:r>
              <a:rPr lang="ko-KR" altLang="en-US" sz="2400" dirty="0"/>
              <a:t> </a:t>
            </a:r>
            <a:r>
              <a:rPr lang="en-US" altLang="ko-KR" sz="2400" dirty="0"/>
              <a:t>(</a:t>
            </a:r>
            <a:r>
              <a:rPr lang="ko-KR" altLang="en-US" sz="2400" dirty="0"/>
              <a:t>다당류</a:t>
            </a:r>
            <a:r>
              <a:rPr lang="en-US" altLang="ko-KR" sz="2400" dirty="0" smtClean="0"/>
              <a:t>)</a:t>
            </a:r>
            <a:endParaRPr lang="en-US" altLang="ko-KR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sz="2400" dirty="0" smtClean="0"/>
              <a:t>상처</a:t>
            </a:r>
            <a:r>
              <a:rPr lang="en-US" altLang="ko-KR" sz="2400" dirty="0" smtClean="0"/>
              <a:t> </a:t>
            </a:r>
            <a:r>
              <a:rPr lang="ko-KR" altLang="en-US" sz="2400" dirty="0"/>
              <a:t>삼출액을 흡수한 후</a:t>
            </a:r>
            <a:r>
              <a:rPr lang="en-US" altLang="ko-KR" sz="2400" dirty="0"/>
              <a:t>, </a:t>
            </a:r>
            <a:r>
              <a:rPr lang="ko-KR" altLang="en-US" sz="2400" dirty="0"/>
              <a:t>젤 형태를 취하여 상처 표면에 습윤한 환경을 만들어줌</a:t>
            </a:r>
            <a:r>
              <a:rPr lang="en-US" altLang="ko-KR" sz="2400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ko-KR" altLang="en-US" sz="2400" dirty="0" err="1" smtClean="0"/>
              <a:t>출혈성</a:t>
            </a:r>
            <a:r>
              <a:rPr lang="ko-KR" altLang="en-US" sz="2400" dirty="0" smtClean="0"/>
              <a:t> </a:t>
            </a:r>
            <a:r>
              <a:rPr lang="ko-KR" altLang="en-US" sz="2400" dirty="0"/>
              <a:t>상처의 경우 지혈을 도움</a:t>
            </a:r>
            <a:r>
              <a:rPr lang="en-US" altLang="ko-KR" sz="2400" dirty="0" smtClean="0"/>
              <a:t>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altLang="ko-KR" sz="2400" dirty="0" smtClean="0"/>
              <a:t>2</a:t>
            </a:r>
            <a:r>
              <a:rPr lang="ko-KR" altLang="en-US" sz="2400" dirty="0"/>
              <a:t>차 드레싱 필요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2150" y="1762125"/>
            <a:ext cx="333375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1940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 fontAlgn="base">
              <a:buNone/>
            </a:pPr>
            <a:r>
              <a:rPr lang="en-US" altLang="ko-KR" b="1" dirty="0" err="1" smtClean="0"/>
              <a:t>Hydroactive</a:t>
            </a:r>
            <a:r>
              <a:rPr lang="en-US" altLang="ko-KR" b="1" dirty="0" smtClean="0"/>
              <a:t> Gel </a:t>
            </a:r>
            <a:endParaRPr lang="en-US" altLang="ko-KR" b="1" dirty="0" smtClean="0"/>
          </a:p>
          <a:p>
            <a:pPr fontAlgn="base"/>
            <a:r>
              <a:rPr lang="ko-KR" altLang="en-US" dirty="0" err="1" smtClean="0"/>
              <a:t>특</a:t>
            </a:r>
            <a:r>
              <a:rPr lang="ko-KR" altLang="en-US" dirty="0" smtClean="0"/>
              <a:t> </a:t>
            </a:r>
            <a:r>
              <a:rPr lang="ko-KR" altLang="en-US" dirty="0"/>
              <a:t>징  ① 수화 </a:t>
            </a:r>
            <a:r>
              <a:rPr lang="en-US" altLang="ko-KR" dirty="0"/>
              <a:t>(Hydration :90-95% water)  </a:t>
            </a:r>
            <a:r>
              <a:rPr lang="ko-KR" altLang="en-US" dirty="0"/>
              <a:t>② 종류 </a:t>
            </a:r>
            <a:r>
              <a:rPr lang="en-US" altLang="ko-KR" dirty="0"/>
              <a:t>: Liquids, Gel Saturated </a:t>
            </a:r>
            <a:r>
              <a:rPr lang="en-US" altLang="ko-KR" dirty="0" smtClean="0"/>
              <a:t>Gauze</a:t>
            </a:r>
            <a:r>
              <a:rPr lang="en-US" altLang="ko-KR" dirty="0"/>
              <a:t>, Gel Sheet  </a:t>
            </a:r>
            <a:r>
              <a:rPr lang="ko-KR" altLang="en-US" dirty="0"/>
              <a:t>③ </a:t>
            </a:r>
            <a:r>
              <a:rPr lang="ko-KR" altLang="en-US" dirty="0" err="1"/>
              <a:t>비폐쇄성</a:t>
            </a:r>
            <a:r>
              <a:rPr lang="ko-KR" altLang="en-US" dirty="0"/>
              <a:t>  ④ </a:t>
            </a:r>
            <a:r>
              <a:rPr lang="ko-KR" altLang="en-US" dirty="0" err="1"/>
              <a:t>비접착성</a:t>
            </a:r>
            <a:r>
              <a:rPr lang="ko-KR" altLang="en-US" dirty="0"/>
              <a:t> </a:t>
            </a:r>
            <a:endParaRPr lang="en-US" altLang="ko-KR" dirty="0" smtClean="0"/>
          </a:p>
          <a:p>
            <a:pPr fontAlgn="base"/>
            <a:r>
              <a:rPr lang="ko-KR" altLang="en-US" dirty="0" err="1" smtClean="0"/>
              <a:t>적응증</a:t>
            </a:r>
            <a:r>
              <a:rPr lang="ko-KR" altLang="en-US" dirty="0"/>
              <a:t>  ① </a:t>
            </a:r>
            <a:r>
              <a:rPr lang="ko-KR" altLang="en-US" dirty="0" err="1"/>
              <a:t>부분층에서</a:t>
            </a:r>
            <a:r>
              <a:rPr lang="ko-KR" altLang="en-US" dirty="0"/>
              <a:t> </a:t>
            </a:r>
            <a:r>
              <a:rPr lang="ko-KR" altLang="en-US" dirty="0" err="1"/>
              <a:t>전층</a:t>
            </a:r>
            <a:r>
              <a:rPr lang="ko-KR" altLang="en-US" dirty="0"/>
              <a:t> 피부손상</a:t>
            </a:r>
            <a:r>
              <a:rPr lang="en-US" altLang="ko-KR" dirty="0"/>
              <a:t>(Partial to Full Thickness Wounds)  </a:t>
            </a:r>
            <a:r>
              <a:rPr lang="ko-KR" altLang="en-US" dirty="0"/>
              <a:t>② 분비물이 없거나 최소한일 때  ③ </a:t>
            </a:r>
            <a:r>
              <a:rPr lang="en-US" altLang="ko-KR" dirty="0"/>
              <a:t>Clean, Necrotic, Infected Wounds</a:t>
            </a:r>
            <a:endParaRPr lang="ko-KR" altLang="en-US" dirty="0"/>
          </a:p>
          <a:p>
            <a:pPr fontAlgn="base"/>
            <a:r>
              <a:rPr lang="ko-KR" altLang="en-US" dirty="0" smtClean="0"/>
              <a:t>장 </a:t>
            </a:r>
            <a:r>
              <a:rPr lang="ko-KR" altLang="en-US" dirty="0"/>
              <a:t>점  ① 괴사조직에 수분을 주어 괴사조직 제거를 촉진함  ② 부드럽고 대상자가 편안하며 제거가 용이③ </a:t>
            </a:r>
            <a:r>
              <a:rPr lang="en-US" altLang="ko-KR" dirty="0"/>
              <a:t>8~48</a:t>
            </a:r>
            <a:r>
              <a:rPr lang="ko-KR" altLang="en-US" dirty="0"/>
              <a:t>시간 사용 가능</a:t>
            </a:r>
          </a:p>
          <a:p>
            <a:pPr fontAlgn="base"/>
            <a:r>
              <a:rPr lang="ko-KR" altLang="en-US" dirty="0" smtClean="0"/>
              <a:t>단 </a:t>
            </a:r>
            <a:r>
              <a:rPr lang="ko-KR" altLang="en-US" dirty="0"/>
              <a:t>점 ① </a:t>
            </a:r>
            <a:r>
              <a:rPr lang="en-US" altLang="ko-KR" dirty="0"/>
              <a:t>2</a:t>
            </a:r>
            <a:r>
              <a:rPr lang="ko-KR" altLang="en-US" dirty="0"/>
              <a:t>차 드레싱이 필요  ② 과다 사용 시 연화</a:t>
            </a:r>
            <a:r>
              <a:rPr lang="en-US" altLang="ko-KR" dirty="0"/>
              <a:t>(Maceration)</a:t>
            </a:r>
            <a:r>
              <a:rPr lang="ko-KR" altLang="en-US" dirty="0"/>
              <a:t>유발 </a:t>
            </a:r>
          </a:p>
          <a:p>
            <a:endParaRPr lang="ko-KR" altLang="en-US" dirty="0"/>
          </a:p>
        </p:txBody>
      </p:sp>
      <p:sp>
        <p:nvSpPr>
          <p:cNvPr id="5" name="AutoShape 4" descr="hydroactive gel 치료에 대한 이미지 검색결과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296" y="516859"/>
            <a:ext cx="2143125" cy="1419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399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 열상</a:t>
            </a:r>
            <a:endParaRPr lang="en-US" altLang="ko-KR" dirty="0"/>
          </a:p>
          <a:p>
            <a:pPr marL="393192" lvl="1" indent="0">
              <a:buNone/>
            </a:pPr>
            <a:r>
              <a:rPr lang="en-US" altLang="ko-KR" dirty="0"/>
              <a:t>: </a:t>
            </a:r>
            <a:r>
              <a:rPr lang="ko-KR" altLang="en-US" dirty="0"/>
              <a:t>깨끗한 거즈나 수건을 이용해 상처부위를 압박한 후 의료진에 의해 봉합을 실시한다</a:t>
            </a:r>
            <a:r>
              <a:rPr lang="en-US" altLang="ko-KR" dirty="0"/>
              <a:t>. </a:t>
            </a:r>
          </a:p>
          <a:p>
            <a:pPr marL="594360" indent="-457200"/>
            <a:r>
              <a:rPr lang="ko-KR" altLang="en-US" dirty="0"/>
              <a:t>찰과상 </a:t>
            </a:r>
            <a:endParaRPr lang="en-US" altLang="ko-KR" dirty="0"/>
          </a:p>
          <a:p>
            <a:pPr marL="393192" lvl="1" indent="0">
              <a:buNone/>
            </a:pPr>
            <a:r>
              <a:rPr lang="en-US" altLang="ko-KR" dirty="0"/>
              <a:t>: </a:t>
            </a:r>
            <a:r>
              <a:rPr lang="ko-KR" altLang="en-US" dirty="0"/>
              <a:t>손상 직후 깨끗한 물로 상처 부위를 충분히 세척하여 이차적인 감염을 예방한다</a:t>
            </a:r>
            <a:r>
              <a:rPr lang="en-US" altLang="ko-KR" dirty="0"/>
              <a:t>. </a:t>
            </a:r>
            <a:r>
              <a:rPr lang="ko-KR" altLang="en-US" dirty="0" err="1"/>
              <a:t>소독액을</a:t>
            </a:r>
            <a:r>
              <a:rPr lang="ko-KR" altLang="en-US" dirty="0"/>
              <a:t> 이용해 상처를 소독하고 건조시킨 후 출혈 및 </a:t>
            </a:r>
            <a:r>
              <a:rPr lang="ko-KR" altLang="en-US" dirty="0" err="1"/>
              <a:t>삼출물을</a:t>
            </a:r>
            <a:r>
              <a:rPr lang="ko-KR" altLang="en-US" dirty="0"/>
              <a:t> 흡수할 수 있는 드레싱 제재를 이용해 드레싱한다</a:t>
            </a:r>
            <a:r>
              <a:rPr lang="en-US" altLang="ko-KR" dirty="0"/>
              <a:t>. </a:t>
            </a:r>
          </a:p>
          <a:p>
            <a:r>
              <a:rPr lang="ko-KR" altLang="en-US" dirty="0"/>
              <a:t> 타박상</a:t>
            </a:r>
            <a:endParaRPr lang="en-US" altLang="ko-KR" dirty="0"/>
          </a:p>
          <a:p>
            <a:pPr marL="393192" lvl="1" indent="0">
              <a:buNone/>
            </a:pPr>
            <a:r>
              <a:rPr lang="en-US" altLang="ko-KR" dirty="0"/>
              <a:t>: </a:t>
            </a:r>
            <a:r>
              <a:rPr lang="ko-KR" altLang="en-US" dirty="0"/>
              <a:t>손상 직후부터 </a:t>
            </a:r>
            <a:r>
              <a:rPr lang="en-US" altLang="ko-KR" dirty="0"/>
              <a:t>48</a:t>
            </a:r>
            <a:r>
              <a:rPr lang="ko-KR" altLang="en-US" dirty="0"/>
              <a:t>시간 정도는 손상된 부위를 </a:t>
            </a:r>
            <a:r>
              <a:rPr lang="ko-KR" altLang="en-US" dirty="0" smtClean="0"/>
              <a:t>쉬게 하고</a:t>
            </a:r>
            <a:r>
              <a:rPr lang="en-US" altLang="ko-KR" dirty="0"/>
              <a:t>, </a:t>
            </a:r>
            <a:r>
              <a:rPr lang="ko-KR" altLang="en-US" dirty="0"/>
              <a:t>냉 찜질을 하고</a:t>
            </a:r>
            <a:r>
              <a:rPr lang="en-US" altLang="ko-KR" dirty="0"/>
              <a:t>, </a:t>
            </a:r>
            <a:r>
              <a:rPr lang="ko-KR" altLang="en-US" dirty="0"/>
              <a:t>압박 붕대로 압박하고 심장보다 높게 올려 유지한다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드레싱 방법</a:t>
            </a:r>
          </a:p>
        </p:txBody>
      </p:sp>
    </p:spTree>
    <p:extLst>
      <p:ext uri="{BB962C8B-B14F-4D97-AF65-F5344CB8AC3E}">
        <p14:creationId xmlns:p14="http://schemas.microsoft.com/office/powerpoint/2010/main" val="15444302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393</TotalTime>
  <Words>487</Words>
  <Application>Microsoft Office PowerPoint</Application>
  <PresentationFormat>와이드스크린</PresentationFormat>
  <Paragraphs>76</Paragraphs>
  <Slides>17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4" baseType="lpstr">
      <vt:lpstr>맑은 고딕</vt:lpstr>
      <vt:lpstr>Lucida Sans Unicode</vt:lpstr>
      <vt:lpstr>Verdana</vt:lpstr>
      <vt:lpstr>Wingdings</vt:lpstr>
      <vt:lpstr>Wingdings 2</vt:lpstr>
      <vt:lpstr>Wingdings 3</vt:lpstr>
      <vt:lpstr>광장</vt:lpstr>
      <vt:lpstr>상처 치료</vt:lpstr>
      <vt:lpstr>상처</vt:lpstr>
      <vt:lpstr>피부의 구조</vt:lpstr>
      <vt:lpstr>상처의 유형</vt:lpstr>
      <vt:lpstr>PowerPoint 프레젠테이션</vt:lpstr>
      <vt:lpstr>PowerPoint 프레젠테이션</vt:lpstr>
      <vt:lpstr>PowerPoint 프레젠테이션</vt:lpstr>
      <vt:lpstr>상처 치유의 단계</vt:lpstr>
      <vt:lpstr>상처 치유의 단계</vt:lpstr>
      <vt:lpstr>상처 드레싱의 종류</vt:lpstr>
      <vt:lpstr>습윤 드레싱</vt:lpstr>
      <vt:lpstr>하이드로콜로이드(Hydrocolloid)</vt:lpstr>
      <vt:lpstr>하이드로콜로이드(Hydrocolloid)</vt:lpstr>
      <vt:lpstr>투명드레싱(Transparent dressing)</vt:lpstr>
      <vt:lpstr>PowerPoint 프레젠테이션</vt:lpstr>
      <vt:lpstr>PowerPoint 프레젠테이션</vt:lpstr>
      <vt:lpstr>드레싱 방법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상처 치료</dc:title>
  <dc:creator>ajou</dc:creator>
  <cp:lastModifiedBy>유 승민</cp:lastModifiedBy>
  <cp:revision>41</cp:revision>
  <dcterms:created xsi:type="dcterms:W3CDTF">2016-05-17T04:29:02Z</dcterms:created>
  <dcterms:modified xsi:type="dcterms:W3CDTF">2020-08-05T01:01:25Z</dcterms:modified>
</cp:coreProperties>
</file>