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2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89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8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971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4639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863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9689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095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454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99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9149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278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F2E29-5860-4B75-A4F1-D11DE75B5144}" type="datetimeFigureOut">
              <a:rPr lang="ko-KR" altLang="en-US" smtClean="0"/>
              <a:t>2022-07-13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8CEB1-BAF5-418F-B3C8-2A1A5C2CB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716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ajou.ac.kr/en/index.d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haksa.ajou.ac.kr:30443/public.html#!/e010402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mportal.ajou.ac.kr/main.do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5490" y="1895183"/>
            <a:ext cx="764102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ko-KR" sz="7500" dirty="0" smtClean="0">
                <a:solidFill>
                  <a:prstClr val="black"/>
                </a:solidFill>
                <a:latin typeface="Realistica Demo" panose="02000500000000000000" pitchFamily="2" charset="0"/>
              </a:rPr>
              <a:t>How to use</a:t>
            </a:r>
          </a:p>
          <a:p>
            <a:pPr lvl="4">
              <a:defRPr/>
            </a:pPr>
            <a:r>
              <a:rPr lang="en-US" altLang="ko-KR" sz="7500" dirty="0" smtClean="0">
                <a:solidFill>
                  <a:prstClr val="black"/>
                </a:solidFill>
                <a:latin typeface="Realistica Demo" panose="02000500000000000000" pitchFamily="2" charset="0"/>
              </a:rPr>
              <a:t>Ajou Portal</a:t>
            </a:r>
            <a:endParaRPr lang="en-US" altLang="ko-KR" sz="7500" dirty="0">
              <a:solidFill>
                <a:prstClr val="black"/>
              </a:solidFill>
              <a:latin typeface="Realistica Demo" panose="02000500000000000000" pitchFamily="2" charset="0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62423" y="5748385"/>
            <a:ext cx="3867154" cy="675506"/>
            <a:chOff x="3620953" y="5468686"/>
            <a:chExt cx="3867154" cy="675506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20953" y="5468686"/>
              <a:ext cx="609604" cy="675506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30557" y="5549264"/>
              <a:ext cx="3257550" cy="5143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622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82702" y="1028693"/>
            <a:ext cx="1062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05BAC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How to get to Ajou Portal </a:t>
            </a:r>
            <a:r>
              <a:rPr lang="en-US" altLang="ko-KR" sz="2400" dirty="0" smtClean="0">
                <a:solidFill>
                  <a:srgbClr val="005BAC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(</a:t>
            </a:r>
            <a:r>
              <a:rPr lang="en-US" altLang="ko-KR" sz="2400" dirty="0" smtClean="0">
                <a:hlinkClick r:id="rId2"/>
              </a:rPr>
              <a:t>https://www.ajou.ac.kr/en/index.do</a:t>
            </a:r>
            <a:r>
              <a:rPr lang="en-US" altLang="ko-KR" sz="2400" dirty="0" smtClean="0">
                <a:latin typeface="Candara" panose="020E0502030303020204" pitchFamily="34" charset="0"/>
                <a:ea typeface="나눔스퀘어라운드 Light" panose="020B0600000101010101" pitchFamily="50" charset="-127"/>
              </a:rPr>
              <a:t>) </a:t>
            </a:r>
            <a:r>
              <a:rPr lang="en-US" altLang="ko-KR" sz="2400" dirty="0">
                <a:latin typeface="Candara" panose="020E0502030303020204" pitchFamily="34" charset="0"/>
                <a:ea typeface="나눔스퀘어라운드 Light" panose="020B0600000101010101" pitchFamily="50" charset="-127"/>
              </a:rPr>
              <a:t>☞  Click ‘Portal’</a:t>
            </a:r>
            <a:endParaRPr lang="en-US" altLang="ko-KR" sz="2400" dirty="0">
              <a:solidFill>
                <a:srgbClr val="1A578E"/>
              </a:solidFill>
              <a:latin typeface="Candara" panose="020E0502030303020204" pitchFamily="34" charset="0"/>
              <a:ea typeface="나눔스퀘어라운드 Light" panose="020B0600000101010101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14" y="1602891"/>
            <a:ext cx="8945370" cy="50262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47181" y="2151779"/>
            <a:ext cx="839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</a:t>
            </a:r>
            <a:endParaRPr lang="ko-KR" alt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아래쪽 화살표 6"/>
          <p:cNvSpPr/>
          <p:nvPr/>
        </p:nvSpPr>
        <p:spPr>
          <a:xfrm rot="9678560">
            <a:off x="9085679" y="1874816"/>
            <a:ext cx="267249" cy="284247"/>
          </a:xfrm>
          <a:prstGeom prst="downArrow">
            <a:avLst>
              <a:gd name="adj1" fmla="val 50000"/>
              <a:gd name="adj2" fmla="val 5099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5278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186212" y="1018132"/>
            <a:ext cx="7819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Once in Portal  ☞  Click ‘</a:t>
            </a:r>
            <a:r>
              <a:rPr lang="ko-KR" altLang="en-US" sz="2400" dirty="0">
                <a:solidFill>
                  <a:srgbClr val="1A578E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로그인하세요</a:t>
            </a:r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’ which means ‘Login’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278" y="1529833"/>
            <a:ext cx="8588637" cy="4889995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8078996" y="1847804"/>
            <a:ext cx="1134084" cy="369332"/>
            <a:chOff x="8950364" y="1847022"/>
            <a:chExt cx="1134084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8950364" y="1847022"/>
              <a:ext cx="839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</a:t>
              </a:r>
              <a:endParaRPr lang="ko-KR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아래쪽 화살표 6"/>
            <p:cNvSpPr/>
            <p:nvPr/>
          </p:nvSpPr>
          <p:spPr>
            <a:xfrm rot="13011028">
              <a:off x="9817199" y="1861974"/>
              <a:ext cx="267249" cy="284247"/>
            </a:xfrm>
            <a:prstGeom prst="downArrow">
              <a:avLst>
                <a:gd name="adj1" fmla="val 50000"/>
                <a:gd name="adj2" fmla="val 5099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93679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332177" y="1043149"/>
            <a:ext cx="7527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Once you get in to the log in page  ☞  Click ‘</a:t>
            </a:r>
            <a:r>
              <a:rPr lang="ko-KR" altLang="en-US" sz="2400" dirty="0">
                <a:solidFill>
                  <a:srgbClr val="1A578E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통합</a:t>
            </a:r>
            <a:r>
              <a:rPr lang="ko-KR" altLang="en-US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 </a:t>
            </a:r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ID </a:t>
            </a:r>
            <a:r>
              <a:rPr lang="ko-KR" altLang="en-US" sz="2400" dirty="0" smtClean="0">
                <a:solidFill>
                  <a:srgbClr val="1A578E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신청</a:t>
            </a:r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’</a:t>
            </a:r>
            <a:endParaRPr lang="en-US" altLang="ko-KR" sz="2400" dirty="0">
              <a:solidFill>
                <a:srgbClr val="1A578E"/>
              </a:solidFill>
              <a:latin typeface="Candara" panose="020E0502030303020204" pitchFamily="34" charset="0"/>
              <a:ea typeface="나눔스퀘어라운드 Light" panose="020B0600000101010101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890" y="1504814"/>
            <a:ext cx="6488218" cy="5220322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6747121" y="4114975"/>
            <a:ext cx="1015038" cy="521081"/>
            <a:chOff x="8709954" y="1800280"/>
            <a:chExt cx="1015038" cy="521081"/>
          </a:xfrm>
        </p:grpSpPr>
        <p:sp>
          <p:nvSpPr>
            <p:cNvPr id="6" name="TextBox 5"/>
            <p:cNvSpPr txBox="1"/>
            <p:nvPr/>
          </p:nvSpPr>
          <p:spPr>
            <a:xfrm>
              <a:off x="8885896" y="1952029"/>
              <a:ext cx="839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</a:t>
              </a:r>
              <a:endParaRPr lang="ko-KR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아래쪽 화살표 6"/>
            <p:cNvSpPr/>
            <p:nvPr/>
          </p:nvSpPr>
          <p:spPr>
            <a:xfrm rot="8514460">
              <a:off x="8709954" y="1800280"/>
              <a:ext cx="267249" cy="284247"/>
            </a:xfrm>
            <a:prstGeom prst="downArrow">
              <a:avLst>
                <a:gd name="adj1" fmla="val 50000"/>
                <a:gd name="adj2" fmla="val 5099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64043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302" y="1562595"/>
            <a:ext cx="8474322" cy="519432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4272133" y="3022541"/>
            <a:ext cx="1123343" cy="369332"/>
            <a:chOff x="8601649" y="1952029"/>
            <a:chExt cx="1123343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8885896" y="1952029"/>
              <a:ext cx="839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</a:t>
              </a:r>
              <a:endParaRPr lang="ko-KR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아래쪽 화살표 6"/>
            <p:cNvSpPr/>
            <p:nvPr/>
          </p:nvSpPr>
          <p:spPr>
            <a:xfrm rot="5400000">
              <a:off x="8610148" y="1994571"/>
              <a:ext cx="267249" cy="284247"/>
            </a:xfrm>
            <a:prstGeom prst="downArrow">
              <a:avLst>
                <a:gd name="adj1" fmla="val 50000"/>
                <a:gd name="adj2" fmla="val 5099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324906" y="1023327"/>
            <a:ext cx="7542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Once you get in to the log in page  ☞  </a:t>
            </a:r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Switch to ‘English’</a:t>
            </a:r>
            <a:endParaRPr lang="en-US" altLang="ko-KR" sz="2400" dirty="0">
              <a:solidFill>
                <a:srgbClr val="1A578E"/>
              </a:solidFill>
              <a:latin typeface="Candara" panose="020E0502030303020204" pitchFamily="34" charset="0"/>
              <a:ea typeface="나눔스퀘어라운드 Light" panose="020B0600000101010101" pitchFamily="50" charset="-127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475706" y="2963610"/>
            <a:ext cx="665578" cy="428263"/>
          </a:xfrm>
          <a:prstGeom prst="roundRect">
            <a:avLst>
              <a:gd name="adj" fmla="val 6000"/>
            </a:avLst>
          </a:prstGeom>
          <a:noFill/>
          <a:ln w="28575">
            <a:solidFill>
              <a:srgbClr val="CC33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5000" b="1" dirty="0">
              <a:solidFill>
                <a:srgbClr val="C00000"/>
              </a:solidFill>
              <a:latin typeface="Candara" panose="020E0502030303020204" pitchFamily="34" charset="0"/>
              <a:ea typeface="08서울남산체 M" panose="02020603020101020101" pitchFamily="18" charset="-127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232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672" y="1613648"/>
            <a:ext cx="7148654" cy="493421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6488208" y="3876619"/>
            <a:ext cx="1386390" cy="646331"/>
            <a:chOff x="8601649" y="1952029"/>
            <a:chExt cx="1123343" cy="646331"/>
          </a:xfrm>
        </p:grpSpPr>
        <p:sp>
          <p:nvSpPr>
            <p:cNvPr id="6" name="TextBox 5"/>
            <p:cNvSpPr txBox="1"/>
            <p:nvPr/>
          </p:nvSpPr>
          <p:spPr>
            <a:xfrm>
              <a:off x="8885896" y="1952029"/>
              <a:ext cx="8390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Check</a:t>
              </a:r>
              <a:endParaRPr lang="ko-KR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아래쪽 화살표 6"/>
            <p:cNvSpPr/>
            <p:nvPr/>
          </p:nvSpPr>
          <p:spPr>
            <a:xfrm rot="5400000">
              <a:off x="8610148" y="1994571"/>
              <a:ext cx="267249" cy="284247"/>
            </a:xfrm>
            <a:prstGeom prst="downArrow">
              <a:avLst>
                <a:gd name="adj1" fmla="val 50000"/>
                <a:gd name="adj2" fmla="val 5099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제목 1"/>
          <p:cNvSpPr txBox="1">
            <a:spLocks/>
          </p:cNvSpPr>
          <p:nvPr/>
        </p:nvSpPr>
        <p:spPr>
          <a:xfrm>
            <a:off x="5594962" y="3916329"/>
            <a:ext cx="665578" cy="289912"/>
          </a:xfrm>
          <a:prstGeom prst="roundRect">
            <a:avLst>
              <a:gd name="adj" fmla="val 6000"/>
            </a:avLst>
          </a:prstGeom>
          <a:noFill/>
          <a:ln w="28575">
            <a:solidFill>
              <a:srgbClr val="CC33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ko-KR" altLang="en-US" sz="5000" b="1" dirty="0">
              <a:solidFill>
                <a:srgbClr val="C00000"/>
              </a:solidFill>
              <a:latin typeface="Candara" panose="020E0502030303020204" pitchFamily="34" charset="0"/>
              <a:ea typeface="08서울남산체 M" panose="02020603020101020101" pitchFamily="18" charset="-127"/>
              <a:cs typeface="Verdan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3233" y="1021061"/>
            <a:ext cx="7525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Read over the Privacy policy statement  </a:t>
            </a:r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☞  </a:t>
            </a:r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Click ‘I agree’</a:t>
            </a:r>
          </a:p>
        </p:txBody>
      </p:sp>
    </p:spTree>
    <p:extLst>
      <p:ext uri="{BB962C8B-B14F-4D97-AF65-F5344CB8AC3E}">
        <p14:creationId xmlns:p14="http://schemas.microsoft.com/office/powerpoint/2010/main" val="295367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76049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3" name="그룹 2"/>
          <p:cNvGrpSpPr/>
          <p:nvPr/>
        </p:nvGrpSpPr>
        <p:grpSpPr>
          <a:xfrm>
            <a:off x="2036703" y="1239959"/>
            <a:ext cx="6649304" cy="4947161"/>
            <a:chOff x="2873543" y="1704717"/>
            <a:chExt cx="6649304" cy="4947161"/>
          </a:xfrm>
        </p:grpSpPr>
        <p:grpSp>
          <p:nvGrpSpPr>
            <p:cNvPr id="9" name="그룹 8"/>
            <p:cNvGrpSpPr/>
            <p:nvPr/>
          </p:nvGrpSpPr>
          <p:grpSpPr>
            <a:xfrm>
              <a:off x="2873543" y="1704717"/>
              <a:ext cx="6649304" cy="4947161"/>
              <a:chOff x="3368798" y="1840832"/>
              <a:chExt cx="5378824" cy="3944005"/>
            </a:xfrm>
          </p:grpSpPr>
          <p:pic>
            <p:nvPicPr>
              <p:cNvPr id="16" name="그림 15"/>
              <p:cNvPicPr>
                <a:picLocks noChangeAspect="1"/>
              </p:cNvPicPr>
              <p:nvPr/>
            </p:nvPicPr>
            <p:blipFill rotWithShape="1">
              <a:blip r:embed="rId2"/>
              <a:srcRect l="4430" r="5539" b="5443"/>
              <a:stretch/>
            </p:blipFill>
            <p:spPr>
              <a:xfrm>
                <a:off x="3368798" y="2190397"/>
                <a:ext cx="5378824" cy="3594440"/>
              </a:xfrm>
              <a:prstGeom prst="rect">
                <a:avLst/>
              </a:prstGeom>
            </p:spPr>
          </p:pic>
          <p:sp>
            <p:nvSpPr>
              <p:cNvPr id="20" name="직사각형 19"/>
              <p:cNvSpPr/>
              <p:nvPr/>
            </p:nvSpPr>
            <p:spPr>
              <a:xfrm>
                <a:off x="4393409" y="3693173"/>
                <a:ext cx="2178206" cy="294805"/>
              </a:xfrm>
              <a:prstGeom prst="rect">
                <a:avLst/>
              </a:prstGeom>
              <a:noFill/>
              <a:ln w="158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4393408" y="4016169"/>
                <a:ext cx="2178206" cy="307267"/>
              </a:xfrm>
              <a:prstGeom prst="rect">
                <a:avLst/>
              </a:prstGeom>
              <a:noFill/>
              <a:ln w="158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368798" y="1840833"/>
                <a:ext cx="5378824" cy="107961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 Exact name written on Letter of Invitation</a:t>
                </a:r>
              </a:p>
              <a:p>
                <a:pPr algn="ctr"/>
                <a:r>
                  <a:rPr lang="en-US" altLang="ko-KR" b="1" dirty="0" smtClean="0"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(All in Capital Letters, include comma and spacing</a:t>
                </a:r>
                <a:r>
                  <a:rPr lang="en-US" altLang="ko-KR" b="1" dirty="0" smtClean="0"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)</a:t>
                </a:r>
              </a:p>
              <a:p>
                <a:pPr algn="ctr"/>
                <a:r>
                  <a:rPr lang="en-US" altLang="ko-KR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Exact name found through : </a:t>
                </a:r>
                <a:r>
                  <a:rPr lang="en-US" altLang="ko-KR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  <a:hlinkClick r:id="rId3"/>
                  </a:rPr>
                  <a:t>https://mhaksa.ajou.ac.kr:30443/public.html#!/e010402</a:t>
                </a:r>
                <a:endPara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  <a:p>
                <a:pPr algn="ctr"/>
                <a:r>
                  <a:rPr lang="en-US" altLang="ko-KR" sz="1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(All in Capital Letters, include comma and spacing</a:t>
                </a:r>
                <a:r>
                  <a:rPr lang="en-US" altLang="ko-KR" sz="1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)</a:t>
                </a:r>
                <a:endParaRPr lang="en-US" altLang="ko-KR" b="1" dirty="0" smtClean="0"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  <a:p>
                <a:pPr algn="ctr"/>
                <a:r>
                  <a:rPr lang="en-US" altLang="ko-KR" b="1" dirty="0" smtClean="0"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Ajou Student ID Number</a:t>
                </a:r>
                <a:endParaRPr lang="en-US" altLang="ko-KR" b="1" dirty="0"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112205" y="1840832"/>
                <a:ext cx="383313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①</a:t>
                </a:r>
                <a:endParaRPr lang="en-US" altLang="ko-KR" sz="2000" b="1" dirty="0" smtClean="0">
                  <a:solidFill>
                    <a:srgbClr val="FF0000"/>
                  </a:solidFill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789901" y="2622634"/>
                <a:ext cx="373764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  <a:latin typeface="Candara" panose="020E0502030303020204" pitchFamily="34" charset="0"/>
                    <a:ea typeface="나눔스퀘어라운드 Light" panose="020B0600000101010101" pitchFamily="50" charset="-127"/>
                  </a:rPr>
                  <a:t>②</a:t>
                </a:r>
                <a:endParaRPr lang="en-US" altLang="ko-KR" sz="2000" b="1" dirty="0" smtClean="0">
                  <a:solidFill>
                    <a:srgbClr val="FF0000"/>
                  </a:solidFill>
                  <a:latin typeface="Candara" panose="020E0502030303020204" pitchFamily="34" charset="0"/>
                  <a:ea typeface="나눔스퀘어라운드 Light" panose="020B0600000101010101" pitchFamily="50" charset="-127"/>
                </a:endParaRPr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5249589" y="4028201"/>
              <a:ext cx="473852" cy="5018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  <a:latin typeface="Candara" panose="020E0502030303020204" pitchFamily="34" charset="0"/>
                  <a:ea typeface="나눔스퀘어라운드 Light" panose="020B0600000101010101" pitchFamily="50" charset="-127"/>
                </a:rPr>
                <a:t>①</a:t>
              </a:r>
              <a:endParaRPr lang="en-US" altLang="ko-KR" sz="2000" b="1" dirty="0" smtClean="0">
                <a:solidFill>
                  <a:srgbClr val="FF0000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261394" y="4433351"/>
              <a:ext cx="462047" cy="50187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  <a:latin typeface="Candara" panose="020E0502030303020204" pitchFamily="34" charset="0"/>
                  <a:ea typeface="나눔스퀘어라운드 Light" panose="020B0600000101010101" pitchFamily="50" charset="-127"/>
                </a:rPr>
                <a:t>②</a:t>
              </a:r>
              <a:endParaRPr lang="en-US" altLang="ko-KR" sz="2000" b="1" dirty="0" smtClean="0">
                <a:solidFill>
                  <a:srgbClr val="FF0000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17"/>
          <a:stretch/>
        </p:blipFill>
        <p:spPr>
          <a:xfrm>
            <a:off x="7127639" y="3090482"/>
            <a:ext cx="4226161" cy="144780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65843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1328009" y="1733967"/>
            <a:ext cx="9535982" cy="4342291"/>
            <a:chOff x="-510169" y="1723356"/>
            <a:chExt cx="9535982" cy="4342291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2"/>
            <a:srcRect l="4430" r="5539" b="5443"/>
            <a:stretch/>
          </p:blipFill>
          <p:spPr>
            <a:xfrm>
              <a:off x="3646989" y="2371771"/>
              <a:ext cx="5378824" cy="3594440"/>
            </a:xfrm>
            <a:prstGeom prst="rect">
              <a:avLst/>
            </a:prstGeom>
          </p:spPr>
        </p:pic>
        <p:grpSp>
          <p:nvGrpSpPr>
            <p:cNvPr id="15" name="그룹 14"/>
            <p:cNvGrpSpPr/>
            <p:nvPr/>
          </p:nvGrpSpPr>
          <p:grpSpPr>
            <a:xfrm>
              <a:off x="-510169" y="1723356"/>
              <a:ext cx="8413949" cy="4342291"/>
              <a:chOff x="-402721" y="3104383"/>
              <a:chExt cx="9111527" cy="3670698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5276951" y="5511149"/>
                <a:ext cx="3431855" cy="503966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  <p:cxnSp>
            <p:nvCxnSpPr>
              <p:cNvPr id="18" name="직선 화살표 연결선 17"/>
              <p:cNvCxnSpPr/>
              <p:nvPr/>
            </p:nvCxnSpPr>
            <p:spPr>
              <a:xfrm>
                <a:off x="3503462" y="4181834"/>
                <a:ext cx="1756679" cy="1321728"/>
              </a:xfrm>
              <a:prstGeom prst="straightConnector1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>
                <a:off x="-402721" y="3104383"/>
                <a:ext cx="4438335" cy="2331609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6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YY-MM-DD</a:t>
                </a:r>
              </a:p>
              <a:p>
                <a:endParaRPr lang="en-US" altLang="ko-KR" sz="2400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altLang="ko-KR" sz="2400" b="1" dirty="0"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If your date of birth is 1995 / August / 30 </a:t>
                </a:r>
              </a:p>
              <a:p>
                <a:endParaRPr lang="en-US" altLang="ko-KR" sz="2400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  <a:p>
                <a:r>
                  <a:rPr lang="en-US" altLang="ko-KR" sz="2400" b="1" dirty="0"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=&gt; </a:t>
                </a:r>
                <a:r>
                  <a:rPr lang="en-US" altLang="ko-KR" sz="2400" b="1" dirty="0" smtClean="0"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950830</a:t>
                </a:r>
                <a:endParaRPr lang="en-US" altLang="ko-KR" sz="2400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6523514" y="6408923"/>
                <a:ext cx="967446" cy="366158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  <p:cxnSp>
            <p:nvCxnSpPr>
              <p:cNvPr id="28" name="직선 화살표 연결선 27"/>
              <p:cNvCxnSpPr/>
              <p:nvPr/>
            </p:nvCxnSpPr>
            <p:spPr>
              <a:xfrm flipV="1">
                <a:off x="3708958" y="6551965"/>
                <a:ext cx="2814555" cy="974"/>
              </a:xfrm>
              <a:prstGeom prst="straightConnector1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TextBox 28"/>
              <p:cNvSpPr txBox="1"/>
              <p:nvPr/>
            </p:nvSpPr>
            <p:spPr>
              <a:xfrm>
                <a:off x="356039" y="6343302"/>
                <a:ext cx="3388924" cy="374209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000" b="1" dirty="0" smtClean="0"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Button for </a:t>
                </a:r>
                <a:r>
                  <a:rPr lang="en-US" altLang="ko-KR" sz="20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‘Next Step’ </a:t>
                </a:r>
                <a:endParaRPr lang="en-US" altLang="ko-KR" sz="2000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555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1934518" y="1618127"/>
            <a:ext cx="8322963" cy="4500242"/>
            <a:chOff x="410518" y="1596612"/>
            <a:chExt cx="8322963" cy="4500242"/>
          </a:xfrm>
        </p:grpSpPr>
        <p:sp>
          <p:nvSpPr>
            <p:cNvPr id="14" name="TextBox 13"/>
            <p:cNvSpPr txBox="1"/>
            <p:nvPr/>
          </p:nvSpPr>
          <p:spPr>
            <a:xfrm>
              <a:off x="2372375" y="1596612"/>
              <a:ext cx="4399249" cy="51077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Check every </a:t>
              </a:r>
              <a:r>
                <a:rPr lang="en-US" altLang="ko-KR" sz="24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‘I agree’ </a:t>
              </a:r>
              <a:r>
                <a:rPr lang="en-US" altLang="ko-KR" sz="2400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boxes</a:t>
              </a:r>
              <a:r>
                <a:rPr lang="en-US" altLang="ko-KR" sz="24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 </a:t>
              </a:r>
              <a:endParaRPr lang="en-US" altLang="ko-KR" sz="2400" b="1" dirty="0">
                <a:latin typeface="Arial" panose="020B0604020202020204" pitchFamily="34" charset="0"/>
                <a:ea typeface="08서울남산체 M" panose="0202060302010102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410518" y="2375012"/>
              <a:ext cx="8322963" cy="3721842"/>
              <a:chOff x="301734" y="1344998"/>
              <a:chExt cx="8322963" cy="3721842"/>
            </a:xfrm>
          </p:grpSpPr>
          <p:pic>
            <p:nvPicPr>
              <p:cNvPr id="17" name="그림 1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01734" y="1344999"/>
                <a:ext cx="4120777" cy="3721841"/>
              </a:xfrm>
              <a:prstGeom prst="rect">
                <a:avLst/>
              </a:prstGeom>
            </p:spPr>
          </p:pic>
          <p:pic>
            <p:nvPicPr>
              <p:cNvPr id="18" name="그림 1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56531" y="1344998"/>
                <a:ext cx="4068166" cy="3721841"/>
              </a:xfrm>
              <a:prstGeom prst="rect">
                <a:avLst/>
              </a:prstGeom>
            </p:spPr>
          </p:pic>
          <p:sp>
            <p:nvSpPr>
              <p:cNvPr id="19" name="직사각형 18"/>
              <p:cNvSpPr/>
              <p:nvPr/>
            </p:nvSpPr>
            <p:spPr>
              <a:xfrm>
                <a:off x="3176954" y="2752135"/>
                <a:ext cx="554220" cy="201272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3176954" y="4617719"/>
                <a:ext cx="554220" cy="201272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7350281" y="2776209"/>
                <a:ext cx="554220" cy="201272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7350281" y="4603949"/>
                <a:ext cx="554220" cy="201272"/>
              </a:xfrm>
              <a:prstGeom prst="rect">
                <a:avLst/>
              </a:prstGeom>
              <a:noFill/>
              <a:ln w="508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Candara" panose="020E0502030303020204" pitchFamily="34" charset="0"/>
                  <a:ea typeface="08서울남산체 M" panose="0202060302010102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5630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6" name="그룹 15"/>
          <p:cNvGrpSpPr/>
          <p:nvPr/>
        </p:nvGrpSpPr>
        <p:grpSpPr>
          <a:xfrm>
            <a:off x="3077558" y="1901896"/>
            <a:ext cx="6036883" cy="4038175"/>
            <a:chOff x="820661" y="1751289"/>
            <a:chExt cx="6036883" cy="4038175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59930" y="1751289"/>
              <a:ext cx="4797614" cy="4038175"/>
            </a:xfrm>
            <a:prstGeom prst="rect">
              <a:avLst/>
            </a:prstGeom>
          </p:spPr>
        </p:pic>
        <p:sp>
          <p:nvSpPr>
            <p:cNvPr id="21" name="직사각형 20"/>
            <p:cNvSpPr/>
            <p:nvPr/>
          </p:nvSpPr>
          <p:spPr>
            <a:xfrm>
              <a:off x="4204137" y="5255721"/>
              <a:ext cx="786749" cy="433150"/>
            </a:xfrm>
            <a:prstGeom prst="rect">
              <a:avLst/>
            </a:prstGeom>
            <a:noFill/>
            <a:ln w="508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>
              <a:off x="3720087" y="5444358"/>
              <a:ext cx="466456" cy="3881"/>
            </a:xfrm>
            <a:prstGeom prst="straightConnector1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820661" y="5188603"/>
              <a:ext cx="2930956" cy="51077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Click </a:t>
              </a:r>
              <a:r>
                <a:rPr lang="en-US" altLang="ko-KR" sz="24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‘Submit’ </a:t>
              </a:r>
              <a:endParaRPr lang="en-US" altLang="ko-KR" sz="2400" b="1" dirty="0">
                <a:latin typeface="Arial" panose="020B0604020202020204" pitchFamily="34" charset="0"/>
                <a:ea typeface="08서울남산체 M" panose="0202060302010102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264954" y="3553801"/>
              <a:ext cx="614092" cy="433150"/>
            </a:xfrm>
            <a:prstGeom prst="rect">
              <a:avLst/>
            </a:prstGeom>
            <a:noFill/>
            <a:ln w="508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5254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5" name="그룹 4"/>
          <p:cNvGrpSpPr/>
          <p:nvPr/>
        </p:nvGrpSpPr>
        <p:grpSpPr>
          <a:xfrm>
            <a:off x="1640541" y="1309345"/>
            <a:ext cx="8910918" cy="5407219"/>
            <a:chOff x="0" y="1326598"/>
            <a:chExt cx="9144000" cy="5548655"/>
          </a:xfrm>
        </p:grpSpPr>
        <p:sp>
          <p:nvSpPr>
            <p:cNvPr id="6" name="직사각형 5"/>
            <p:cNvSpPr/>
            <p:nvPr/>
          </p:nvSpPr>
          <p:spPr>
            <a:xfrm>
              <a:off x="0" y="3439395"/>
              <a:ext cx="9144000" cy="3435858"/>
            </a:xfrm>
            <a:prstGeom prst="rect">
              <a:avLst/>
            </a:prstGeom>
            <a:solidFill>
              <a:srgbClr val="1A57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ko-KR" altLang="en-US" sz="135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2684" y="1326598"/>
              <a:ext cx="5665199" cy="5209902"/>
            </a:xfrm>
            <a:prstGeom prst="rect">
              <a:avLst/>
            </a:prstGeom>
          </p:spPr>
        </p:pic>
        <p:cxnSp>
          <p:nvCxnSpPr>
            <p:cNvPr id="8" name="직선 화살표 연결선 7"/>
            <p:cNvCxnSpPr/>
            <p:nvPr/>
          </p:nvCxnSpPr>
          <p:spPr>
            <a:xfrm flipV="1">
              <a:off x="3921384" y="5771318"/>
              <a:ext cx="3699557" cy="588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9" name="직선 화살표 연결선 8"/>
            <p:cNvCxnSpPr/>
            <p:nvPr/>
          </p:nvCxnSpPr>
          <p:spPr>
            <a:xfrm>
              <a:off x="3935609" y="5125906"/>
              <a:ext cx="2829" cy="647996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" name="직선 화살표 연결선 9"/>
            <p:cNvCxnSpPr/>
            <p:nvPr/>
          </p:nvCxnSpPr>
          <p:spPr>
            <a:xfrm>
              <a:off x="7620941" y="3192875"/>
              <a:ext cx="0" cy="2578443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463987" y="1728644"/>
              <a:ext cx="2313908" cy="1328023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Password:</a:t>
              </a:r>
            </a:p>
            <a:p>
              <a:pPr algn="ctr"/>
              <a:r>
                <a:rPr lang="en-US" altLang="ko-KR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At </a:t>
              </a:r>
              <a:r>
                <a:rPr lang="en-US" altLang="ko-KR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least 10 letters combined with numbers</a:t>
              </a: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150570" y="4194529"/>
              <a:ext cx="1453974" cy="26268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cxnSp>
          <p:nvCxnSpPr>
            <p:cNvPr id="13" name="직선 화살표 연결선 12"/>
            <p:cNvCxnSpPr/>
            <p:nvPr/>
          </p:nvCxnSpPr>
          <p:spPr>
            <a:xfrm>
              <a:off x="4604544" y="4325873"/>
              <a:ext cx="2167903" cy="12474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6254335" y="4029428"/>
              <a:ext cx="2733212" cy="442674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Check duplicate ID</a:t>
              </a:r>
              <a:endParaRPr lang="en-US" altLang="ko-KR" sz="2000" b="1" dirty="0">
                <a:latin typeface="Arial" panose="020B0604020202020204" pitchFamily="34" charset="0"/>
                <a:ea typeface="08서울남산체 M" panose="0202060302010102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671409" y="4831028"/>
              <a:ext cx="2264200" cy="29487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671409" y="3941796"/>
              <a:ext cx="3384682" cy="2699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764252" y="4550485"/>
              <a:ext cx="677732" cy="2366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767090" y="5535494"/>
              <a:ext cx="677732" cy="2366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85708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grpSp>
        <p:nvGrpSpPr>
          <p:cNvPr id="19" name="그룹 18"/>
          <p:cNvGrpSpPr/>
          <p:nvPr/>
        </p:nvGrpSpPr>
        <p:grpSpPr>
          <a:xfrm>
            <a:off x="1731519" y="1311185"/>
            <a:ext cx="8728961" cy="5353072"/>
            <a:chOff x="247081" y="1332700"/>
            <a:chExt cx="8728961" cy="5353072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7081" y="1332700"/>
              <a:ext cx="5882349" cy="5353072"/>
            </a:xfrm>
            <a:prstGeom prst="rect">
              <a:avLst/>
            </a:prstGeom>
          </p:spPr>
        </p:pic>
        <p:sp>
          <p:nvSpPr>
            <p:cNvPr id="21" name="직사각형 20"/>
            <p:cNvSpPr/>
            <p:nvPr/>
          </p:nvSpPr>
          <p:spPr>
            <a:xfrm>
              <a:off x="3697858" y="4557826"/>
              <a:ext cx="325501" cy="3078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 flipV="1">
              <a:off x="4023359" y="4557826"/>
              <a:ext cx="2353152" cy="488334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6297388" y="3578151"/>
              <a:ext cx="2678654" cy="92333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You can also type your telephone number of home country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860609" y="4261789"/>
              <a:ext cx="206659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(agree to e-mail notification)</a:t>
              </a:r>
              <a:endParaRPr lang="ko-KR" altLang="en-US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84861" y="5539440"/>
              <a:ext cx="5628663" cy="101985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cxnSp>
          <p:nvCxnSpPr>
            <p:cNvPr id="26" name="직선 화살표 연결선 25"/>
            <p:cNvCxnSpPr>
              <a:endCxn id="25" idx="3"/>
            </p:cNvCxnSpPr>
            <p:nvPr/>
          </p:nvCxnSpPr>
          <p:spPr>
            <a:xfrm flipH="1">
              <a:off x="6013524" y="5840880"/>
              <a:ext cx="695957" cy="208489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553356" y="4894729"/>
              <a:ext cx="2470003" cy="34424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Candara" panose="020E0502030303020204" pitchFamily="34" charset="0"/>
                <a:ea typeface="08서울남산체 M" panose="02020603020101020101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709481" y="5139330"/>
              <a:ext cx="2122547" cy="92333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Your dormitory </a:t>
              </a:r>
              <a:r>
                <a:rPr lang="en-US" altLang="ko-KR" b="1" dirty="0" smtClean="0"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rPr>
                <a:t>address/off-campus address</a:t>
              </a:r>
              <a:endParaRPr lang="en-US" altLang="ko-KR" b="1" dirty="0">
                <a:latin typeface="Arial" panose="020B0604020202020204" pitchFamily="34" charset="0"/>
                <a:ea typeface="08서울남산체 M" panose="02020603020101020101" pitchFamily="18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2404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create Ajou ID &amp; PW</a:t>
            </a: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603" y="1534900"/>
            <a:ext cx="9144793" cy="499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91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701"/>
          </a:xfrm>
        </p:spPr>
        <p:txBody>
          <a:bodyPr>
            <a:normAutofit/>
          </a:bodyPr>
          <a:lstStyle/>
          <a:p>
            <a:pPr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dirty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log in with Ajou ID &amp; PW</a:t>
            </a:r>
            <a:endParaRPr lang="ko-KR" alt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801681" y="977926"/>
            <a:ext cx="8588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Go to </a:t>
            </a:r>
            <a:r>
              <a:rPr lang="en-US" altLang="ko-KR" sz="2400" dirty="0" smtClean="0">
                <a:latin typeface="Candara" panose="020E0502030303020204" pitchFamily="34" charset="0"/>
                <a:hlinkClick r:id="rId2"/>
              </a:rPr>
              <a:t>mportal.ajou.ac.kr/main.do</a:t>
            </a:r>
            <a:r>
              <a:rPr lang="en-US" altLang="ko-KR" sz="2400" dirty="0" smtClean="0">
                <a:latin typeface="Candara" panose="020E0502030303020204" pitchFamily="34" charset="0"/>
              </a:rPr>
              <a:t> to log in </a:t>
            </a:r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☞  </a:t>
            </a:r>
            <a:r>
              <a:rPr lang="en-US" altLang="ko-KR" sz="2400" dirty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Click ‘</a:t>
            </a:r>
            <a:r>
              <a:rPr lang="ko-KR" altLang="en-US" sz="2400" dirty="0">
                <a:solidFill>
                  <a:srgbClr val="1A578E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로그인하세요</a:t>
            </a:r>
            <a:r>
              <a:rPr lang="en-US" altLang="ko-KR" sz="2400" dirty="0" smtClean="0">
                <a:solidFill>
                  <a:srgbClr val="1A578E"/>
                </a:solidFill>
                <a:latin typeface="Candara" panose="020E0502030303020204" pitchFamily="34" charset="0"/>
                <a:ea typeface="나눔스퀘어라운드 Light" panose="020B0600000101010101" pitchFamily="50" charset="-127"/>
              </a:rPr>
              <a:t>’</a:t>
            </a:r>
            <a:endParaRPr lang="en-US" altLang="ko-KR" sz="2400" dirty="0">
              <a:solidFill>
                <a:srgbClr val="1A578E"/>
              </a:solidFill>
              <a:latin typeface="Candara" panose="020E0502030303020204" pitchFamily="34" charset="0"/>
              <a:ea typeface="나눔스퀘어라운드 Light" panose="020B060000010101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278" y="1529833"/>
            <a:ext cx="8588637" cy="4889995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8078996" y="1847804"/>
            <a:ext cx="1134084" cy="369332"/>
            <a:chOff x="8950364" y="1847022"/>
            <a:chExt cx="1134084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8950364" y="1847022"/>
              <a:ext cx="839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Click</a:t>
              </a:r>
              <a:endParaRPr lang="ko-KR" alt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아래쪽 화살표 6"/>
            <p:cNvSpPr/>
            <p:nvPr/>
          </p:nvSpPr>
          <p:spPr>
            <a:xfrm rot="13011028">
              <a:off x="9817199" y="1861974"/>
              <a:ext cx="267249" cy="284247"/>
            </a:xfrm>
            <a:prstGeom prst="downArrow">
              <a:avLst>
                <a:gd name="adj1" fmla="val 50000"/>
                <a:gd name="adj2" fmla="val 50991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419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 txBox="1">
            <a:spLocks/>
          </p:cNvSpPr>
          <p:nvPr/>
        </p:nvSpPr>
        <p:spPr>
          <a:xfrm>
            <a:off x="838200" y="365125"/>
            <a:ext cx="10515600" cy="796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6" algn="ctr" rtl="0" latinLnBrk="1">
              <a:lnSpc>
                <a:spcPct val="90000"/>
              </a:lnSpc>
              <a:spcBef>
                <a:spcPct val="0"/>
              </a:spcBef>
            </a:pPr>
            <a:r>
              <a:rPr lang="en-US" altLang="ko-KR" sz="3200" kern="0" smtClean="0">
                <a:ln w="19050"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Realistica Demo" panose="02000500000000000000" pitchFamily="2" charset="0"/>
              </a:rPr>
              <a:t>How to log in with Ajou ID &amp; PW</a:t>
            </a:r>
            <a:endParaRPr lang="ko-KR" altLang="en-US" sz="24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838200" y="1333950"/>
            <a:ext cx="10684411" cy="5050714"/>
            <a:chOff x="1538285" y="1344708"/>
            <a:chExt cx="10684411" cy="5050714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38285" y="1344708"/>
              <a:ext cx="6339958" cy="5050714"/>
            </a:xfrm>
            <a:prstGeom prst="rect">
              <a:avLst/>
            </a:prstGeom>
          </p:spPr>
        </p:pic>
        <p:grpSp>
          <p:nvGrpSpPr>
            <p:cNvPr id="14" name="그룹 13"/>
            <p:cNvGrpSpPr/>
            <p:nvPr/>
          </p:nvGrpSpPr>
          <p:grpSpPr>
            <a:xfrm>
              <a:off x="7178014" y="1782879"/>
              <a:ext cx="5044682" cy="1545988"/>
              <a:chOff x="5220122" y="1933486"/>
              <a:chExt cx="5044682" cy="1545988"/>
            </a:xfrm>
          </p:grpSpPr>
          <p:sp>
            <p:nvSpPr>
              <p:cNvPr id="15" name="제목 1"/>
              <p:cNvSpPr txBox="1">
                <a:spLocks/>
              </p:cNvSpPr>
              <p:nvPr/>
            </p:nvSpPr>
            <p:spPr>
              <a:xfrm>
                <a:off x="5997181" y="1933486"/>
                <a:ext cx="4267623" cy="1545988"/>
              </a:xfrm>
              <a:prstGeom prst="roundRect">
                <a:avLst>
                  <a:gd name="adj" fmla="val 6000"/>
                </a:avLst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 fontScale="67500" lnSpcReduction="20000"/>
              </a:bodyPr>
              <a:lstStyle>
                <a:lvl1pPr algn="ctr" defTabSz="914400" rtl="0" eaLnBrk="1" latinLnBrk="1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en-US" altLang="ko-KR" sz="3200" b="1" dirty="0">
                    <a:solidFill>
                      <a:srgbClr val="C0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▪ Ajou </a:t>
                </a:r>
                <a:r>
                  <a:rPr lang="en-US" altLang="ko-KR" sz="32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ID</a:t>
                </a:r>
              </a:p>
              <a:p>
                <a:pPr algn="l"/>
                <a:r>
                  <a:rPr lang="en-US" altLang="ko-KR" sz="32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(do not include “@ajou.ac.kr”)</a:t>
                </a:r>
              </a:p>
              <a:p>
                <a:pPr algn="l"/>
                <a:endParaRPr lang="en-US" altLang="ko-KR" sz="3200" b="1" dirty="0">
                  <a:solidFill>
                    <a:srgbClr val="C00000"/>
                  </a:solidFill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  <a:p>
                <a:pPr algn="l"/>
                <a:r>
                  <a:rPr lang="en-US" altLang="ko-KR" sz="3200" b="1" dirty="0">
                    <a:solidFill>
                      <a:srgbClr val="C00000"/>
                    </a:solidFill>
                    <a:latin typeface="Arial" panose="020B0604020202020204" pitchFamily="34" charset="0"/>
                    <a:ea typeface="08서울남산체 M" panose="02020603020101020101" pitchFamily="18" charset="-127"/>
                    <a:cs typeface="Arial" panose="020B0604020202020204" pitchFamily="34" charset="0"/>
                  </a:rPr>
                  <a:t>▪ Password</a:t>
                </a:r>
                <a:endParaRPr lang="ko-KR" altLang="en-US" sz="3200" b="1" dirty="0">
                  <a:solidFill>
                    <a:srgbClr val="C00000"/>
                  </a:solidFill>
                  <a:latin typeface="Arial" panose="020B0604020202020204" pitchFamily="34" charset="0"/>
                  <a:ea typeface="08서울남산체 M" panose="02020603020101020101" pitchFamily="18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6" name="직선 화살표 연결선 15"/>
              <p:cNvCxnSpPr/>
              <p:nvPr/>
            </p:nvCxnSpPr>
            <p:spPr>
              <a:xfrm flipV="1">
                <a:off x="5220122" y="2771561"/>
                <a:ext cx="700229" cy="2213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064370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319</Words>
  <Application>Microsoft Office PowerPoint</Application>
  <PresentationFormat>와이드스크린</PresentationFormat>
  <Paragraphs>55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4" baseType="lpstr">
      <vt:lpstr>08서울남산체 EB</vt:lpstr>
      <vt:lpstr>08서울남산체 M</vt:lpstr>
      <vt:lpstr>Realistica Demo</vt:lpstr>
      <vt:lpstr>나눔스퀘어라운드 Light</vt:lpstr>
      <vt:lpstr>맑은 고딕</vt:lpstr>
      <vt:lpstr>Arial</vt:lpstr>
      <vt:lpstr>Candara</vt:lpstr>
      <vt:lpstr>Verdana</vt:lpstr>
      <vt:lpstr>Office 테마</vt:lpstr>
      <vt:lpstr>PowerPoint 프레젠테이션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create Ajou ID &amp; PW</vt:lpstr>
      <vt:lpstr>How to log in with Ajou ID &amp; PW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은샘</cp:lastModifiedBy>
  <cp:revision>12</cp:revision>
  <dcterms:created xsi:type="dcterms:W3CDTF">2020-08-01T06:46:30Z</dcterms:created>
  <dcterms:modified xsi:type="dcterms:W3CDTF">2022-07-13T06:18:58Z</dcterms:modified>
</cp:coreProperties>
</file>