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22" r:id="rId1"/>
  </p:sldMasterIdLst>
  <p:notesMasterIdLst>
    <p:notesMasterId r:id="rId43"/>
  </p:notesMasterIdLst>
  <p:handoutMasterIdLst>
    <p:handoutMasterId r:id="rId44"/>
  </p:handoutMasterIdLst>
  <p:sldIdLst>
    <p:sldId id="811" r:id="rId2"/>
    <p:sldId id="948" r:id="rId3"/>
    <p:sldId id="949" r:id="rId4"/>
    <p:sldId id="952" r:id="rId5"/>
    <p:sldId id="953" r:id="rId6"/>
    <p:sldId id="956" r:id="rId7"/>
    <p:sldId id="942" r:id="rId8"/>
    <p:sldId id="835" r:id="rId9"/>
    <p:sldId id="897" r:id="rId10"/>
    <p:sldId id="898" r:id="rId11"/>
    <p:sldId id="905" r:id="rId12"/>
    <p:sldId id="946" r:id="rId13"/>
    <p:sldId id="906" r:id="rId14"/>
    <p:sldId id="907" r:id="rId15"/>
    <p:sldId id="909" r:id="rId16"/>
    <p:sldId id="910" r:id="rId17"/>
    <p:sldId id="908" r:id="rId18"/>
    <p:sldId id="938" r:id="rId19"/>
    <p:sldId id="939" r:id="rId20"/>
    <p:sldId id="911" r:id="rId21"/>
    <p:sldId id="941" r:id="rId22"/>
    <p:sldId id="912" r:id="rId23"/>
    <p:sldId id="913" r:id="rId24"/>
    <p:sldId id="914" r:id="rId25"/>
    <p:sldId id="915" r:id="rId26"/>
    <p:sldId id="916" r:id="rId27"/>
    <p:sldId id="933" r:id="rId28"/>
    <p:sldId id="934" r:id="rId29"/>
    <p:sldId id="935" r:id="rId30"/>
    <p:sldId id="936" r:id="rId31"/>
    <p:sldId id="927" r:id="rId32"/>
    <p:sldId id="928" r:id="rId33"/>
    <p:sldId id="937" r:id="rId34"/>
    <p:sldId id="873" r:id="rId35"/>
    <p:sldId id="943" r:id="rId36"/>
    <p:sldId id="876" r:id="rId37"/>
    <p:sldId id="893" r:id="rId38"/>
    <p:sldId id="894" r:id="rId39"/>
    <p:sldId id="889" r:id="rId40"/>
    <p:sldId id="834" r:id="rId41"/>
    <p:sldId id="884" r:id="rId42"/>
  </p:sldIdLst>
  <p:sldSz cx="9144000" cy="6858000" type="screen4x3"/>
  <p:notesSz cx="9874250" cy="6797675"/>
  <p:defaultTextStyle>
    <a:defPPr>
      <a:defRPr lang="ko-KR"/>
    </a:defPPr>
    <a:lvl1pPr marL="0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5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90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35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81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26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71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16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61" algn="l" defTabSz="91429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98" userDrawn="1">
          <p15:clr>
            <a:srgbClr val="A4A3A4"/>
          </p15:clr>
        </p15:guide>
        <p15:guide id="2" pos="6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2" userDrawn="1">
          <p15:clr>
            <a:srgbClr val="A4A3A4"/>
          </p15:clr>
        </p15:guide>
        <p15:guide id="2" pos="311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jou" initials="a" lastIdx="2" clrIdx="0">
    <p:extLst>
      <p:ext uri="{19B8F6BF-5375-455C-9EA6-DF929625EA0E}">
        <p15:presenceInfo xmlns:p15="http://schemas.microsoft.com/office/powerpoint/2012/main" userId="ajou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CC00CC"/>
    <a:srgbClr val="CC00FF"/>
    <a:srgbClr val="336699"/>
    <a:srgbClr val="9900CC"/>
    <a:srgbClr val="000066"/>
    <a:srgbClr val="D7F6F9"/>
    <a:srgbClr val="CC99FF"/>
    <a:srgbClr val="CC66FF"/>
    <a:srgbClr val="2F3D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60" autoAdjust="0"/>
    <p:restoredTop sz="96435" autoAdjust="0"/>
  </p:normalViewPr>
  <p:slideViewPr>
    <p:cSldViewPr>
      <p:cViewPr varScale="1">
        <p:scale>
          <a:sx n="112" d="100"/>
          <a:sy n="112" d="100"/>
        </p:scale>
        <p:origin x="1566" y="96"/>
      </p:cViewPr>
      <p:guideLst>
        <p:guide orient="horz" pos="1298"/>
        <p:guide pos="6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2964" y="-114"/>
      </p:cViewPr>
      <p:guideLst>
        <p:guide orient="horz" pos="2142"/>
        <p:guide pos="311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1" y="4"/>
            <a:ext cx="4279533" cy="339829"/>
          </a:xfrm>
          <a:prstGeom prst="rect">
            <a:avLst/>
          </a:prstGeom>
        </p:spPr>
        <p:txBody>
          <a:bodyPr vert="horz" lIns="91312" tIns="45655" rIns="91312" bIns="4565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92428" y="4"/>
            <a:ext cx="4279533" cy="339829"/>
          </a:xfrm>
          <a:prstGeom prst="rect">
            <a:avLst/>
          </a:prstGeom>
        </p:spPr>
        <p:txBody>
          <a:bodyPr vert="horz" lIns="91312" tIns="45655" rIns="91312" bIns="45655" rtlCol="0"/>
          <a:lstStyle>
            <a:lvl1pPr algn="r">
              <a:defRPr sz="1200"/>
            </a:lvl1pPr>
          </a:lstStyle>
          <a:p>
            <a:fld id="{33F29518-0A9E-4622-A67C-851533C02DA1}" type="datetimeFigureOut">
              <a:rPr lang="ko-KR" altLang="en-US" smtClean="0"/>
              <a:pPr/>
              <a:t>2020-12-31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1" y="6456764"/>
            <a:ext cx="4279533" cy="339829"/>
          </a:xfrm>
          <a:prstGeom prst="rect">
            <a:avLst/>
          </a:prstGeom>
        </p:spPr>
        <p:txBody>
          <a:bodyPr vert="horz" lIns="91312" tIns="45655" rIns="91312" bIns="4565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92428" y="6456764"/>
            <a:ext cx="4279533" cy="339829"/>
          </a:xfrm>
          <a:prstGeom prst="rect">
            <a:avLst/>
          </a:prstGeom>
        </p:spPr>
        <p:txBody>
          <a:bodyPr vert="horz" lIns="91312" tIns="45655" rIns="91312" bIns="45655" rtlCol="0" anchor="b"/>
          <a:lstStyle>
            <a:lvl1pPr algn="r">
              <a:defRPr sz="1200"/>
            </a:lvl1pPr>
          </a:lstStyle>
          <a:p>
            <a:fld id="{7A3E3594-606C-4753-B627-C00C822BABA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553951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6"/>
            <a:ext cx="4278842" cy="339883"/>
          </a:xfrm>
          <a:prstGeom prst="rect">
            <a:avLst/>
          </a:prstGeom>
        </p:spPr>
        <p:txBody>
          <a:bodyPr vert="horz" lIns="91312" tIns="45655" rIns="91312" bIns="4565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93127" y="6"/>
            <a:ext cx="4278842" cy="339883"/>
          </a:xfrm>
          <a:prstGeom prst="rect">
            <a:avLst/>
          </a:prstGeom>
        </p:spPr>
        <p:txBody>
          <a:bodyPr vert="horz" lIns="91312" tIns="45655" rIns="91312" bIns="45655" rtlCol="0"/>
          <a:lstStyle>
            <a:lvl1pPr algn="r">
              <a:defRPr sz="1200"/>
            </a:lvl1pPr>
          </a:lstStyle>
          <a:p>
            <a:fld id="{38B0ED02-3285-4F4D-824B-E9028498B49B}" type="datetimeFigureOut">
              <a:rPr lang="ko-KR" altLang="en-US" smtClean="0"/>
              <a:pPr/>
              <a:t>2020-12-31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38500" y="508000"/>
            <a:ext cx="3398838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5" rIns="91312" bIns="4565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7425" y="3228898"/>
            <a:ext cx="7899400" cy="3058953"/>
          </a:xfrm>
          <a:prstGeom prst="rect">
            <a:avLst/>
          </a:prstGeom>
        </p:spPr>
        <p:txBody>
          <a:bodyPr vert="horz" lIns="91312" tIns="45655" rIns="91312" bIns="45655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6456617"/>
            <a:ext cx="4278842" cy="339883"/>
          </a:xfrm>
          <a:prstGeom prst="rect">
            <a:avLst/>
          </a:prstGeom>
        </p:spPr>
        <p:txBody>
          <a:bodyPr vert="horz" lIns="91312" tIns="45655" rIns="91312" bIns="4565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93127" y="6456617"/>
            <a:ext cx="4278842" cy="339883"/>
          </a:xfrm>
          <a:prstGeom prst="rect">
            <a:avLst/>
          </a:prstGeom>
        </p:spPr>
        <p:txBody>
          <a:bodyPr vert="horz" lIns="91312" tIns="45655" rIns="91312" bIns="45655" rtlCol="0" anchor="b"/>
          <a:lstStyle>
            <a:lvl1pPr algn="r">
              <a:defRPr sz="1200"/>
            </a:lvl1pPr>
          </a:lstStyle>
          <a:p>
            <a:fld id="{6DBF33FD-6FCE-42C0-B07B-C11371C0E55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999778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5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0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35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81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26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71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16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61" algn="l" defTabSz="91429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BF33FD-6FCE-42C0-B07B-C11371C0E55A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6086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5320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5604263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0029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64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2719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464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45277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8780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8987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5931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4093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/>
          <a:lstStyle>
            <a:lvl1pPr>
              <a:defRPr>
                <a:latin typeface="+mn-ea"/>
                <a:ea typeface="+mn-ea"/>
              </a:defRPr>
            </a:lvl1pPr>
            <a:lvl2pPr>
              <a:defRPr>
                <a:latin typeface="+mn-ea"/>
                <a:ea typeface="+mn-ea"/>
              </a:defRPr>
            </a:lvl2pPr>
            <a:lvl3pPr>
              <a:defRPr>
                <a:latin typeface="+mn-ea"/>
                <a:ea typeface="+mn-ea"/>
              </a:defRPr>
            </a:lvl3pPr>
            <a:lvl4pPr>
              <a:defRPr>
                <a:latin typeface="+mn-ea"/>
                <a:ea typeface="+mn-ea"/>
              </a:defRPr>
            </a:lvl4pPr>
            <a:lvl5pPr>
              <a:defRPr>
                <a:latin typeface="+mn-ea"/>
                <a:ea typeface="+mn-ea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49667D8-BB57-48EA-91B8-6099FA57A6E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491991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 altLang="ko-KR" smtClean="0"/>
              <a:t>Office of International Affairs</a:t>
            </a:r>
            <a:endParaRPr lang="ko-KR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9187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  <p:sldLayoutId id="2147483830" r:id="rId8"/>
    <p:sldLayoutId id="2147483831" r:id="rId9"/>
    <p:sldLayoutId id="2147483832" r:id="rId10"/>
    <p:sldLayoutId id="2147483833" r:id="rId11"/>
    <p:sldLayoutId id="2147483698" r:id="rId12"/>
  </p:sldLayoutIdLst>
  <p:hf hdr="0" ftr="0" dt="0"/>
  <p:txStyles>
    <p:titleStyle>
      <a:lvl1pPr algn="l" defTabSz="914400" rtl="0" eaLnBrk="1" latinLnBrk="1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0404.go.kr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exch@ajou.ac.kr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exch@ajou.ac.kr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jou.ac.kr/oia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mailto:exch@ajou.ac.kr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mailto:exch@ajou.ac.kr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sic.co.kr/newisic/index.jsp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" TargetMode="External"/><Relationship Id="rId2" Type="http://schemas.openxmlformats.org/officeDocument/2006/relationships/hyperlink" Target="http://wings.prkorea.com/" TargetMode="Externa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jou.ac.kr/oia" TargetMode="External"/><Relationship Id="rId2" Type="http://schemas.openxmlformats.org/officeDocument/2006/relationships/hyperlink" Target="mailto:exch@ajou.ac.kr" TargetMode="Externa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834813" y="1556792"/>
            <a:ext cx="68587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sz="4000" dirty="0" smtClean="0">
                <a:latin typeface="HY헤드라인M" pitchFamily="18" charset="-127"/>
                <a:ea typeface="HY헤드라인M" pitchFamily="18" charset="-127"/>
              </a:rPr>
              <a:t>교환학생</a:t>
            </a:r>
            <a:r>
              <a:rPr lang="en-US" altLang="ko-KR" sz="4000" dirty="0" smtClean="0">
                <a:latin typeface="HY헤드라인M" pitchFamily="18" charset="-127"/>
                <a:ea typeface="HY헤드라인M" pitchFamily="18" charset="-127"/>
              </a:rPr>
              <a:t>/</a:t>
            </a:r>
            <a:r>
              <a:rPr lang="ko-KR" altLang="en-US" sz="4000" dirty="0" smtClean="0">
                <a:latin typeface="HY헤드라인M" pitchFamily="18" charset="-127"/>
                <a:ea typeface="HY헤드라인M" pitchFamily="18" charset="-127"/>
              </a:rPr>
              <a:t>복수학위 파견 전 </a:t>
            </a:r>
            <a:r>
              <a:rPr lang="en-US" altLang="ko-KR" sz="4000" dirty="0" smtClean="0">
                <a:latin typeface="HY헤드라인M" pitchFamily="18" charset="-127"/>
                <a:ea typeface="HY헤드라인M" pitchFamily="18" charset="-127"/>
              </a:rPr>
              <a:t>Orientation</a:t>
            </a:r>
            <a:endParaRPr lang="ko-KR" altLang="en-US" sz="4000" dirty="0" smtClean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524000" y="3038100"/>
            <a:ext cx="5760640" cy="6171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524000" y="5105400"/>
            <a:ext cx="6019800" cy="52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1pPr>
            <a:lvl2pPr marL="742950" indent="-285750" eaLnBrk="0" hangingPunct="0"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2pPr>
            <a:lvl3pPr marL="1143000" indent="-228600" eaLnBrk="0" hangingPunct="0"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3pPr>
            <a:lvl4pPr marL="1600200" indent="-228600" eaLnBrk="0" hangingPunct="0"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4pPr>
            <a:lvl5pPr marL="2057400" indent="-228600" eaLnBrk="0" hangingPunct="0"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000">
                <a:solidFill>
                  <a:srgbClr val="66FF33"/>
                </a:solidFill>
                <a:latin typeface="휴먼옛체" pitchFamily="18" charset="-127"/>
                <a:ea typeface="휴먼옛체" pitchFamily="18" charset="-127"/>
              </a:defRPr>
            </a:lvl9pPr>
          </a:lstStyle>
          <a:p>
            <a:pPr algn="ctr" eaLnBrk="1" hangingPunct="1">
              <a:lnSpc>
                <a:spcPct val="120000"/>
              </a:lnSpc>
            </a:pPr>
            <a:r>
              <a:rPr lang="en-US" altLang="ko-KR" sz="2600" b="1" smtClean="0">
                <a:solidFill>
                  <a:schemeClr val="tx1"/>
                </a:solidFill>
                <a:effectLst/>
                <a:latin typeface="Arial" charset="0"/>
                <a:ea typeface="굴림" pitchFamily="50" charset="-127"/>
              </a:rPr>
              <a:t>Office </a:t>
            </a:r>
            <a:r>
              <a:rPr lang="en-US" altLang="ko-KR" sz="2600" b="1" dirty="0">
                <a:solidFill>
                  <a:schemeClr val="tx1"/>
                </a:solidFill>
                <a:effectLst/>
                <a:latin typeface="Arial" charset="0"/>
                <a:ea typeface="굴림" pitchFamily="50" charset="-127"/>
              </a:rPr>
              <a:t>of International Affairs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9667D8-BB57-48EA-91B8-6099FA57A6E5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8576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모서리가 둥근 직사각형 10"/>
          <p:cNvSpPr/>
          <p:nvPr/>
        </p:nvSpPr>
        <p:spPr bwMode="auto">
          <a:xfrm>
            <a:off x="323528" y="1556793"/>
            <a:ext cx="7848872" cy="4032448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☞</a:t>
            </a:r>
            <a:r>
              <a:rPr lang="en-US" altLang="ko-KR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해외 안전관리 가이드라인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426703" y="1880302"/>
            <a:ext cx="268817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2200" b="1" dirty="0" smtClean="0">
              <a:solidFill>
                <a:srgbClr val="000066"/>
              </a:solidFill>
              <a:latin typeface="+mn-ea"/>
            </a:endParaRPr>
          </a:p>
          <a:p>
            <a:endParaRPr lang="ko-KR" altLang="en-US" sz="2200" b="1" dirty="0">
              <a:solidFill>
                <a:srgbClr val="000066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7544" y="950788"/>
            <a:ext cx="645755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</a:t>
            </a:fld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7544" y="950788"/>
            <a:ext cx="7704856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buAutoNum type="arabicPeriod"/>
            </a:pPr>
            <a:r>
              <a:rPr lang="ko-KR" altLang="en-US" b="1" smtClean="0"/>
              <a:t>해외 </a:t>
            </a:r>
            <a:r>
              <a:rPr lang="ko-KR" altLang="en-US" b="1"/>
              <a:t>체류 시 유의사항 </a:t>
            </a:r>
            <a:endParaRPr lang="en-US" altLang="ko-KR" b="1" smtClean="0"/>
          </a:p>
          <a:p>
            <a:pPr marL="342900" indent="-342900" fontAlgn="base">
              <a:buAutoNum type="arabicPeriod"/>
            </a:pPr>
            <a:endParaRPr lang="en-US" altLang="ko-KR" b="1" smtClean="0"/>
          </a:p>
          <a:p>
            <a:pPr fontAlgn="base" latinLnBrk="0">
              <a:lnSpc>
                <a:spcPct val="150000"/>
              </a:lnSpc>
            </a:pPr>
            <a:r>
              <a:rPr lang="ko-KR" altLang="en-US" smtClean="0"/>
              <a:t>ㅇ 응급상황</a:t>
            </a:r>
            <a:r>
              <a:rPr lang="en-US" altLang="ko-KR" smtClean="0"/>
              <a:t>:  </a:t>
            </a:r>
          </a:p>
          <a:p>
            <a:pPr fontAlgn="base" latinLnBrk="0">
              <a:lnSpc>
                <a:spcPct val="150000"/>
              </a:lnSpc>
            </a:pPr>
            <a:r>
              <a:rPr lang="en-US" altLang="ko-KR"/>
              <a:t>    </a:t>
            </a:r>
            <a:r>
              <a:rPr lang="en-US" altLang="ko-KR" smtClean="0"/>
              <a:t> </a:t>
            </a:r>
            <a:r>
              <a:rPr lang="ko-KR" altLang="en-US" b="1" u="sng" smtClean="0"/>
              <a:t>부모님</a:t>
            </a:r>
            <a:r>
              <a:rPr lang="en-US" altLang="ko-KR" b="1" u="sng" smtClean="0"/>
              <a:t>, </a:t>
            </a:r>
            <a:r>
              <a:rPr lang="ko-KR" altLang="en-US" b="1" u="sng" smtClean="0"/>
              <a:t>파견교 담당자</a:t>
            </a:r>
            <a:r>
              <a:rPr lang="en-US" altLang="ko-KR" b="1" u="sng" smtClean="0"/>
              <a:t>, </a:t>
            </a:r>
            <a:r>
              <a:rPr lang="ko-KR" altLang="en-US" b="1" u="sng" smtClean="0"/>
              <a:t>국제교류팀 담당자</a:t>
            </a:r>
            <a:r>
              <a:rPr lang="en-US" altLang="ko-KR" b="1" u="sng" smtClean="0"/>
              <a:t>(</a:t>
            </a:r>
            <a:r>
              <a:rPr lang="ko-KR" altLang="en-US" b="1" u="sng" smtClean="0"/>
              <a:t>김소미</a:t>
            </a:r>
            <a:r>
              <a:rPr lang="en-US" altLang="ko-KR" b="1" u="sng" smtClean="0"/>
              <a:t>) </a:t>
            </a:r>
            <a:r>
              <a:rPr lang="ko-KR" altLang="en-US" b="1" u="sng" smtClean="0"/>
              <a:t>동시 연락</a:t>
            </a:r>
            <a:endParaRPr lang="en-US" altLang="ko-KR" b="1" u="sng" smtClean="0"/>
          </a:p>
          <a:p>
            <a:pPr fontAlgn="base">
              <a:lnSpc>
                <a:spcPct val="150000"/>
              </a:lnSpc>
            </a:pPr>
            <a:r>
              <a:rPr lang="ko-KR" altLang="en-US" smtClean="0"/>
              <a:t>ㅇ 메일을 통해 </a:t>
            </a:r>
            <a:r>
              <a:rPr lang="ko-KR" altLang="en-US" smtClean="0"/>
              <a:t>배포한 </a:t>
            </a:r>
            <a:r>
              <a:rPr lang="ko-KR" altLang="en-US" b="1" smtClean="0"/>
              <a:t> </a:t>
            </a:r>
            <a:r>
              <a:rPr lang="ko-KR" altLang="en-US" b="1" smtClean="0"/>
              <a:t>안전관리 가이드라인 숙지</a:t>
            </a:r>
            <a:endParaRPr lang="en-US" altLang="ko-KR" b="1" smtClean="0"/>
          </a:p>
          <a:p>
            <a:pPr fontAlgn="base">
              <a:lnSpc>
                <a:spcPct val="150000"/>
              </a:lnSpc>
            </a:pPr>
            <a:r>
              <a:rPr lang="ko-KR" altLang="en-US" smtClean="0"/>
              <a:t>ㅇ </a:t>
            </a:r>
            <a:r>
              <a:rPr lang="ko-KR" altLang="en-US" b="1" smtClean="0"/>
              <a:t>‘</a:t>
            </a:r>
            <a:r>
              <a:rPr lang="ko-KR" altLang="en-US" b="1"/>
              <a:t>해외안전여행 국민외교’ </a:t>
            </a:r>
            <a:r>
              <a:rPr lang="en-US" altLang="ko-KR" b="1" smtClean="0"/>
              <a:t>app</a:t>
            </a:r>
            <a:r>
              <a:rPr lang="ko-KR" altLang="en-US" b="1" smtClean="0"/>
              <a:t> 설치</a:t>
            </a:r>
            <a:endParaRPr lang="en-US" altLang="ko-KR" b="1" smtClean="0"/>
          </a:p>
          <a:p>
            <a:pPr fontAlgn="base">
              <a:lnSpc>
                <a:spcPct val="150000"/>
              </a:lnSpc>
            </a:pPr>
            <a:r>
              <a:rPr lang="ko-KR" altLang="en-US" smtClean="0"/>
              <a:t>ㅇ </a:t>
            </a:r>
            <a:r>
              <a:rPr lang="ko-KR" altLang="en-US"/>
              <a:t>파견학생들은 해외 거주기간 동안 해외여행자 보험에 가입할 의무가 있으며</a:t>
            </a:r>
            <a:r>
              <a:rPr lang="en-US" altLang="ko-KR"/>
              <a:t>, </a:t>
            </a:r>
            <a:r>
              <a:rPr lang="ko-KR" altLang="en-US" smtClean="0"/>
              <a:t>본인이 </a:t>
            </a:r>
            <a:r>
              <a:rPr lang="ko-KR" altLang="en-US"/>
              <a:t>가입한 보험의 보상가능 범위에 대하여 </a:t>
            </a:r>
            <a:r>
              <a:rPr lang="ko-KR" altLang="en-US" smtClean="0"/>
              <a:t>숙지</a:t>
            </a:r>
            <a:endParaRPr lang="en-US" altLang="ko-KR" smtClean="0"/>
          </a:p>
          <a:p>
            <a:pPr fontAlgn="base">
              <a:lnSpc>
                <a:spcPct val="150000"/>
              </a:lnSpc>
            </a:pPr>
            <a:r>
              <a:rPr lang="ko-KR" altLang="en-US" b="1"/>
              <a:t>ㅇ 모든 파견학생들은 현 상황 해외파견에 대하여 부모님과 반드시 충분한</a:t>
            </a:r>
            <a:r>
              <a:rPr lang="ko-KR" altLang="en-US" b="1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ko-KR" altLang="en-US" b="1" smtClean="0">
                <a:solidFill>
                  <a:schemeClr val="accent6">
                    <a:lumMod val="50000"/>
                  </a:schemeClr>
                </a:solidFill>
              </a:rPr>
              <a:t>상의를 </a:t>
            </a:r>
            <a:r>
              <a:rPr lang="ko-KR" altLang="en-US" b="1">
                <a:solidFill>
                  <a:schemeClr val="accent6">
                    <a:lumMod val="50000"/>
                  </a:schemeClr>
                </a:solidFill>
              </a:rPr>
              <a:t>거친 후 최종 파견을 결정할 것</a:t>
            </a:r>
            <a:endParaRPr lang="en-US" altLang="ko-KR" b="1"/>
          </a:p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7821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☞</a:t>
            </a:r>
            <a:r>
              <a:rPr lang="en-US" altLang="ko-KR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해외 안전관리 가이드라인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426703" y="1880302"/>
            <a:ext cx="268817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2200" b="1" dirty="0" smtClean="0">
              <a:solidFill>
                <a:srgbClr val="000066"/>
              </a:solidFill>
              <a:latin typeface="+mn-ea"/>
            </a:endParaRPr>
          </a:p>
          <a:p>
            <a:endParaRPr lang="ko-KR" altLang="en-US" sz="2200" b="1" dirty="0">
              <a:solidFill>
                <a:srgbClr val="000066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7544" y="950788"/>
            <a:ext cx="645755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7544" y="950788"/>
            <a:ext cx="7704856" cy="20774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mtClean="0"/>
              <a:t>ㅇ </a:t>
            </a:r>
            <a:r>
              <a:rPr lang="ko-KR" altLang="en-US" b="1" smtClean="0"/>
              <a:t>‘</a:t>
            </a:r>
            <a:r>
              <a:rPr lang="ko-KR" altLang="en-US" b="1"/>
              <a:t>해외안전여행 국민외교’ </a:t>
            </a:r>
            <a:r>
              <a:rPr lang="en-US" altLang="ko-KR" b="1" smtClean="0"/>
              <a:t>app</a:t>
            </a:r>
            <a:r>
              <a:rPr lang="ko-KR" altLang="en-US" b="1" smtClean="0"/>
              <a:t> 설치</a:t>
            </a:r>
            <a:endParaRPr lang="en-US" altLang="ko-KR" b="1" smtClean="0"/>
          </a:p>
          <a:p>
            <a:pPr fontAlgn="base">
              <a:lnSpc>
                <a:spcPct val="150000"/>
              </a:lnSpc>
            </a:pPr>
            <a:endParaRPr lang="en-US" altLang="ko-KR" smtClean="0"/>
          </a:p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rcRect t="5227" r="1759" b="5346"/>
          <a:stretch/>
        </p:blipFill>
        <p:spPr>
          <a:xfrm>
            <a:off x="145575" y="1524364"/>
            <a:ext cx="2165058" cy="4161213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3"/>
          <a:srcRect t="4445" r="3022" b="3675"/>
          <a:stretch/>
        </p:blipFill>
        <p:spPr>
          <a:xfrm>
            <a:off x="2486131" y="1526518"/>
            <a:ext cx="1979794" cy="396044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4"/>
          <a:srcRect l="5528" t="6076" r="-135" b="5972"/>
          <a:stretch/>
        </p:blipFill>
        <p:spPr>
          <a:xfrm>
            <a:off x="4612396" y="1554797"/>
            <a:ext cx="1944216" cy="3816424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5"/>
          <a:srcRect l="1608" t="4604" r="1869" b="3968"/>
          <a:stretch/>
        </p:blipFill>
        <p:spPr>
          <a:xfrm>
            <a:off x="6699684" y="1524504"/>
            <a:ext cx="1956390" cy="3912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8827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모서리가 둥근 직사각형 12"/>
          <p:cNvSpPr/>
          <p:nvPr/>
        </p:nvSpPr>
        <p:spPr bwMode="auto">
          <a:xfrm>
            <a:off x="420658" y="1450149"/>
            <a:ext cx="7823749" cy="4917551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☞</a:t>
            </a:r>
            <a:r>
              <a:rPr lang="en-US" altLang="ko-KR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코로나 </a:t>
            </a:r>
            <a:r>
              <a:rPr lang="en-US" altLang="ko-KR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관련 안내사항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426703" y="1880302"/>
            <a:ext cx="268817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2200" b="1" dirty="0" smtClean="0">
              <a:solidFill>
                <a:srgbClr val="000066"/>
              </a:solidFill>
              <a:latin typeface="+mn-ea"/>
            </a:endParaRPr>
          </a:p>
          <a:p>
            <a:endParaRPr lang="ko-KR" altLang="en-US" sz="2200" b="1" dirty="0">
              <a:solidFill>
                <a:srgbClr val="000066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7544" y="950788"/>
            <a:ext cx="645755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7544" y="950788"/>
            <a:ext cx="770485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en-US" altLang="ko-KR" smtClean="0"/>
          </a:p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23528" y="950788"/>
            <a:ext cx="7848872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b="1" smtClean="0"/>
              <a:t>ㅇ 외교부</a:t>
            </a:r>
            <a:r>
              <a:rPr lang="en-US" altLang="ko-KR" b="1" smtClean="0"/>
              <a:t>: </a:t>
            </a:r>
            <a:r>
              <a:rPr lang="ko-KR" altLang="en-US" b="1" smtClean="0"/>
              <a:t>전국가에 대한 특별여행주의보 및 철수권고</a:t>
            </a:r>
            <a:r>
              <a:rPr lang="en-US" altLang="ko-KR" b="1" smtClean="0"/>
              <a:t>, </a:t>
            </a:r>
            <a:r>
              <a:rPr lang="ko-KR" altLang="en-US" b="1" smtClean="0"/>
              <a:t>여행금지 발령 </a:t>
            </a:r>
            <a:endParaRPr lang="en-US" altLang="ko-KR" b="1" smtClean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727" y="1844824"/>
            <a:ext cx="7704611" cy="4064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5957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모서리가 둥근 직사각형 12"/>
          <p:cNvSpPr/>
          <p:nvPr/>
        </p:nvSpPr>
        <p:spPr bwMode="auto">
          <a:xfrm>
            <a:off x="380822" y="1626807"/>
            <a:ext cx="7935594" cy="4178458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☞</a:t>
            </a:r>
            <a:r>
              <a:rPr lang="en-US" altLang="ko-KR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코로나 </a:t>
            </a:r>
            <a:r>
              <a:rPr lang="en-US" altLang="ko-KR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관련 안내사항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931894" y="1976029"/>
            <a:ext cx="268817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2200" b="1" dirty="0" smtClean="0">
              <a:solidFill>
                <a:srgbClr val="000066"/>
              </a:solidFill>
              <a:latin typeface="+mn-ea"/>
            </a:endParaRPr>
          </a:p>
          <a:p>
            <a:endParaRPr lang="ko-KR" altLang="en-US" sz="2200" b="1" dirty="0">
              <a:solidFill>
                <a:srgbClr val="000066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7544" y="950788"/>
            <a:ext cx="645755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7544" y="950788"/>
            <a:ext cx="770485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en-US" altLang="ko-KR" smtClean="0"/>
          </a:p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67544" y="950788"/>
            <a:ext cx="7704856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b="1" smtClean="0"/>
              <a:t>ㅇ출국 전 수시확인 정보</a:t>
            </a:r>
            <a:endParaRPr lang="en-US" altLang="ko-KR" b="1" smtClean="0"/>
          </a:p>
          <a:p>
            <a:pPr fontAlgn="base">
              <a:lnSpc>
                <a:spcPct val="150000"/>
              </a:lnSpc>
            </a:pPr>
            <a:endParaRPr lang="en-US" altLang="ko-KR"/>
          </a:p>
          <a:p>
            <a:pPr marL="342900" indent="-342900" fontAlgn="base">
              <a:lnSpc>
                <a:spcPct val="150000"/>
              </a:lnSpc>
              <a:buAutoNum type="arabicPeriod"/>
            </a:pPr>
            <a:r>
              <a:rPr lang="ko-KR" altLang="en-US" b="1" smtClean="0"/>
              <a:t>파견교 홈페이지 공지사항 </a:t>
            </a:r>
            <a:r>
              <a:rPr lang="en-US" altLang="ko-KR" b="1" smtClean="0"/>
              <a:t>/ </a:t>
            </a:r>
            <a:r>
              <a:rPr lang="ko-KR" altLang="en-US" b="1" smtClean="0"/>
              <a:t>개인 이메일 </a:t>
            </a:r>
            <a:endParaRPr lang="en-US" altLang="ko-KR" b="1" smtClean="0"/>
          </a:p>
          <a:p>
            <a:pPr fontAlgn="base">
              <a:lnSpc>
                <a:spcPct val="150000"/>
              </a:lnSpc>
            </a:pPr>
            <a:r>
              <a:rPr lang="en-US" altLang="ko-KR"/>
              <a:t> </a:t>
            </a:r>
            <a:r>
              <a:rPr lang="en-US" altLang="ko-KR" smtClean="0"/>
              <a:t>      :</a:t>
            </a:r>
            <a:r>
              <a:rPr lang="ko-KR" altLang="en-US" smtClean="0"/>
              <a:t>파견학기 관련 정보 </a:t>
            </a:r>
            <a:r>
              <a:rPr lang="en-US" altLang="ko-KR" smtClean="0"/>
              <a:t>(</a:t>
            </a:r>
            <a:r>
              <a:rPr lang="ko-KR" altLang="en-US" smtClean="0"/>
              <a:t>온</a:t>
            </a:r>
            <a:r>
              <a:rPr lang="en-US" altLang="ko-KR" smtClean="0"/>
              <a:t>/</a:t>
            </a:r>
            <a:r>
              <a:rPr lang="ko-KR" altLang="en-US" smtClean="0"/>
              <a:t>오프라인 </a:t>
            </a:r>
            <a:r>
              <a:rPr lang="en-US" altLang="ko-KR" smtClean="0"/>
              <a:t>, </a:t>
            </a:r>
            <a:r>
              <a:rPr lang="ko-KR" altLang="en-US" smtClean="0"/>
              <a:t>프로그램 정상진행 여부 등</a:t>
            </a:r>
            <a:r>
              <a:rPr lang="en-US" altLang="ko-KR" smtClean="0"/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/>
              <a:t> </a:t>
            </a:r>
            <a:r>
              <a:rPr lang="en-US" altLang="ko-KR" smtClean="0"/>
              <a:t>        </a:t>
            </a:r>
            <a:r>
              <a:rPr lang="ko-KR" altLang="en-US" smtClean="0"/>
              <a:t>파견교에서 국제교류팀에 통보 없이 홈페이지 공지</a:t>
            </a:r>
            <a:r>
              <a:rPr lang="en-US" altLang="ko-KR" smtClean="0"/>
              <a:t>/ </a:t>
            </a:r>
            <a:r>
              <a:rPr lang="ko-KR" altLang="en-US" smtClean="0"/>
              <a:t>학생 개별 안내만</a:t>
            </a:r>
            <a:endParaRPr lang="en-US" altLang="ko-KR" smtClean="0"/>
          </a:p>
          <a:p>
            <a:pPr fontAlgn="base">
              <a:lnSpc>
                <a:spcPct val="150000"/>
              </a:lnSpc>
            </a:pPr>
            <a:r>
              <a:rPr lang="en-US" altLang="ko-KR"/>
              <a:t> </a:t>
            </a:r>
            <a:r>
              <a:rPr lang="en-US" altLang="ko-KR" smtClean="0"/>
              <a:t>       </a:t>
            </a:r>
            <a:r>
              <a:rPr lang="ko-KR" altLang="en-US" smtClean="0"/>
              <a:t> 나가는 경우가 있으므로 반드시 본인이 수시 확인할 것 </a:t>
            </a:r>
            <a:endParaRPr lang="en-US" altLang="ko-KR" smtClean="0"/>
          </a:p>
          <a:p>
            <a:pPr fontAlgn="base">
              <a:lnSpc>
                <a:spcPct val="150000"/>
              </a:lnSpc>
            </a:pPr>
            <a:r>
              <a:rPr lang="en-US" altLang="ko-KR" b="1" smtClean="0"/>
              <a:t>2. </a:t>
            </a:r>
            <a:r>
              <a:rPr lang="ko-KR" altLang="en-US" b="1"/>
              <a:t> </a:t>
            </a:r>
            <a:r>
              <a:rPr lang="ko-KR" altLang="en-US" b="1" smtClean="0"/>
              <a:t>   외교부 해외안전여행 </a:t>
            </a:r>
            <a:r>
              <a:rPr lang="en-US" altLang="ko-KR" b="1" smtClean="0"/>
              <a:t>app or </a:t>
            </a:r>
            <a:r>
              <a:rPr lang="ko-KR" altLang="en-US" b="1" smtClean="0"/>
              <a:t>홈페이지 </a:t>
            </a:r>
            <a:endParaRPr lang="en-US" altLang="ko-KR" b="1"/>
          </a:p>
          <a:p>
            <a:pPr fontAlgn="base">
              <a:lnSpc>
                <a:spcPct val="150000"/>
              </a:lnSpc>
            </a:pPr>
            <a:r>
              <a:rPr lang="en-US" altLang="ko-KR"/>
              <a:t> </a:t>
            </a:r>
            <a:r>
              <a:rPr lang="en-US" altLang="ko-KR" smtClean="0"/>
              <a:t>      </a:t>
            </a:r>
            <a:r>
              <a:rPr lang="en-US" altLang="ko-KR" smtClean="0">
                <a:hlinkClick r:id="rId2"/>
              </a:rPr>
              <a:t>http</a:t>
            </a:r>
            <a:r>
              <a:rPr lang="en-US" altLang="ko-KR">
                <a:hlinkClick r:id="rId2"/>
              </a:rPr>
              <a:t>://</a:t>
            </a:r>
            <a:r>
              <a:rPr lang="en-US" altLang="ko-KR" smtClean="0">
                <a:hlinkClick r:id="rId2"/>
              </a:rPr>
              <a:t>www.0404.go.kr</a:t>
            </a:r>
            <a:endParaRPr lang="en-US" altLang="ko-KR" smtClean="0"/>
          </a:p>
          <a:p>
            <a:pPr fontAlgn="base">
              <a:lnSpc>
                <a:spcPct val="150000"/>
              </a:lnSpc>
            </a:pPr>
            <a:r>
              <a:rPr lang="en-US" altLang="ko-KR"/>
              <a:t> </a:t>
            </a:r>
            <a:r>
              <a:rPr lang="en-US" altLang="ko-KR" smtClean="0"/>
              <a:t>      :</a:t>
            </a:r>
            <a:r>
              <a:rPr lang="ko-KR" altLang="en-US" smtClean="0"/>
              <a:t>여행경보 단계</a:t>
            </a:r>
            <a:r>
              <a:rPr lang="en-US" altLang="ko-KR" smtClean="0"/>
              <a:t>, </a:t>
            </a:r>
            <a:r>
              <a:rPr lang="ko-KR" altLang="en-US" smtClean="0"/>
              <a:t>파견국가 입국제한 조치현황 </a:t>
            </a:r>
            <a:endParaRPr lang="en-US" altLang="ko-KR" smtClean="0"/>
          </a:p>
          <a:p>
            <a:pPr marL="342900" indent="-342900" fontAlgn="base">
              <a:lnSpc>
                <a:spcPct val="150000"/>
              </a:lnSpc>
              <a:buAutoNum type="arabicPeriod" startAt="3"/>
            </a:pPr>
            <a:r>
              <a:rPr lang="ko-KR" altLang="en-US" b="1" smtClean="0"/>
              <a:t>파견국가 영사관 홈페이지 </a:t>
            </a:r>
            <a:endParaRPr lang="en-US" altLang="ko-KR" b="1"/>
          </a:p>
          <a:p>
            <a:pPr fontAlgn="base">
              <a:lnSpc>
                <a:spcPct val="150000"/>
              </a:lnSpc>
            </a:pPr>
            <a:r>
              <a:rPr lang="en-US" altLang="ko-KR" smtClean="0"/>
              <a:t>       :</a:t>
            </a:r>
            <a:r>
              <a:rPr lang="ko-KR" altLang="en-US" smtClean="0"/>
              <a:t>비자관련 및 출국관련 정보</a:t>
            </a:r>
            <a:endParaRPr lang="en-US" altLang="ko-KR" smtClean="0"/>
          </a:p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4618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모서리가 둥근 직사각형 12"/>
          <p:cNvSpPr/>
          <p:nvPr/>
        </p:nvSpPr>
        <p:spPr bwMode="auto">
          <a:xfrm>
            <a:off x="323528" y="1604654"/>
            <a:ext cx="7935594" cy="1824346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☞</a:t>
            </a:r>
            <a:r>
              <a:rPr lang="en-US" altLang="ko-KR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코로나 </a:t>
            </a:r>
            <a:r>
              <a:rPr lang="en-US" altLang="ko-KR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관련 안내사항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931894" y="1976029"/>
            <a:ext cx="268817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ko-KR" sz="2200" b="1" dirty="0" smtClean="0">
              <a:solidFill>
                <a:srgbClr val="000066"/>
              </a:solidFill>
              <a:latin typeface="+mn-ea"/>
            </a:endParaRPr>
          </a:p>
          <a:p>
            <a:endParaRPr lang="ko-KR" altLang="en-US" sz="2200" b="1" dirty="0">
              <a:solidFill>
                <a:srgbClr val="000066"/>
              </a:soli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67544" y="950788"/>
            <a:ext cx="6457557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7544" y="950788"/>
            <a:ext cx="770485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endParaRPr lang="en-US" altLang="ko-KR" smtClean="0"/>
          </a:p>
          <a:p>
            <a:pPr fontAlgn="base">
              <a:lnSpc>
                <a:spcPct val="150000"/>
              </a:lnSpc>
            </a:pPr>
            <a:endParaRPr lang="ko-KR" altLang="en-US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56909" y="821968"/>
            <a:ext cx="7704856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b="1" smtClean="0"/>
              <a:t>ㅇ비자 진행상황 국제교류팀 전달 </a:t>
            </a:r>
            <a:r>
              <a:rPr lang="en-US" altLang="ko-KR" b="1" smtClean="0"/>
              <a:t>(</a:t>
            </a:r>
            <a:r>
              <a:rPr lang="ko-KR" altLang="en-US" b="1" smtClean="0"/>
              <a:t>설문조사 응시</a:t>
            </a:r>
            <a:r>
              <a:rPr lang="en-US" altLang="ko-KR" b="1" smtClean="0"/>
              <a:t>)</a:t>
            </a:r>
          </a:p>
          <a:p>
            <a:pPr fontAlgn="base">
              <a:lnSpc>
                <a:spcPct val="150000"/>
              </a:lnSpc>
            </a:pPr>
            <a:endParaRPr lang="en-US" altLang="ko-KR"/>
          </a:p>
          <a:p>
            <a:pPr fontAlgn="base">
              <a:lnSpc>
                <a:spcPct val="150000"/>
              </a:lnSpc>
            </a:pPr>
            <a:r>
              <a:rPr lang="en-US" altLang="ko-KR" b="1" smtClean="0"/>
              <a:t>-    </a:t>
            </a:r>
            <a:r>
              <a:rPr lang="ko-KR" altLang="en-US" b="1" smtClean="0"/>
              <a:t>메일을 통해 공지될 설문조사 링크를 통해</a:t>
            </a:r>
            <a:r>
              <a:rPr lang="en-US" altLang="ko-KR" b="1" smtClean="0"/>
              <a:t> </a:t>
            </a:r>
            <a:r>
              <a:rPr lang="ko-KR" altLang="en-US" b="1" smtClean="0"/>
              <a:t>비자 발급 진행사항 상세 공유</a:t>
            </a:r>
            <a:endParaRPr lang="en-US" altLang="ko-KR" b="1" smtClean="0"/>
          </a:p>
          <a:p>
            <a:pPr marL="285750" indent="-285750" fontAlgn="base">
              <a:lnSpc>
                <a:spcPct val="150000"/>
              </a:lnSpc>
              <a:buFontTx/>
              <a:buChar char="-"/>
            </a:pPr>
            <a:r>
              <a:rPr lang="ko-KR" altLang="en-US" b="1" smtClean="0"/>
              <a:t>입학허가서를 수령하였더라도 비자가 발급되지 않을 시 파견이 불가할 수  있으므로 반드시 진행상황에 대하여 상세히 작성하여 설문 제출</a:t>
            </a:r>
            <a:endParaRPr lang="en-US" altLang="ko-KR" b="1" smtClean="0"/>
          </a:p>
          <a:p>
            <a:pPr fontAlgn="base">
              <a:lnSpc>
                <a:spcPct val="150000"/>
              </a:lnSpc>
            </a:pPr>
            <a:endParaRPr lang="ko-KR" altLang="en-US" b="1"/>
          </a:p>
          <a:p>
            <a:pPr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defRPr/>
            </a:pPr>
            <a:endParaRPr lang="en-US" altLang="ko-KR" sz="2400" b="1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Font typeface="Wingdings" pitchFamily="2" charset="2"/>
              <a:buChar char="§"/>
              <a:defRPr/>
            </a:pPr>
            <a:endParaRPr lang="en-US" altLang="ko-KR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7507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12"/>
          <p:cNvSpPr>
            <a:spLocks noChangeArrowheads="1"/>
          </p:cNvSpPr>
          <p:nvPr/>
        </p:nvSpPr>
        <p:spPr bwMode="gray">
          <a:xfrm>
            <a:off x="827584" y="1206945"/>
            <a:ext cx="7344816" cy="144016"/>
          </a:xfrm>
          <a:prstGeom prst="roundRect">
            <a:avLst>
              <a:gd name="adj" fmla="val 4653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827584" y="276327"/>
            <a:ext cx="61926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>
                <a:solidFill>
                  <a:schemeClr val="tx2"/>
                </a:solidFill>
              </a:rPr>
              <a:t>시기별</a:t>
            </a:r>
            <a:r>
              <a:rPr lang="en-US" altLang="ko-KR" sz="4000" b="1" dirty="0" smtClean="0">
                <a:solidFill>
                  <a:schemeClr val="tx2"/>
                </a:solidFill>
              </a:rPr>
              <a:t> </a:t>
            </a:r>
            <a:r>
              <a:rPr lang="ko-KR" altLang="en-US" sz="4000" b="1" smtClean="0">
                <a:solidFill>
                  <a:schemeClr val="tx2"/>
                </a:solidFill>
              </a:rPr>
              <a:t>준비사항 요약</a:t>
            </a:r>
            <a:endParaRPr lang="ko-KR" altLang="en-US" sz="4000" b="1" dirty="0">
              <a:solidFill>
                <a:schemeClr val="tx2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7</a:t>
            </a:fld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3198191"/>
              </p:ext>
            </p:extLst>
          </p:nvPr>
        </p:nvGraphicFramePr>
        <p:xfrm>
          <a:off x="1042988" y="2062008"/>
          <a:ext cx="7057404" cy="35633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568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0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592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 smtClean="0">
                          <a:effectLst/>
                        </a:rPr>
                        <a:t>○ </a:t>
                      </a:r>
                      <a:r>
                        <a:rPr lang="ko-KR" altLang="en-US" sz="1800" u="none" strike="noStrike" dirty="0" err="1" smtClean="0">
                          <a:effectLst/>
                        </a:rPr>
                        <a:t>출국전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u="none" strike="noStrike" dirty="0">
                          <a:effectLst/>
                        </a:rPr>
                        <a:t>입학허가서</a:t>
                      </a:r>
                      <a:r>
                        <a:rPr lang="en-US" altLang="ko-KR" sz="1800" u="none" strike="noStrike" dirty="0">
                          <a:effectLst/>
                        </a:rPr>
                        <a:t>, </a:t>
                      </a:r>
                      <a:r>
                        <a:rPr lang="ko-KR" altLang="en-US" sz="1800" u="none" strike="noStrike" smtClean="0">
                          <a:effectLst/>
                        </a:rPr>
                        <a:t>출국정보</a:t>
                      </a:r>
                      <a:endParaRPr lang="ko-KR" altLang="en-US" sz="1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u="none" strike="noStrike" dirty="0">
                          <a:effectLst/>
                        </a:rPr>
                        <a:t>여권 및 비자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u="none" strike="noStrike" dirty="0">
                          <a:effectLst/>
                        </a:rPr>
                        <a:t>항공권</a:t>
                      </a:r>
                      <a:r>
                        <a:rPr lang="en-US" altLang="ko-KR" sz="1800" u="none" strike="noStrike" dirty="0">
                          <a:effectLst/>
                        </a:rPr>
                        <a:t>, </a:t>
                      </a:r>
                      <a:r>
                        <a:rPr lang="ko-KR" altLang="en-US" sz="1800" u="none" strike="noStrike">
                          <a:effectLst/>
                        </a:rPr>
                        <a:t>보험</a:t>
                      </a:r>
                      <a:endParaRPr lang="ko-KR" altLang="en-US" sz="18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endParaRPr lang="ko-KR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등록금 납부</a:t>
                      </a:r>
                      <a:endParaRPr lang="ko-KR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endParaRPr lang="ko-KR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b="1" u="none" strike="noStrike" dirty="0" err="1">
                          <a:solidFill>
                            <a:srgbClr val="FF0000"/>
                          </a:solidFill>
                          <a:effectLst/>
                        </a:rPr>
                        <a:t>학적상태</a:t>
                      </a:r>
                      <a:r>
                        <a:rPr lang="ko-KR" altLang="en-US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en-US" altLang="ko-KR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- </a:t>
                      </a:r>
                      <a:r>
                        <a:rPr lang="ko-KR" altLang="en-US" sz="1800" b="1" u="none" strike="noStrike">
                          <a:solidFill>
                            <a:srgbClr val="FF0000"/>
                          </a:solidFill>
                          <a:effectLst/>
                        </a:rPr>
                        <a:t>재학</a:t>
                      </a:r>
                      <a:endParaRPr lang="ko-KR" altLang="en-US" sz="1800" b="1" i="0" u="none" strike="noStrike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 smtClean="0">
                          <a:effectLst/>
                        </a:rPr>
                        <a:t>○ </a:t>
                      </a:r>
                      <a:r>
                        <a:rPr lang="ko-KR" altLang="en-US" sz="1800" u="none" strike="noStrike" dirty="0" err="1" smtClean="0">
                          <a:effectLst/>
                        </a:rPr>
                        <a:t>파견중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u="none" strike="noStrike" dirty="0">
                          <a:effectLst/>
                        </a:rPr>
                        <a:t>도착직후 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endParaRPr lang="ko-KR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수강신청</a:t>
                      </a:r>
                      <a:endParaRPr lang="ko-KR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u="none" strike="noStrike" dirty="0">
                          <a:effectLst/>
                        </a:rPr>
                        <a:t>기타 주의사항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592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800" u="none" strike="noStrike" dirty="0" smtClean="0">
                          <a:effectLst/>
                        </a:rPr>
                        <a:t>○ </a:t>
                      </a:r>
                      <a:r>
                        <a:rPr lang="ko-KR" altLang="en-US" sz="1800" u="none" strike="noStrike" dirty="0" err="1" smtClean="0">
                          <a:effectLst/>
                        </a:rPr>
                        <a:t>귀국후</a:t>
                      </a:r>
                      <a:endParaRPr lang="ko-KR" alt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ü"/>
                      </a:pPr>
                      <a:r>
                        <a:rPr lang="ko-KR" altLang="en-US" sz="1800" u="none" strike="noStrike" dirty="0">
                          <a:effectLst/>
                        </a:rPr>
                        <a:t>학점인정</a:t>
                      </a:r>
                      <a:endParaRPr lang="ko-KR" altLang="en-US" sz="1800" b="1" i="0" u="none" strike="noStrike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43420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859339"/>
            <a:ext cx="6624736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u"/>
              <a:tabLst/>
            </a:pPr>
            <a:r>
              <a:rPr kumimoji="1" lang="ko-KR" altLang="en-US" sz="24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  입학허가서 수령 확인 </a:t>
            </a:r>
            <a:endParaRPr kumimoji="1" lang="en-US" altLang="ko-KR" sz="24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marR="0" lvl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ko-KR" altLang="en-US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1" lang="en-US" altLang="ko-KR" sz="1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  </a:t>
            </a:r>
            <a:r>
              <a:rPr kumimoji="1" lang="ko-KR" altLang="en-US" dirty="0" smtClean="0">
                <a:latin typeface="+mn-ea"/>
                <a:cs typeface="Times New Roman" pitchFamily="18" charset="0"/>
              </a:rPr>
              <a:t>입학허가서 발급 여부 확인</a:t>
            </a:r>
            <a:endParaRPr kumimoji="1" lang="en-US" altLang="ko-KR" dirty="0" smtClean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  </a:t>
            </a:r>
            <a:r>
              <a:rPr kumimoji="1" lang="ko-KR" altLang="en-US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입학허가서 상의 개인정보가 모두 정확한지 확인</a:t>
            </a:r>
            <a:r>
              <a:rPr kumimoji="1" lang="en-US" altLang="ko-KR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Times New Roman" pitchFamily="18" charset="0"/>
              </a:rPr>
              <a:t> </a:t>
            </a:r>
            <a:endParaRPr kumimoji="1" lang="en-US" altLang="ko-KR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ko-KR" smtClean="0"/>
              <a:t>   </a:t>
            </a:r>
            <a:r>
              <a:rPr lang="ko-KR" altLang="ko-KR" smtClean="0"/>
              <a:t>입학허가서를 </a:t>
            </a:r>
            <a:r>
              <a:rPr lang="en-US" altLang="ko-KR" smtClean="0"/>
              <a:t> </a:t>
            </a:r>
            <a:r>
              <a:rPr lang="ko-KR" altLang="en-US" smtClean="0"/>
              <a:t>수령하지 못한경우</a:t>
            </a:r>
            <a:endParaRPr lang="en-US" altLang="ko-KR" smtClean="0"/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mtClean="0"/>
              <a:t>          </a:t>
            </a:r>
            <a:r>
              <a:rPr lang="en-US" altLang="ko-KR" smtClean="0">
                <a:sym typeface="Wingdings"/>
              </a:rPr>
              <a:t> </a:t>
            </a:r>
            <a:r>
              <a:rPr lang="ko-KR" altLang="ko-KR" smtClean="0"/>
              <a:t>국제</a:t>
            </a:r>
            <a:r>
              <a:rPr lang="ko-KR" altLang="en-US" smtClean="0"/>
              <a:t>교류</a:t>
            </a:r>
            <a:r>
              <a:rPr lang="ko-KR" altLang="ko-KR" smtClean="0"/>
              <a:t>팀</a:t>
            </a:r>
            <a:r>
              <a:rPr lang="en-US" altLang="ko-KR" smtClean="0"/>
              <a:t> </a:t>
            </a:r>
            <a:r>
              <a:rPr lang="ko-KR" altLang="en-US" smtClean="0"/>
              <a:t>문의</a:t>
            </a:r>
            <a:r>
              <a:rPr lang="ko-KR" altLang="ko-KR" smtClean="0"/>
              <a:t> 필수</a:t>
            </a:r>
            <a:r>
              <a:rPr lang="en-US" altLang="ko-KR" dirty="0" smtClean="0"/>
              <a:t> (</a:t>
            </a:r>
            <a:r>
              <a:rPr lang="en-US" altLang="ko-KR" dirty="0" smtClean="0">
                <a:hlinkClick r:id="rId2"/>
              </a:rPr>
              <a:t>exch@ajou.ac.kr</a:t>
            </a:r>
            <a:r>
              <a:rPr lang="en-US" altLang="ko-KR" dirty="0" smtClean="0"/>
              <a:t>) </a:t>
            </a:r>
            <a:endParaRPr lang="en-US" altLang="ko-KR" dirty="0"/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35846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859339"/>
            <a:ext cx="6624736" cy="2624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lvl="0" indent="-342900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u"/>
            </a:pPr>
            <a:r>
              <a:rPr kumimoji="1" lang="ko-KR" altLang="en-US" sz="2400" b="1" dirty="0">
                <a:latin typeface="+mn-ea"/>
                <a:cs typeface="Times New Roman" pitchFamily="18" charset="0"/>
              </a:rPr>
              <a:t> </a:t>
            </a:r>
            <a:r>
              <a:rPr kumimoji="1" lang="en-US" altLang="ko-KR" sz="2400" b="1" dirty="0">
                <a:latin typeface="+mn-ea"/>
                <a:cs typeface="Times New Roman" pitchFamily="18" charset="0"/>
              </a:rPr>
              <a:t>Pre-departure Information </a:t>
            </a:r>
            <a:r>
              <a:rPr kumimoji="1" lang="ko-KR" altLang="en-US" sz="2400" b="1">
                <a:latin typeface="+mn-ea"/>
                <a:cs typeface="Times New Roman" pitchFamily="18" charset="0"/>
              </a:rPr>
              <a:t>확인</a:t>
            </a:r>
            <a:endParaRPr kumimoji="1" lang="en-US" altLang="ko-KR" sz="2400" b="1" dirty="0">
              <a:latin typeface="+mn-ea"/>
              <a:cs typeface="Times New Roman" pitchFamily="18" charset="0"/>
            </a:endParaRPr>
          </a:p>
          <a:p>
            <a:pPr lvl="0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1" lang="ko-KR" altLang="en-US" sz="600" b="1" dirty="0">
              <a:latin typeface="+mn-ea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1" lang="en-US" altLang="ko-KR" sz="1000" b="1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dirty="0">
                <a:latin typeface="+mn-ea"/>
                <a:cs typeface="Times New Roman" pitchFamily="18" charset="0"/>
              </a:rPr>
              <a:t>  입학허가서와 함께 </a:t>
            </a:r>
            <a:r>
              <a:rPr kumimoji="1" lang="ko-KR" altLang="en-US" dirty="0" err="1">
                <a:latin typeface="+mn-ea"/>
                <a:cs typeface="Times New Roman" pitchFamily="18" charset="0"/>
              </a:rPr>
              <a:t>상대교에서</a:t>
            </a:r>
            <a:r>
              <a:rPr kumimoji="1" lang="ko-KR" altLang="en-US" dirty="0">
                <a:latin typeface="+mn-ea"/>
                <a:cs typeface="Times New Roman" pitchFamily="18" charset="0"/>
              </a:rPr>
              <a:t> 제공하는 정보</a:t>
            </a:r>
            <a:endParaRPr kumimoji="1" lang="en-US" altLang="ko-KR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dirty="0">
                <a:latin typeface="+mn-ea"/>
                <a:cs typeface="Times New Roman" pitchFamily="18" charset="0"/>
              </a:rPr>
              <a:t>  </a:t>
            </a:r>
            <a:r>
              <a:rPr kumimoji="1" lang="ko-KR" altLang="en-US">
                <a:latin typeface="+mn-ea"/>
                <a:cs typeface="Times New Roman" pitchFamily="18" charset="0"/>
              </a:rPr>
              <a:t>학사일정</a:t>
            </a:r>
            <a:r>
              <a:rPr kumimoji="1" lang="en-US" altLang="ko-KR" dirty="0">
                <a:latin typeface="+mn-ea"/>
                <a:cs typeface="Times New Roman" pitchFamily="18" charset="0"/>
              </a:rPr>
              <a:t>, </a:t>
            </a:r>
            <a:r>
              <a:rPr kumimoji="1" lang="ko-KR" altLang="en-US">
                <a:latin typeface="+mn-ea"/>
                <a:cs typeface="Times New Roman" pitchFamily="18" charset="0"/>
              </a:rPr>
              <a:t>기숙사 신청</a:t>
            </a:r>
            <a:r>
              <a:rPr kumimoji="1" lang="en-US" altLang="ko-KR" dirty="0">
                <a:latin typeface="+mn-ea"/>
                <a:cs typeface="Times New Roman" pitchFamily="18" charset="0"/>
              </a:rPr>
              <a:t>, </a:t>
            </a:r>
            <a:r>
              <a:rPr kumimoji="1" lang="ko-KR" altLang="en-US">
                <a:latin typeface="+mn-ea"/>
                <a:cs typeface="Times New Roman" pitchFamily="18" charset="0"/>
              </a:rPr>
              <a:t>수업정보</a:t>
            </a:r>
            <a:r>
              <a:rPr kumimoji="1" lang="en-US" altLang="ko-KR" dirty="0">
                <a:latin typeface="+mn-ea"/>
                <a:cs typeface="Times New Roman" pitchFamily="18" charset="0"/>
              </a:rPr>
              <a:t>, </a:t>
            </a:r>
            <a:r>
              <a:rPr kumimoji="1" lang="ko-KR" altLang="en-US">
                <a:latin typeface="+mn-ea"/>
                <a:cs typeface="Times New Roman" pitchFamily="18" charset="0"/>
              </a:rPr>
              <a:t>비자안내</a:t>
            </a:r>
            <a:r>
              <a:rPr kumimoji="1" lang="en-US" altLang="ko-KR" dirty="0">
                <a:latin typeface="+mn-ea"/>
                <a:cs typeface="Times New Roman" pitchFamily="18" charset="0"/>
              </a:rPr>
              <a:t>, </a:t>
            </a:r>
            <a:r>
              <a:rPr kumimoji="1" lang="ko-KR" altLang="en-US">
                <a:latin typeface="+mn-ea"/>
                <a:cs typeface="Times New Roman" pitchFamily="18" charset="0"/>
              </a:rPr>
              <a:t>생활안내 등 </a:t>
            </a:r>
            <a:endParaRPr kumimoji="1" lang="en-US" altLang="ko-KR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ko-KR" dirty="0"/>
              <a:t>  </a:t>
            </a:r>
            <a:r>
              <a:rPr lang="ko-KR" altLang="en-US"/>
              <a:t>모든 정보 꼼꼼히 확인해 볼 것</a:t>
            </a:r>
            <a:endParaRPr kumimoji="1" lang="en-US" altLang="ko-KR" b="1" dirty="0">
              <a:latin typeface="+mn-ea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97747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653245" y="1575089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859339"/>
            <a:ext cx="6624736" cy="2723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u"/>
            </a:pPr>
            <a:r>
              <a:rPr kumimoji="1" lang="en-US" altLang="ko-KR" sz="2400" b="1" dirty="0">
                <a:latin typeface="+mn-ea"/>
              </a:rPr>
              <a:t> </a:t>
            </a:r>
            <a:r>
              <a:rPr kumimoji="1" lang="ko-KR" altLang="en-US" sz="2400" b="1">
                <a:latin typeface="+mn-ea"/>
              </a:rPr>
              <a:t>파견기간 확인 </a:t>
            </a:r>
            <a:endParaRPr kumimoji="1" lang="en-US" altLang="ko-KR" sz="1050" b="1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b="1">
                <a:latin typeface="+mn-ea"/>
                <a:cs typeface="Times New Roman" pitchFamily="18" charset="0"/>
              </a:rPr>
              <a:t>    </a:t>
            </a:r>
            <a:r>
              <a:rPr kumimoji="1" lang="ko-KR" altLang="en-US" b="1" smtClean="0">
                <a:solidFill>
                  <a:srgbClr val="FF0000"/>
                </a:solidFill>
                <a:latin typeface="+mn-ea"/>
                <a:cs typeface="Times New Roman" pitchFamily="18" charset="0"/>
              </a:rPr>
              <a:t>한 학기</a:t>
            </a:r>
            <a:r>
              <a:rPr kumimoji="1" lang="ko-KR" altLang="en-US" b="1" smtClean="0">
                <a:latin typeface="+mn-ea"/>
                <a:cs typeface="Times New Roman" pitchFamily="18" charset="0"/>
              </a:rPr>
              <a:t> </a:t>
            </a:r>
            <a:r>
              <a:rPr kumimoji="1" lang="ko-KR" altLang="en-US" b="1">
                <a:latin typeface="+mn-ea"/>
                <a:cs typeface="Times New Roman" pitchFamily="18" charset="0"/>
              </a:rPr>
              <a:t>인지 확인</a:t>
            </a:r>
            <a:r>
              <a:rPr kumimoji="1" lang="en-US" altLang="ko-KR" b="1" dirty="0">
                <a:latin typeface="+mn-ea"/>
                <a:cs typeface="Times New Roman" pitchFamily="18" charset="0"/>
              </a:rPr>
              <a:t>!  </a:t>
            </a: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b="1" dirty="0">
                <a:latin typeface="+mn-ea"/>
                <a:cs typeface="Times New Roman" pitchFamily="18" charset="0"/>
              </a:rPr>
              <a:t>   </a:t>
            </a:r>
            <a:r>
              <a:rPr kumimoji="1" lang="ko-KR" altLang="en-US" dirty="0">
                <a:latin typeface="+mn-ea"/>
                <a:cs typeface="Times New Roman" pitchFamily="18" charset="0"/>
              </a:rPr>
              <a:t>교환학생 신청 없이 연장파견은 불가능</a:t>
            </a:r>
            <a:endParaRPr kumimoji="1" lang="en-US" altLang="ko-KR" dirty="0">
              <a:latin typeface="+mn-ea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dirty="0">
                <a:latin typeface="+mn-ea"/>
                <a:cs typeface="Times New Roman" pitchFamily="18" charset="0"/>
              </a:rPr>
              <a:t>   </a:t>
            </a:r>
            <a:r>
              <a:rPr kumimoji="1" lang="ko-KR" altLang="en-US">
                <a:latin typeface="+mn-ea"/>
                <a:cs typeface="Times New Roman" pitchFamily="18" charset="0"/>
              </a:rPr>
              <a:t>연속적으로 같은 학교에 머무르려면 </a:t>
            </a:r>
            <a:endParaRPr kumimoji="1" lang="en-US" altLang="ko-KR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>
                <a:latin typeface="+mn-ea"/>
                <a:cs typeface="Times New Roman" pitchFamily="18" charset="0"/>
              </a:rPr>
              <a:t>    </a:t>
            </a:r>
            <a:r>
              <a:rPr kumimoji="1" lang="ko-KR" altLang="en-US" smtClean="0">
                <a:latin typeface="+mn-ea"/>
                <a:cs typeface="Times New Roman" pitchFamily="18" charset="0"/>
              </a:rPr>
              <a:t>다음 </a:t>
            </a:r>
            <a:r>
              <a:rPr kumimoji="1" lang="ko-KR" altLang="en-US">
                <a:latin typeface="+mn-ea"/>
                <a:cs typeface="Times New Roman" pitchFamily="18" charset="0"/>
              </a:rPr>
              <a:t>교환학생 전형에 응시하여야 함 </a:t>
            </a:r>
            <a:endParaRPr kumimoji="1" lang="en-US" altLang="ko-KR" smtClean="0">
              <a:latin typeface="+mn-ea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mtClean="0">
                <a:latin typeface="+mn-ea"/>
                <a:cs typeface="Times New Roman" pitchFamily="18" charset="0"/>
              </a:rPr>
              <a:t>연속파견 시 한 학기 당 </a:t>
            </a:r>
            <a:r>
              <a:rPr kumimoji="1" lang="en-US" altLang="ko-KR" smtClean="0">
                <a:latin typeface="+mn-ea"/>
                <a:cs typeface="Times New Roman" pitchFamily="18" charset="0"/>
              </a:rPr>
              <a:t>1</a:t>
            </a:r>
            <a:r>
              <a:rPr kumimoji="1" lang="ko-KR" altLang="en-US" smtClean="0">
                <a:latin typeface="+mn-ea"/>
                <a:cs typeface="Times New Roman" pitchFamily="18" charset="0"/>
              </a:rPr>
              <a:t>회 파견으로 간주함 </a:t>
            </a: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8595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624736" cy="4066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/>
              <a:t> </a:t>
            </a:r>
            <a:r>
              <a:rPr lang="ko-KR" altLang="ko-KR" sz="2400" b="1"/>
              <a:t>자매대 담당자 개별연락</a:t>
            </a:r>
            <a:endParaRPr lang="en-US" altLang="ko-KR" sz="2400" b="1" dirty="0"/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kumimoji="1" lang="en-US" altLang="ko-KR" sz="400" b="1" dirty="0">
              <a:latin typeface="+mn-ea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50" b="1" dirty="0">
                <a:latin typeface="+mn-ea"/>
                <a:cs typeface="Times New Roman" pitchFamily="18" charset="0"/>
              </a:rPr>
              <a:t>  </a:t>
            </a:r>
            <a:endParaRPr kumimoji="1" lang="en-US" altLang="ko-KR" sz="1050" b="1" dirty="0">
              <a:latin typeface="+mn-ea"/>
              <a:cs typeface="Times New Roman" pitchFamily="18" charset="0"/>
            </a:endParaRPr>
          </a:p>
          <a:p>
            <a:endParaRPr lang="ko-KR" altLang="ko-KR" sz="1400" b="1" dirty="0"/>
          </a:p>
          <a:p>
            <a:pPr marL="742895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ko-KR" dirty="0"/>
              <a:t>입학허가서 수령 </a:t>
            </a:r>
            <a:r>
              <a:rPr lang="ko-KR" altLang="en-US" dirty="0"/>
              <a:t>후</a:t>
            </a:r>
            <a:r>
              <a:rPr lang="ko-KR" altLang="ko-KR" dirty="0"/>
              <a:t> </a:t>
            </a:r>
            <a:r>
              <a:rPr lang="ko-KR" altLang="ko-KR" dirty="0" err="1"/>
              <a:t>자매대</a:t>
            </a:r>
            <a:r>
              <a:rPr lang="ko-KR" altLang="ko-KR" dirty="0"/>
              <a:t> 담당자와 개별연락 가능</a:t>
            </a:r>
            <a:r>
              <a:rPr lang="en-US" altLang="ko-KR" dirty="0"/>
              <a:t> </a:t>
            </a:r>
          </a:p>
          <a:p>
            <a:pPr marL="742895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/>
              <a:t>중요한 </a:t>
            </a:r>
            <a:r>
              <a:rPr lang="ko-KR" altLang="en-US" dirty="0" err="1"/>
              <a:t>사항일때</a:t>
            </a:r>
            <a:r>
              <a:rPr lang="en-US" altLang="ko-KR" dirty="0"/>
              <a:t>, </a:t>
            </a:r>
            <a:r>
              <a:rPr lang="ko-KR" altLang="en-US"/>
              <a:t>국제교류팀</a:t>
            </a:r>
            <a:r>
              <a:rPr lang="en-US" altLang="ko-KR" dirty="0"/>
              <a:t>(</a:t>
            </a:r>
            <a:r>
              <a:rPr lang="en-US" altLang="ko-KR" u="sng" dirty="0">
                <a:hlinkClick r:id="rId2"/>
              </a:rPr>
              <a:t>exch@ajou.ac.kr</a:t>
            </a:r>
            <a:r>
              <a:rPr lang="en-US" altLang="ko-KR" u="sng" dirty="0"/>
              <a:t>)</a:t>
            </a:r>
            <a:r>
              <a:rPr lang="ko-KR" altLang="en-US"/>
              <a:t>을</a:t>
            </a:r>
            <a:r>
              <a:rPr lang="en-US" altLang="ko-KR" dirty="0"/>
              <a:t> </a:t>
            </a:r>
            <a:r>
              <a:rPr lang="ko-KR" altLang="en-US"/>
              <a:t>참조메일 입력</a:t>
            </a:r>
            <a:endParaRPr lang="en-US" altLang="ko-KR" dirty="0"/>
          </a:p>
          <a:p>
            <a:pPr marL="742895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/>
              <a:t>입학허가서 상의 문제인 경우</a:t>
            </a:r>
            <a:r>
              <a:rPr lang="en-US" altLang="ko-KR" dirty="0"/>
              <a:t>, </a:t>
            </a:r>
            <a:r>
              <a:rPr lang="ko-KR" altLang="en-US"/>
              <a:t>국제교류팀과 먼저 상의 </a:t>
            </a:r>
            <a:endParaRPr lang="en-US" altLang="ko-KR" dirty="0"/>
          </a:p>
          <a:p>
            <a:pPr marL="742895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dirty="0"/>
              <a:t>메일 발송 시 공손하게 </a:t>
            </a:r>
            <a:r>
              <a:rPr lang="en-US" altLang="ko-KR" dirty="0"/>
              <a:t>&amp; </a:t>
            </a:r>
            <a:r>
              <a:rPr lang="ko-KR" altLang="en-US"/>
              <a:t>용건을 명확히 쓸것 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en-US" altLang="ko-KR" dirty="0"/>
              <a:t>    (OT </a:t>
            </a:r>
            <a:r>
              <a:rPr lang="ko-KR" altLang="en-US"/>
              <a:t>자료 </a:t>
            </a:r>
            <a:r>
              <a:rPr lang="en-US" altLang="ko-KR" dirty="0"/>
              <a:t>sample </a:t>
            </a:r>
            <a:r>
              <a:rPr lang="ko-KR" altLang="en-US"/>
              <a:t>이메일 참고</a:t>
            </a:r>
            <a:r>
              <a:rPr lang="en-US" altLang="ko-KR" dirty="0"/>
              <a:t>) </a:t>
            </a:r>
            <a:endParaRPr kumimoji="1" lang="en-US" altLang="ko-KR" b="1" dirty="0">
              <a:latin typeface="+mn-ea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8394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7523670" cy="4764084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042988" y="1829742"/>
            <a:ext cx="60304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400" b="1" smtClean="0">
                <a:solidFill>
                  <a:schemeClr val="accent2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이메일 쓰는법</a:t>
            </a:r>
            <a:endParaRPr lang="en-US" altLang="ko-KR" sz="2400" b="1" smtClean="0">
              <a:solidFill>
                <a:schemeClr val="accent2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48305" y="1673984"/>
            <a:ext cx="6631366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/>
          </a:p>
          <a:p>
            <a:endParaRPr lang="en-US" altLang="ko-KR" smtClean="0"/>
          </a:p>
          <a:p>
            <a:r>
              <a:rPr lang="en-US" altLang="ko-KR" smtClean="0"/>
              <a:t>Dear _____________,</a:t>
            </a:r>
          </a:p>
          <a:p>
            <a:endParaRPr lang="en-US" altLang="ko-KR"/>
          </a:p>
          <a:p>
            <a:r>
              <a:rPr lang="en-US" altLang="ko-KR" smtClean="0"/>
              <a:t>My name is </a:t>
            </a:r>
            <a:r>
              <a:rPr lang="en-US" altLang="ko-KR">
                <a:latin typeface="HyhwpEQ" panose="02030600000101010101" pitchFamily="18" charset="-127"/>
                <a:ea typeface="HyhwpEQ" panose="02030600000101010101" pitchFamily="18" charset="-127"/>
              </a:rPr>
              <a:t>○ ○ ○ </a:t>
            </a:r>
            <a:r>
              <a:rPr lang="en-US" altLang="ko-KR" smtClean="0"/>
              <a:t>from Ajou University.</a:t>
            </a:r>
          </a:p>
          <a:p>
            <a:r>
              <a:rPr lang="en-US" altLang="ko-KR" smtClean="0"/>
              <a:t>I would like to ask you about the course registration.</a:t>
            </a:r>
          </a:p>
          <a:p>
            <a:r>
              <a:rPr lang="en-US" altLang="ko-KR" sz="1400" smtClean="0"/>
              <a:t>(I am sending this email, because I had some problems in ~.)</a:t>
            </a:r>
            <a:endParaRPr lang="en-US" altLang="ko-KR" sz="1400"/>
          </a:p>
          <a:p>
            <a:r>
              <a:rPr lang="en-US" altLang="ko-KR" smtClean="0"/>
              <a:t>According to the information package I received last week says that ~.</a:t>
            </a:r>
          </a:p>
          <a:p>
            <a:endParaRPr lang="en-US" altLang="ko-KR" smtClean="0"/>
          </a:p>
          <a:p>
            <a:r>
              <a:rPr lang="en-US" altLang="ko-KR" smtClean="0"/>
              <a:t>However, due to the circumstances, I could not complete the course registration. Could you give me some extra time?</a:t>
            </a:r>
          </a:p>
          <a:p>
            <a:endParaRPr lang="en-US" altLang="ko-KR"/>
          </a:p>
          <a:p>
            <a:r>
              <a:rPr lang="en-US" altLang="ko-KR" smtClean="0"/>
              <a:t>Thank you.</a:t>
            </a:r>
          </a:p>
          <a:p>
            <a:endParaRPr lang="en-US" altLang="ko-KR"/>
          </a:p>
          <a:p>
            <a:r>
              <a:rPr lang="en-US" altLang="ko-KR" smtClean="0"/>
              <a:t>Best regards, </a:t>
            </a:r>
            <a:r>
              <a:rPr lang="en-US" altLang="ko-KR" smtClean="0">
                <a:latin typeface="HyhwpEQ" panose="02030600000101010101" pitchFamily="18" charset="-127"/>
                <a:ea typeface="HyhwpEQ" panose="02030600000101010101" pitchFamily="18" charset="-127"/>
              </a:rPr>
              <a:t>○</a:t>
            </a:r>
            <a:r>
              <a:rPr lang="en-US" altLang="ko-KR">
                <a:latin typeface="HyhwpEQ" panose="02030600000101010101" pitchFamily="18" charset="-127"/>
                <a:ea typeface="HyhwpEQ" panose="02030600000101010101" pitchFamily="18" charset="-127"/>
              </a:rPr>
              <a:t> </a:t>
            </a:r>
            <a:r>
              <a:rPr lang="en-US" altLang="ko-KR" smtClean="0">
                <a:latin typeface="HyhwpEQ" panose="02030600000101010101" pitchFamily="18" charset="-127"/>
                <a:ea typeface="HyhwpEQ" panose="02030600000101010101" pitchFamily="18" charset="-127"/>
              </a:rPr>
              <a:t>○</a:t>
            </a:r>
            <a:endParaRPr lang="en-US" altLang="ko-KR" smtClean="0"/>
          </a:p>
        </p:txBody>
      </p:sp>
    </p:spTree>
    <p:extLst>
      <p:ext uri="{BB962C8B-B14F-4D97-AF65-F5344CB8AC3E}">
        <p14:creationId xmlns:p14="http://schemas.microsoft.com/office/powerpoint/2010/main" val="7959428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624736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/>
              <a:t> </a:t>
            </a:r>
            <a:r>
              <a:rPr lang="ko-KR" altLang="ko-KR" sz="2400" b="1"/>
              <a:t>여권 및 </a:t>
            </a:r>
            <a:r>
              <a:rPr lang="ko-KR" altLang="ko-KR" sz="2400" b="1" smtClean="0"/>
              <a:t>비자신청</a:t>
            </a:r>
            <a:endParaRPr lang="en-US" altLang="ko-KR" b="1" dirty="0" smtClean="0"/>
          </a:p>
          <a:p>
            <a:pPr marL="742895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b="1" dirty="0" smtClean="0"/>
              <a:t>여권 </a:t>
            </a:r>
            <a:r>
              <a:rPr lang="ko-KR" altLang="en-US" b="1" dirty="0"/>
              <a:t>만료기간 확인 </a:t>
            </a:r>
            <a:r>
              <a:rPr lang="en-US" altLang="ko-KR" b="1" dirty="0"/>
              <a:t>(</a:t>
            </a:r>
            <a:r>
              <a:rPr lang="ko-KR" altLang="en-US" b="1" smtClean="0"/>
              <a:t>귀국일후 최소 </a:t>
            </a:r>
            <a:r>
              <a:rPr lang="en-US" altLang="ko-KR" b="1" dirty="0" smtClean="0"/>
              <a:t>6</a:t>
            </a:r>
            <a:r>
              <a:rPr lang="ko-KR" altLang="en-US" b="1" smtClean="0"/>
              <a:t>개월 이상</a:t>
            </a:r>
            <a:r>
              <a:rPr lang="en-US" altLang="ko-KR" b="1" dirty="0" smtClean="0"/>
              <a:t>) </a:t>
            </a:r>
            <a:endParaRPr lang="en-US" altLang="ko-KR" b="1" dirty="0"/>
          </a:p>
          <a:p>
            <a:pPr marL="742895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ko-KR" b="1" dirty="0"/>
              <a:t>비자 신청정보 취득 법</a:t>
            </a:r>
            <a:r>
              <a:rPr lang="en-US" altLang="ko-KR" b="1" dirty="0"/>
              <a:t> </a:t>
            </a:r>
            <a:r>
              <a:rPr lang="ko-KR" altLang="en-US" b="1"/>
              <a:t>확인하기 </a:t>
            </a:r>
            <a:endParaRPr lang="en-US" altLang="ko-KR" b="1" dirty="0"/>
          </a:p>
          <a:p>
            <a:pPr lvl="1">
              <a:lnSpc>
                <a:spcPct val="150000"/>
              </a:lnSpc>
            </a:pPr>
            <a:r>
              <a:rPr lang="en-US" altLang="ko-KR" dirty="0">
                <a:sym typeface="Wingdings"/>
              </a:rPr>
              <a:t>    </a:t>
            </a:r>
            <a:r>
              <a:rPr lang="ko-KR" altLang="ko-KR" b="1" u="sng">
                <a:solidFill>
                  <a:srgbClr val="FF0000"/>
                </a:solidFill>
              </a:rPr>
              <a:t>각국 대사관 홈페이지 및 전화문의</a:t>
            </a:r>
            <a:r>
              <a:rPr lang="en-US" altLang="ko-KR" dirty="0"/>
              <a:t> (</a:t>
            </a:r>
            <a:r>
              <a:rPr lang="ko-KR" altLang="ko-KR"/>
              <a:t>가장 정확함</a:t>
            </a:r>
            <a:r>
              <a:rPr lang="en-US" altLang="ko-KR" dirty="0"/>
              <a:t>)</a:t>
            </a:r>
            <a:endParaRPr lang="ko-KR" altLang="ko-KR"/>
          </a:p>
          <a:p>
            <a:pPr lvl="1">
              <a:lnSpc>
                <a:spcPct val="150000"/>
              </a:lnSpc>
            </a:pPr>
            <a:r>
              <a:rPr lang="en-US" altLang="ko-KR" dirty="0">
                <a:sym typeface="Wingdings"/>
              </a:rPr>
              <a:t>    </a:t>
            </a:r>
            <a:r>
              <a:rPr lang="ko-KR" altLang="en-US"/>
              <a:t>국제교류팀</a:t>
            </a:r>
            <a:r>
              <a:rPr lang="ko-KR" altLang="ko-KR"/>
              <a:t> 홈페이지</a:t>
            </a:r>
            <a:r>
              <a:rPr lang="en-US" altLang="ko-KR" dirty="0"/>
              <a:t>(</a:t>
            </a:r>
            <a:r>
              <a:rPr lang="en-US" altLang="ko-KR" u="sng" dirty="0">
                <a:hlinkClick r:id="rId2"/>
              </a:rPr>
              <a:t>www.ajou.ac.kr/oia</a:t>
            </a:r>
            <a:r>
              <a:rPr lang="en-US" altLang="ko-KR" dirty="0"/>
              <a:t>) </a:t>
            </a:r>
          </a:p>
          <a:p>
            <a:pPr lvl="1"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ko-KR"/>
              <a:t>→ 자료실</a:t>
            </a:r>
            <a:r>
              <a:rPr lang="en-US" altLang="ko-KR" dirty="0"/>
              <a:t> : </a:t>
            </a:r>
            <a:r>
              <a:rPr lang="ko-KR" altLang="ko-KR"/>
              <a:t>경험후기 게시판 </a:t>
            </a:r>
            <a:endParaRPr lang="en-US" altLang="ko-KR" dirty="0"/>
          </a:p>
          <a:p>
            <a:pPr lvl="1"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ko-KR"/>
              <a:t>→</a:t>
            </a:r>
            <a:r>
              <a:rPr lang="en-US" altLang="ko-KR" dirty="0"/>
              <a:t>  </a:t>
            </a:r>
            <a:r>
              <a:rPr lang="ko-KR" altLang="ko-KR"/>
              <a:t>파견국 → 검색 → 보고서 비자취득 정보 확인 </a:t>
            </a: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9390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624736" cy="3877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/>
              <a:t> </a:t>
            </a:r>
            <a:r>
              <a:rPr lang="ko-KR" altLang="ko-KR" sz="2400" b="1" u="sng"/>
              <a:t>항공권 </a:t>
            </a:r>
            <a:r>
              <a:rPr lang="ko-KR" altLang="ko-KR" sz="2400" b="1" u="sng" smtClean="0"/>
              <a:t>예약</a:t>
            </a:r>
            <a:endParaRPr lang="en-US" altLang="ko-KR" sz="2400" b="1" u="sng" dirty="0"/>
          </a:p>
          <a:p>
            <a:endParaRPr lang="ko-KR" altLang="ko-KR" sz="2400" dirty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ko-KR" b="1" u="sng" smtClean="0">
                <a:solidFill>
                  <a:srgbClr val="FF0000"/>
                </a:solidFill>
              </a:rPr>
              <a:t>입학허가서 수령</a:t>
            </a:r>
            <a:r>
              <a:rPr lang="en-US" altLang="ko-KR" b="1" u="sng" smtClean="0">
                <a:solidFill>
                  <a:srgbClr val="FF0000"/>
                </a:solidFill>
              </a:rPr>
              <a:t> </a:t>
            </a:r>
            <a:r>
              <a:rPr lang="ko-KR" altLang="en-US" b="1" u="sng" smtClean="0">
                <a:solidFill>
                  <a:srgbClr val="FF0000"/>
                </a:solidFill>
              </a:rPr>
              <a:t>및 기숙사 입사일정 확정 전까지는 </a:t>
            </a:r>
            <a:endParaRPr lang="en-US" altLang="ko-KR" b="1" u="sng" smtClean="0">
              <a:solidFill>
                <a:srgbClr val="FF0000"/>
              </a:solidFill>
            </a:endParaRPr>
          </a:p>
          <a:p>
            <a:pPr lvl="1"/>
            <a:r>
              <a:rPr lang="en-US" altLang="ko-KR" b="1" smtClean="0">
                <a:solidFill>
                  <a:srgbClr val="FF0000"/>
                </a:solidFill>
              </a:rPr>
              <a:t>    </a:t>
            </a:r>
            <a:r>
              <a:rPr lang="ko-KR" altLang="en-US" b="1" u="sng">
                <a:solidFill>
                  <a:srgbClr val="FF0000"/>
                </a:solidFill>
              </a:rPr>
              <a:t>항공권 </a:t>
            </a:r>
            <a:r>
              <a:rPr lang="ko-KR" altLang="en-US" b="1" u="sng" smtClean="0">
                <a:solidFill>
                  <a:srgbClr val="FF0000"/>
                </a:solidFill>
              </a:rPr>
              <a:t>예약만</a:t>
            </a:r>
            <a:r>
              <a:rPr lang="en-US" altLang="ko-KR" b="1" u="sng" smtClean="0">
                <a:solidFill>
                  <a:srgbClr val="FF0000"/>
                </a:solidFill>
              </a:rPr>
              <a:t>(</a:t>
            </a:r>
            <a:r>
              <a:rPr lang="ko-KR" altLang="en-US" b="1" u="sng" smtClean="0">
                <a:solidFill>
                  <a:srgbClr val="FF0000"/>
                </a:solidFill>
              </a:rPr>
              <a:t>발권 </a:t>
            </a:r>
            <a:r>
              <a:rPr lang="en-US" altLang="ko-KR" b="1" u="sng" smtClean="0">
                <a:solidFill>
                  <a:srgbClr val="FF0000"/>
                </a:solidFill>
              </a:rPr>
              <a:t>X)</a:t>
            </a:r>
            <a:r>
              <a:rPr lang="ko-KR" altLang="en-US" b="1" u="sng" smtClean="0">
                <a:solidFill>
                  <a:srgbClr val="FF0000"/>
                </a:solidFill>
              </a:rPr>
              <a:t> 진행</a:t>
            </a:r>
            <a:r>
              <a:rPr lang="ko-KR" altLang="en-US" smtClean="0"/>
              <a:t> </a:t>
            </a:r>
            <a:endParaRPr lang="en-US" altLang="ko-KR" smtClean="0"/>
          </a:p>
          <a:p>
            <a:pPr lvl="1"/>
            <a:r>
              <a:rPr lang="en-US" altLang="ko-KR"/>
              <a:t> </a:t>
            </a:r>
            <a:r>
              <a:rPr lang="en-US" altLang="ko-KR" smtClean="0"/>
              <a:t>    (</a:t>
            </a:r>
            <a:r>
              <a:rPr lang="ko-KR" altLang="en-US" smtClean="0"/>
              <a:t>추후 교환 프로그램 취소 가능성 존재</a:t>
            </a:r>
            <a:r>
              <a:rPr lang="en-US" altLang="ko-KR" smtClean="0"/>
              <a:t>)</a:t>
            </a:r>
          </a:p>
          <a:p>
            <a:pPr marL="742895" lvl="1" indent="-285750">
              <a:buFont typeface="Arial" pitchFamily="34" charset="0"/>
              <a:buChar char="•"/>
            </a:pPr>
            <a:endParaRPr lang="en-US" altLang="ko-KR" smtClean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en-US" smtClean="0"/>
              <a:t>단</a:t>
            </a:r>
            <a:r>
              <a:rPr lang="en-US" altLang="ko-KR" dirty="0"/>
              <a:t>, </a:t>
            </a:r>
            <a:r>
              <a:rPr lang="ko-KR" altLang="en-US"/>
              <a:t>입학허가서 미수령</a:t>
            </a:r>
            <a:r>
              <a:rPr lang="en-US" altLang="ko-KR" dirty="0"/>
              <a:t>, </a:t>
            </a:r>
            <a:r>
              <a:rPr lang="ko-KR" altLang="en-US"/>
              <a:t>기숙사 입사 날짜 미확정 등 </a:t>
            </a:r>
            <a:endParaRPr lang="en-US" altLang="ko-KR" dirty="0"/>
          </a:p>
          <a:p>
            <a:pPr lvl="1"/>
            <a:r>
              <a:rPr lang="en-US" altLang="ko-KR" dirty="0"/>
              <a:t>    </a:t>
            </a:r>
            <a:r>
              <a:rPr lang="ko-KR" altLang="en-US"/>
              <a:t>변수를 대비하여 최종 발권은 입학허가서 수령 후 진행 </a:t>
            </a:r>
            <a:endParaRPr lang="en-US" altLang="ko-KR" dirty="0"/>
          </a:p>
          <a:p>
            <a:pPr lvl="1"/>
            <a:endParaRPr lang="en-US" altLang="ko-KR" dirty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en-US" dirty="0"/>
              <a:t>부득이 발권해야 하는 경우 취소규정 등 확인 할 것 </a:t>
            </a:r>
            <a:endParaRPr lang="en-US" altLang="ko-KR" dirty="0"/>
          </a:p>
          <a:p>
            <a:pPr lvl="1"/>
            <a:endParaRPr lang="en-US" altLang="ko-KR" dirty="0"/>
          </a:p>
          <a:p>
            <a:pPr marL="742895" lvl="1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예약</a:t>
            </a:r>
            <a:r>
              <a:rPr lang="en-US" altLang="ko-KR" dirty="0"/>
              <a:t>/</a:t>
            </a:r>
            <a:r>
              <a:rPr lang="ko-KR" altLang="en-US"/>
              <a:t>발권 전 반드시 기숙사 입사일 확인할 것 </a:t>
            </a:r>
            <a:endParaRPr lang="en-US" altLang="ko-KR" dirty="0"/>
          </a:p>
          <a:p>
            <a:pPr marL="342900" indent="-342900">
              <a:buFont typeface="Wingdings" pitchFamily="2" charset="2"/>
              <a:buChar char="u"/>
            </a:pP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0965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/>
              <a:t> </a:t>
            </a:r>
            <a:r>
              <a:rPr lang="ko-KR" altLang="en-US" sz="2400" b="1"/>
              <a:t>보험 </a:t>
            </a:r>
            <a:r>
              <a:rPr lang="en-US" altLang="ko-KR" sz="2400" b="1" dirty="0"/>
              <a:t>(Health Insurance) </a:t>
            </a:r>
            <a:endParaRPr lang="ko-KR" altLang="ko-KR" sz="1400"/>
          </a:p>
          <a:p>
            <a:pPr lvl="1"/>
            <a:endParaRPr lang="en-US" altLang="ko-KR" b="1" dirty="0"/>
          </a:p>
          <a:p>
            <a:pPr marL="742895" lvl="1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모든 </a:t>
            </a:r>
            <a:r>
              <a:rPr lang="ko-KR" altLang="en-US" dirty="0" err="1"/>
              <a:t>파견생은</a:t>
            </a:r>
            <a:r>
              <a:rPr lang="ko-KR" altLang="en-US" dirty="0"/>
              <a:t> </a:t>
            </a:r>
            <a:r>
              <a:rPr lang="ko-KR" altLang="en-US" b="1" dirty="0">
                <a:solidFill>
                  <a:srgbClr val="FF0000"/>
                </a:solidFill>
              </a:rPr>
              <a:t>반드시 보험에 가입</a:t>
            </a:r>
            <a:r>
              <a:rPr lang="ko-KR" altLang="en-US" dirty="0"/>
              <a:t>하여야 함</a:t>
            </a:r>
            <a:r>
              <a:rPr lang="en-US" altLang="ko-KR" dirty="0"/>
              <a:t>! (</a:t>
            </a:r>
            <a:r>
              <a:rPr lang="ko-KR" altLang="en-US"/>
              <a:t>필수</a:t>
            </a:r>
            <a:r>
              <a:rPr lang="en-US" altLang="ko-KR" dirty="0"/>
              <a:t>)</a:t>
            </a:r>
          </a:p>
          <a:p>
            <a:pPr lvl="1"/>
            <a:r>
              <a:rPr lang="ko-KR" altLang="en-US" dirty="0"/>
              <a:t>    보험 </a:t>
            </a:r>
            <a:r>
              <a:rPr lang="ko-KR" altLang="en-US" dirty="0" err="1"/>
              <a:t>미가입으로</a:t>
            </a:r>
            <a:r>
              <a:rPr lang="ko-KR" altLang="en-US" dirty="0"/>
              <a:t> 인한 불이익은 본인에게 있음</a:t>
            </a:r>
            <a:r>
              <a:rPr lang="en-US" altLang="ko-KR" dirty="0"/>
              <a:t>. </a:t>
            </a:r>
            <a:endParaRPr lang="en-US" altLang="ko-KR" dirty="0" smtClean="0"/>
          </a:p>
          <a:p>
            <a:pPr lvl="1"/>
            <a:endParaRPr lang="en-US" altLang="ko-KR" b="1" dirty="0" smtClean="0">
              <a:solidFill>
                <a:srgbClr val="FF0000"/>
              </a:solidFill>
            </a:endParaRPr>
          </a:p>
          <a:p>
            <a:pPr marL="742895" lvl="1" indent="-285750">
              <a:buFont typeface="Arial" panose="020B0604020202020204" pitchFamily="34" charset="0"/>
              <a:buChar char="•"/>
            </a:pPr>
            <a:r>
              <a:rPr lang="ko-KR" altLang="ko-KR" b="1" dirty="0" smtClean="0">
                <a:solidFill>
                  <a:srgbClr val="FF0000"/>
                </a:solidFill>
              </a:rPr>
              <a:t>파견기간</a:t>
            </a:r>
            <a:r>
              <a:rPr lang="en-US" altLang="ko-KR" b="1" dirty="0" smtClean="0">
                <a:solidFill>
                  <a:srgbClr val="FF0000"/>
                </a:solidFill>
              </a:rPr>
              <a:t> </a:t>
            </a:r>
            <a:r>
              <a:rPr lang="ko-KR" altLang="en-US" b="1">
                <a:solidFill>
                  <a:srgbClr val="FF0000"/>
                </a:solidFill>
              </a:rPr>
              <a:t>전체</a:t>
            </a:r>
            <a:r>
              <a:rPr lang="ko-KR" altLang="en-US"/>
              <a:t> </a:t>
            </a:r>
            <a:r>
              <a:rPr lang="en-US" altLang="ko-KR" dirty="0"/>
              <a:t>cover</a:t>
            </a:r>
            <a:r>
              <a:rPr lang="ko-KR" altLang="ko-KR"/>
              <a:t> 보험 가입</a:t>
            </a:r>
            <a:r>
              <a:rPr lang="en-US" altLang="ko-KR" dirty="0"/>
              <a:t> (</a:t>
            </a:r>
            <a:r>
              <a:rPr lang="ko-KR" altLang="en-US"/>
              <a:t>여행기간 포함</a:t>
            </a:r>
            <a:r>
              <a:rPr lang="en-US" altLang="ko-KR" dirty="0"/>
              <a:t>) </a:t>
            </a:r>
          </a:p>
          <a:p>
            <a:pPr lvl="1"/>
            <a:r>
              <a:rPr lang="en-US" altLang="ko-KR" dirty="0" smtClean="0"/>
              <a:t>    </a:t>
            </a:r>
            <a:r>
              <a:rPr lang="ko-KR" altLang="en-US" smtClean="0"/>
              <a:t>각 </a:t>
            </a:r>
            <a:r>
              <a:rPr lang="ko-KR" altLang="en-US"/>
              <a:t>파견 학교별 규정에 따라 가입 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pPr marL="742895" lvl="1" indent="-285750">
              <a:buFont typeface="Arial" panose="020B0604020202020204" pitchFamily="34" charset="0"/>
              <a:buChar char="•"/>
            </a:pPr>
            <a:r>
              <a:rPr lang="ko-KR" altLang="en-US" dirty="0" err="1" smtClean="0"/>
              <a:t>상대교에서</a:t>
            </a:r>
            <a:r>
              <a:rPr lang="ko-KR" altLang="en-US" dirty="0" smtClean="0"/>
              <a:t> </a:t>
            </a:r>
            <a:r>
              <a:rPr lang="ko-KR" altLang="en-US" dirty="0"/>
              <a:t>요구하는 보험</a:t>
            </a:r>
            <a:r>
              <a:rPr lang="en-US" altLang="ko-KR" dirty="0"/>
              <a:t>/</a:t>
            </a:r>
            <a:r>
              <a:rPr lang="ko-KR" altLang="en-US"/>
              <a:t>요구사항이 있을 경우 </a:t>
            </a:r>
            <a:endParaRPr lang="en-US" altLang="ko-KR" dirty="0"/>
          </a:p>
          <a:p>
            <a:pPr lvl="1"/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en-US" smtClean="0"/>
              <a:t>해당보험을 </a:t>
            </a:r>
            <a:r>
              <a:rPr lang="ko-KR" altLang="en-US"/>
              <a:t>가입하면 되며</a:t>
            </a:r>
            <a:r>
              <a:rPr lang="en-US" altLang="ko-KR" dirty="0"/>
              <a:t>, 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pPr marL="742895" lvl="1" indent="-285750">
              <a:buFont typeface="Arial" panose="020B0604020202020204" pitchFamily="34" charset="0"/>
              <a:buChar char="•"/>
            </a:pPr>
            <a:r>
              <a:rPr lang="ko-KR" altLang="en-US" dirty="0"/>
              <a:t>별도 요청 보험이 없는 경우 국내 보험사를 통해 보험가입 하도록 할 것</a:t>
            </a:r>
            <a:r>
              <a:rPr lang="en-US" altLang="ko-KR" dirty="0"/>
              <a:t>!  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37855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50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/>
              <a:t> Health Care</a:t>
            </a:r>
          </a:p>
          <a:p>
            <a:pPr lvl="2"/>
            <a:endParaRPr lang="ko-KR" altLang="ko-KR" dirty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ko-KR" b="1" dirty="0"/>
              <a:t>지병</a:t>
            </a:r>
            <a:r>
              <a:rPr lang="ko-KR" altLang="en-US" b="1" dirty="0"/>
              <a:t>이 있는 경우 </a:t>
            </a:r>
            <a:endParaRPr lang="en-US" altLang="ko-KR" b="1" dirty="0"/>
          </a:p>
          <a:p>
            <a:pPr lvl="1"/>
            <a:r>
              <a:rPr lang="en-US" altLang="ko-KR" b="1" dirty="0"/>
              <a:t>     </a:t>
            </a:r>
            <a:r>
              <a:rPr lang="ko-KR" altLang="ko-KR"/>
              <a:t>출국 전 담당 의</a:t>
            </a:r>
            <a:r>
              <a:rPr lang="ko-KR" altLang="en-US"/>
              <a:t>사</a:t>
            </a:r>
            <a:r>
              <a:rPr lang="en-US" altLang="ko-KR" dirty="0"/>
              <a:t> </a:t>
            </a:r>
            <a:r>
              <a:rPr lang="ko-KR" altLang="en-US"/>
              <a:t>영문 진</a:t>
            </a:r>
            <a:r>
              <a:rPr lang="ko-KR" altLang="ko-KR"/>
              <a:t>료기록을 가져갈 것</a:t>
            </a:r>
            <a:endParaRPr lang="en-US" altLang="ko-KR" dirty="0"/>
          </a:p>
          <a:p>
            <a:pPr lvl="2"/>
            <a:endParaRPr lang="ko-KR" altLang="ko-KR" dirty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ko-KR" b="1" dirty="0"/>
              <a:t>건강검진</a:t>
            </a:r>
          </a:p>
          <a:p>
            <a:pPr lvl="2"/>
            <a:r>
              <a:rPr lang="ko-KR" altLang="ko-KR" dirty="0"/>
              <a:t>출국 전 치과진료 권장</a:t>
            </a:r>
            <a:r>
              <a:rPr lang="en-US" altLang="ko-KR" dirty="0"/>
              <a:t>(</a:t>
            </a:r>
            <a:r>
              <a:rPr lang="ko-KR" altLang="en-US"/>
              <a:t>해외 진료 시 </a:t>
            </a:r>
            <a:r>
              <a:rPr lang="en-US" altLang="ko-KR" dirty="0"/>
              <a:t>Expensive)</a:t>
            </a:r>
          </a:p>
          <a:p>
            <a:pPr lvl="2"/>
            <a:endParaRPr lang="ko-KR" altLang="ko-KR" dirty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ko-KR" b="1" dirty="0"/>
              <a:t>상비약 준비</a:t>
            </a:r>
            <a:endParaRPr lang="en-US" altLang="ko-KR" b="1" dirty="0"/>
          </a:p>
          <a:p>
            <a:pPr marL="742895" lvl="1" indent="-285750">
              <a:buFont typeface="Arial" pitchFamily="34" charset="0"/>
              <a:buChar char="•"/>
            </a:pPr>
            <a:endParaRPr lang="en-US" altLang="ko-KR" b="1" dirty="0"/>
          </a:p>
          <a:p>
            <a:pPr marL="742895" lvl="1" indent="-285750">
              <a:buFont typeface="Arial" pitchFamily="34" charset="0"/>
              <a:buChar char="•"/>
            </a:pPr>
            <a:r>
              <a:rPr lang="ko-KR" altLang="en-US" b="1" dirty="0"/>
              <a:t>파견기간 중 항상 본인 건강 및 안전에 유의할 것</a:t>
            </a:r>
            <a:r>
              <a:rPr lang="en-US" altLang="ko-KR" b="1" dirty="0"/>
              <a:t>! </a:t>
            </a:r>
            <a:endParaRPr lang="ko-KR" altLang="ko-KR" b="1"/>
          </a:p>
          <a:p>
            <a:pPr marL="342900" indent="-342900">
              <a:buFont typeface="Wingdings" pitchFamily="2" charset="2"/>
              <a:buChar char="u"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32250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624736" cy="1892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/>
              <a:t> </a:t>
            </a:r>
            <a:r>
              <a:rPr lang="ko-KR" altLang="ko-KR" sz="2400" b="1"/>
              <a:t>등록금 납부</a:t>
            </a:r>
            <a:endParaRPr lang="en-US" altLang="ko-KR" sz="2400" b="1" dirty="0"/>
          </a:p>
          <a:p>
            <a:pPr>
              <a:lnSpc>
                <a:spcPct val="150000"/>
              </a:lnSpc>
            </a:pPr>
            <a:endParaRPr lang="ko-KR" altLang="ko-KR" sz="800" dirty="0"/>
          </a:p>
          <a:p>
            <a:pPr marL="285750" lvl="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ko-KR" b="1" dirty="0"/>
              <a:t>학적</a:t>
            </a:r>
            <a:r>
              <a:rPr lang="en-US" altLang="ko-KR" dirty="0"/>
              <a:t>:  </a:t>
            </a:r>
            <a:r>
              <a:rPr lang="ko-KR" altLang="en-US"/>
              <a:t>반드시</a:t>
            </a:r>
            <a:r>
              <a:rPr lang="en-US" altLang="ko-KR" dirty="0"/>
              <a:t> </a:t>
            </a:r>
            <a:r>
              <a:rPr lang="ko-KR" altLang="ko-KR"/>
              <a:t>본교 </a:t>
            </a:r>
            <a:r>
              <a:rPr lang="ko-KR" altLang="ko-KR" b="1" u="sng">
                <a:solidFill>
                  <a:srgbClr val="FF0000"/>
                </a:solidFill>
              </a:rPr>
              <a:t>재학상태 유지</a:t>
            </a:r>
            <a:r>
              <a:rPr lang="en-US" altLang="ko-KR" b="1" u="sng" dirty="0">
                <a:solidFill>
                  <a:srgbClr val="FF0000"/>
                </a:solidFill>
              </a:rPr>
              <a:t> </a:t>
            </a:r>
            <a:r>
              <a:rPr lang="en-US" altLang="ko-KR" dirty="0"/>
              <a:t>(</a:t>
            </a:r>
            <a:r>
              <a:rPr lang="ko-KR" altLang="en-US"/>
              <a:t>휴학생은 복학 신청 必</a:t>
            </a:r>
            <a:r>
              <a:rPr lang="en-US" altLang="ko-KR" dirty="0"/>
              <a:t>) </a:t>
            </a:r>
          </a:p>
          <a:p>
            <a:pPr marL="285750" lvl="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ko-KR" b="1" dirty="0"/>
              <a:t>등록금</a:t>
            </a:r>
            <a:r>
              <a:rPr lang="en-US" altLang="ko-KR" dirty="0"/>
              <a:t>: </a:t>
            </a:r>
            <a:r>
              <a:rPr lang="ko-KR" altLang="ko-KR"/>
              <a:t>교환학생 </a:t>
            </a:r>
            <a:r>
              <a:rPr lang="ko-KR" altLang="ko-KR" b="1" u="sng">
                <a:solidFill>
                  <a:srgbClr val="FF0000"/>
                </a:solidFill>
              </a:rPr>
              <a:t>아주대 납부</a:t>
            </a:r>
            <a:r>
              <a:rPr lang="en-US" altLang="ko-KR" b="1" u="sng" dirty="0">
                <a:solidFill>
                  <a:srgbClr val="FF0000"/>
                </a:solidFill>
              </a:rPr>
              <a:t> </a:t>
            </a:r>
            <a:r>
              <a:rPr lang="en-US" altLang="ko-KR" dirty="0"/>
              <a:t>/ </a:t>
            </a:r>
            <a:r>
              <a:rPr lang="ko-KR" altLang="ko-KR"/>
              <a:t>복수학위생 파견교 납부</a:t>
            </a:r>
            <a:endParaRPr lang="en-US" altLang="ko-KR" dirty="0"/>
          </a:p>
          <a:p>
            <a:pPr marL="285750" lvl="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ko-KR" b="1" dirty="0" err="1"/>
              <a:t>학적유지비</a:t>
            </a:r>
            <a:r>
              <a:rPr lang="en-US" altLang="ko-KR" dirty="0"/>
              <a:t>: </a:t>
            </a:r>
            <a:r>
              <a:rPr lang="ko-KR" altLang="ko-KR"/>
              <a:t>복수학위생 납부 </a:t>
            </a:r>
            <a:r>
              <a:rPr lang="en-US" altLang="ko-KR" dirty="0"/>
              <a:t> (</a:t>
            </a:r>
            <a:r>
              <a:rPr lang="ko-KR" altLang="en-US"/>
              <a:t>매학기 </a:t>
            </a:r>
            <a:r>
              <a:rPr lang="en-US" altLang="ko-KR" dirty="0"/>
              <a:t>10</a:t>
            </a:r>
            <a:r>
              <a:rPr lang="ko-KR" altLang="en-US"/>
              <a:t>만원</a:t>
            </a:r>
            <a:r>
              <a:rPr lang="en-US" altLang="ko-KR"/>
              <a:t>)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54448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611560" y="162680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-1.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708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 latinLnBrk="0">
              <a:buFont typeface="Arial" pitchFamily="34" charset="0"/>
              <a:buChar char="•"/>
            </a:pPr>
            <a:r>
              <a:rPr lang="ko-KR" altLang="ko-KR" sz="2000" b="1" dirty="0"/>
              <a:t>교환학생 </a:t>
            </a:r>
            <a:endParaRPr lang="ko-KR" altLang="ko-KR" sz="1400" dirty="0"/>
          </a:p>
          <a:p>
            <a:pPr lvl="1">
              <a:lnSpc>
                <a:spcPct val="150000"/>
              </a:lnSpc>
            </a:pPr>
            <a:r>
              <a:rPr lang="ko-KR" altLang="ko-KR" dirty="0"/>
              <a:t>본교 등록금 납부</a:t>
            </a:r>
            <a:r>
              <a:rPr lang="en-US" altLang="ko-KR" dirty="0"/>
              <a:t> :</a:t>
            </a:r>
            <a:r>
              <a:rPr lang="ko-KR" altLang="ko-KR"/>
              <a:t> 일반 학생과 동일 </a:t>
            </a:r>
            <a:r>
              <a:rPr lang="en-US" altLang="ko-KR"/>
              <a:t>/ </a:t>
            </a:r>
            <a:endParaRPr lang="en-US" altLang="ko-KR" smtClean="0"/>
          </a:p>
          <a:p>
            <a:pPr lvl="1">
              <a:lnSpc>
                <a:spcPct val="150000"/>
              </a:lnSpc>
            </a:pPr>
            <a:r>
              <a:rPr lang="ko-KR" altLang="en-US" b="1" smtClean="0">
                <a:solidFill>
                  <a:srgbClr val="FF0000"/>
                </a:solidFill>
              </a:rPr>
              <a:t>홈페이지 </a:t>
            </a:r>
            <a:r>
              <a:rPr lang="ko-KR" altLang="en-US" b="1">
                <a:solidFill>
                  <a:srgbClr val="FF0000"/>
                </a:solidFill>
              </a:rPr>
              <a:t>학사일정표</a:t>
            </a:r>
            <a:r>
              <a:rPr lang="en-US" altLang="ko-KR" b="1" dirty="0">
                <a:solidFill>
                  <a:srgbClr val="FF0000"/>
                </a:solidFill>
              </a:rPr>
              <a:t>(</a:t>
            </a:r>
            <a:r>
              <a:rPr lang="ko-KR" altLang="en-US" b="1">
                <a:solidFill>
                  <a:srgbClr val="FF0000"/>
                </a:solidFill>
              </a:rPr>
              <a:t>등록금 납부기간</a:t>
            </a:r>
            <a:r>
              <a:rPr lang="en-US" altLang="ko-KR" b="1" dirty="0">
                <a:solidFill>
                  <a:srgbClr val="FF0000"/>
                </a:solidFill>
              </a:rPr>
              <a:t>)</a:t>
            </a:r>
            <a:r>
              <a:rPr lang="ko-KR" altLang="en-US" b="1">
                <a:solidFill>
                  <a:srgbClr val="FF0000"/>
                </a:solidFill>
              </a:rPr>
              <a:t> </a:t>
            </a:r>
            <a:r>
              <a:rPr lang="ko-KR" altLang="en-US" b="1" smtClean="0">
                <a:solidFill>
                  <a:srgbClr val="FF0000"/>
                </a:solidFill>
              </a:rPr>
              <a:t>확인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altLang="ko-KR" sz="2000" b="1" smtClean="0"/>
          </a:p>
          <a:p>
            <a:pPr marL="342900" indent="-342900">
              <a:buFont typeface="Arial" pitchFamily="34" charset="0"/>
              <a:buChar char="•"/>
            </a:pPr>
            <a:r>
              <a:rPr lang="ko-KR" altLang="ko-KR" sz="2000" b="1" smtClean="0"/>
              <a:t>복수학위생</a:t>
            </a:r>
            <a:endParaRPr lang="en-US" altLang="ko-KR" sz="1200" b="1" dirty="0"/>
          </a:p>
          <a:p>
            <a:pPr lvl="1">
              <a:lnSpc>
                <a:spcPct val="150000"/>
              </a:lnSpc>
            </a:pPr>
            <a:r>
              <a:rPr lang="ko-KR" altLang="ko-KR" dirty="0" err="1" smtClean="0"/>
              <a:t>학적유지비</a:t>
            </a:r>
            <a:r>
              <a:rPr lang="ko-KR" altLang="ko-KR" dirty="0" smtClean="0"/>
              <a:t> </a:t>
            </a:r>
            <a:r>
              <a:rPr lang="ko-KR" altLang="ko-KR" dirty="0"/>
              <a:t>납부</a:t>
            </a:r>
            <a:r>
              <a:rPr lang="en-US" altLang="ko-KR" dirty="0"/>
              <a:t>:   </a:t>
            </a:r>
            <a:r>
              <a:rPr lang="ko-KR" altLang="ko-KR" u="sng"/>
              <a:t>학기 당</a:t>
            </a:r>
            <a:r>
              <a:rPr lang="en-US" altLang="ko-KR" u="sng" dirty="0"/>
              <a:t> </a:t>
            </a:r>
            <a:r>
              <a:rPr lang="en-US" altLang="ko-KR" u="sng"/>
              <a:t>10</a:t>
            </a:r>
            <a:r>
              <a:rPr lang="ko-KR" altLang="ko-KR" u="sng" smtClean="0"/>
              <a:t>만원</a:t>
            </a:r>
            <a:endParaRPr lang="en-US" altLang="ko-KR" u="sng" smtClean="0"/>
          </a:p>
          <a:p>
            <a:pPr lvl="1">
              <a:lnSpc>
                <a:spcPct val="150000"/>
              </a:lnSpc>
            </a:pPr>
            <a:r>
              <a:rPr lang="ko-KR" altLang="en-US" b="1" smtClean="0">
                <a:solidFill>
                  <a:srgbClr val="FF0000"/>
                </a:solidFill>
              </a:rPr>
              <a:t>납부기간</a:t>
            </a:r>
            <a:r>
              <a:rPr lang="en-US" altLang="ko-KR" b="1">
                <a:solidFill>
                  <a:srgbClr val="FF0000"/>
                </a:solidFill>
              </a:rPr>
              <a:t>: </a:t>
            </a:r>
            <a:r>
              <a:rPr lang="en-US" altLang="ko-KR" b="1" smtClean="0">
                <a:solidFill>
                  <a:srgbClr val="FF0000"/>
                </a:solidFill>
              </a:rPr>
              <a:t>(</a:t>
            </a:r>
            <a:r>
              <a:rPr lang="ko-KR" altLang="en-US" b="1" smtClean="0">
                <a:solidFill>
                  <a:srgbClr val="FF0000"/>
                </a:solidFill>
              </a:rPr>
              <a:t>학기시작</a:t>
            </a:r>
            <a:r>
              <a:rPr lang="en-US" altLang="ko-KR" b="1" smtClean="0">
                <a:solidFill>
                  <a:srgbClr val="FF0000"/>
                </a:solidFill>
              </a:rPr>
              <a:t>(3</a:t>
            </a:r>
            <a:r>
              <a:rPr lang="ko-KR" altLang="en-US" b="1" smtClean="0">
                <a:solidFill>
                  <a:srgbClr val="FF0000"/>
                </a:solidFill>
              </a:rPr>
              <a:t>월</a:t>
            </a:r>
            <a:r>
              <a:rPr lang="en-US" altLang="ko-KR" b="1" smtClean="0">
                <a:solidFill>
                  <a:srgbClr val="FF0000"/>
                </a:solidFill>
              </a:rPr>
              <a:t>/9</a:t>
            </a:r>
            <a:r>
              <a:rPr lang="ko-KR" altLang="en-US" b="1" smtClean="0">
                <a:solidFill>
                  <a:srgbClr val="FF0000"/>
                </a:solidFill>
              </a:rPr>
              <a:t>월</a:t>
            </a:r>
            <a:r>
              <a:rPr lang="en-US" altLang="ko-KR" b="1" smtClean="0">
                <a:solidFill>
                  <a:srgbClr val="FF0000"/>
                </a:solidFill>
              </a:rPr>
              <a:t>)</a:t>
            </a:r>
            <a:r>
              <a:rPr lang="ko-KR" altLang="en-US" b="1" smtClean="0">
                <a:solidFill>
                  <a:srgbClr val="FF0000"/>
                </a:solidFill>
              </a:rPr>
              <a:t> 초순 </a:t>
            </a:r>
            <a:r>
              <a:rPr lang="ko-KR" altLang="en-US" b="1">
                <a:solidFill>
                  <a:srgbClr val="FF0000"/>
                </a:solidFill>
              </a:rPr>
              <a:t>예정</a:t>
            </a:r>
            <a:r>
              <a:rPr lang="en-US" altLang="ko-KR" b="1" dirty="0">
                <a:solidFill>
                  <a:srgbClr val="FF0000"/>
                </a:solidFill>
              </a:rPr>
              <a:t>)</a:t>
            </a:r>
          </a:p>
          <a:p>
            <a:r>
              <a:rPr lang="en-US" altLang="ko-KR" b="1" dirty="0">
                <a:solidFill>
                  <a:srgbClr val="FF0000"/>
                </a:solidFill>
              </a:rPr>
              <a:t>      </a:t>
            </a:r>
            <a:r>
              <a:rPr lang="en-US" altLang="ko-KR" sz="1400" b="1" dirty="0">
                <a:solidFill>
                  <a:srgbClr val="FF0000"/>
                </a:solidFill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- </a:t>
            </a:r>
            <a:r>
              <a:rPr lang="ko-KR" altLang="en-US" sz="1400" b="1" smtClean="0">
                <a:solidFill>
                  <a:srgbClr val="FF0000"/>
                </a:solidFill>
              </a:rPr>
              <a:t>최종기간은 학기시작 후 </a:t>
            </a:r>
            <a:r>
              <a:rPr lang="ko-KR" altLang="en-US" sz="1400" b="1">
                <a:solidFill>
                  <a:srgbClr val="FF0000"/>
                </a:solidFill>
              </a:rPr>
              <a:t>홈페이지 공지사항 확인</a:t>
            </a:r>
            <a:r>
              <a:rPr lang="en-US" altLang="ko-KR" sz="1400" b="1" dirty="0">
                <a:solidFill>
                  <a:srgbClr val="FF0000"/>
                </a:solidFill>
              </a:rPr>
              <a:t>, </a:t>
            </a:r>
            <a:r>
              <a:rPr lang="ko-KR" altLang="en-US" sz="1400" b="1">
                <a:solidFill>
                  <a:srgbClr val="FF0000"/>
                </a:solidFill>
              </a:rPr>
              <a:t>미납시 파견취소 및 </a:t>
            </a:r>
            <a:r>
              <a:rPr lang="ko-KR" altLang="en-US" sz="1400" b="1" smtClean="0">
                <a:solidFill>
                  <a:srgbClr val="FF0000"/>
                </a:solidFill>
              </a:rPr>
              <a:t>제적</a:t>
            </a:r>
            <a:endParaRPr lang="en-US" altLang="ko-KR" sz="1400" b="1" dirty="0">
              <a:solidFill>
                <a:srgbClr val="FF0000"/>
              </a:solidFill>
            </a:endParaRPr>
          </a:p>
          <a:p>
            <a:r>
              <a:rPr lang="en-US" altLang="ko-KR" sz="1400" b="1" dirty="0">
                <a:solidFill>
                  <a:srgbClr val="CC00CC"/>
                </a:solidFill>
              </a:rPr>
              <a:t>        </a:t>
            </a:r>
            <a:r>
              <a:rPr lang="en-US" altLang="ko-KR" sz="1400" b="1" dirty="0" smtClean="0"/>
              <a:t> - </a:t>
            </a:r>
            <a:r>
              <a:rPr lang="ko-KR" altLang="ko-KR" sz="1400" smtClean="0"/>
              <a:t>아주대 </a:t>
            </a:r>
            <a:r>
              <a:rPr lang="ko-KR" altLang="ko-KR" sz="1400"/>
              <a:t>등록 담당자</a:t>
            </a:r>
            <a:r>
              <a:rPr lang="en-US" altLang="ko-KR" sz="1400" dirty="0"/>
              <a:t>: </a:t>
            </a:r>
            <a:r>
              <a:rPr lang="ko-KR" altLang="ko-KR" sz="1400"/>
              <a:t>교</a:t>
            </a:r>
            <a:r>
              <a:rPr lang="ko-KR" altLang="en-US" sz="1400"/>
              <a:t>무팀 </a:t>
            </a:r>
            <a:r>
              <a:rPr lang="en-US" altLang="ko-KR" sz="1400" smtClean="0"/>
              <a:t>031-219-2014 (</a:t>
            </a:r>
            <a:r>
              <a:rPr lang="ko-KR" altLang="en-US" sz="1400" smtClean="0"/>
              <a:t>사충원 </a:t>
            </a:r>
            <a:r>
              <a:rPr lang="ko-KR" altLang="en-US" sz="1400"/>
              <a:t>선생님</a:t>
            </a:r>
            <a:r>
              <a:rPr lang="en-US" altLang="ko-KR" sz="1400" dirty="0"/>
              <a:t>)</a:t>
            </a:r>
            <a:endParaRPr lang="ko-KR" altLang="ko-KR" sz="600"/>
          </a:p>
          <a:p>
            <a:pPr lvl="1">
              <a:lnSpc>
                <a:spcPct val="150000"/>
              </a:lnSpc>
            </a:pPr>
            <a:r>
              <a:rPr lang="ko-KR" altLang="en-US" b="1" smtClean="0"/>
              <a:t> </a:t>
            </a:r>
            <a:r>
              <a:rPr lang="ko-KR" altLang="en-US" b="1">
                <a:solidFill>
                  <a:srgbClr val="FF0000"/>
                </a:solidFill>
              </a:rPr>
              <a:t> </a:t>
            </a:r>
            <a:endParaRPr lang="ko-KR" altLang="ko-KR" dirty="0"/>
          </a:p>
          <a:p>
            <a:endParaRPr lang="ko-KR" altLang="ko-KR" sz="8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98481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683568" y="1556792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1-1.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출국전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ko-KR" altLang="ko-KR" sz="2000" dirty="0" smtClean="0"/>
              <a:t>교환학생</a:t>
            </a:r>
            <a:r>
              <a:rPr lang="en-US" altLang="ko-KR" sz="2000" dirty="0" smtClean="0"/>
              <a:t> / </a:t>
            </a:r>
            <a:r>
              <a:rPr lang="ko-KR" altLang="ko-KR" sz="2000" smtClean="0"/>
              <a:t>복수학위 학생</a:t>
            </a:r>
            <a:r>
              <a:rPr lang="en-US" altLang="ko-KR" sz="2000" dirty="0" smtClean="0"/>
              <a:t> </a:t>
            </a:r>
          </a:p>
          <a:p>
            <a:pPr lvl="0"/>
            <a:endParaRPr lang="en-US" altLang="ko-KR" sz="2000" dirty="0" smtClean="0"/>
          </a:p>
          <a:p>
            <a:pPr lvl="0"/>
            <a:r>
              <a:rPr lang="en-US" altLang="ko-KR" sz="2000" dirty="0" smtClean="0"/>
              <a:t>    </a:t>
            </a:r>
            <a:r>
              <a:rPr lang="en-US" altLang="ko-KR" sz="2000" dirty="0"/>
              <a:t>→</a:t>
            </a:r>
            <a:r>
              <a:rPr lang="ko-KR" altLang="ko-KR" sz="2000"/>
              <a:t> 파견 학기 동안 반드시 </a:t>
            </a:r>
            <a:r>
              <a:rPr lang="ko-KR" altLang="ko-KR" sz="2000" b="1">
                <a:solidFill>
                  <a:srgbClr val="FF0000"/>
                </a:solidFill>
              </a:rPr>
              <a:t>재학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ko-KR" sz="2000" b="1">
                <a:solidFill>
                  <a:srgbClr val="FF0000"/>
                </a:solidFill>
              </a:rPr>
              <a:t>상태</a:t>
            </a:r>
            <a:r>
              <a:rPr lang="ko-KR" altLang="en-US" sz="2000"/>
              <a:t>를 유지해야 함 </a:t>
            </a:r>
            <a:endParaRPr lang="en-US" altLang="ko-KR" sz="2000" dirty="0"/>
          </a:p>
          <a:p>
            <a:pPr lvl="0"/>
            <a:r>
              <a:rPr lang="en-US" altLang="ko-KR" sz="2000" dirty="0"/>
              <a:t>    </a:t>
            </a:r>
            <a:r>
              <a:rPr lang="en-US" altLang="ko-KR" sz="2000"/>
              <a:t>→ </a:t>
            </a:r>
            <a:r>
              <a:rPr lang="ko-KR" altLang="en-US" sz="2000" b="1" smtClean="0">
                <a:solidFill>
                  <a:srgbClr val="FF0000"/>
                </a:solidFill>
              </a:rPr>
              <a:t>직전학기 휴학생은 </a:t>
            </a:r>
            <a:r>
              <a:rPr lang="ko-KR" altLang="en-US" sz="2000" b="1">
                <a:solidFill>
                  <a:srgbClr val="FF0000"/>
                </a:solidFill>
              </a:rPr>
              <a:t>반드시 복학 해야함 </a:t>
            </a:r>
            <a:endParaRPr lang="en-US" altLang="ko-KR" sz="2000" b="1" dirty="0">
              <a:solidFill>
                <a:srgbClr val="FF0000"/>
              </a:solidFill>
            </a:endParaRPr>
          </a:p>
          <a:p>
            <a:pPr lvl="0"/>
            <a:endParaRPr lang="en-US" altLang="ko-KR" sz="2000" b="1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ko-KR" altLang="ko-KR" sz="2000" dirty="0"/>
              <a:t>파견</a:t>
            </a:r>
            <a:r>
              <a:rPr lang="en-US" altLang="ko-KR" sz="2000" dirty="0"/>
              <a:t> </a:t>
            </a:r>
            <a:r>
              <a:rPr lang="ko-KR" altLang="ko-KR" sz="2000"/>
              <a:t>학기</a:t>
            </a:r>
            <a:r>
              <a:rPr lang="en-US" altLang="ko-KR" sz="2000" dirty="0"/>
              <a:t> </a:t>
            </a:r>
            <a:r>
              <a:rPr lang="ko-KR" altLang="ko-KR" sz="2000" b="1">
                <a:solidFill>
                  <a:srgbClr val="FF0000"/>
                </a:solidFill>
              </a:rPr>
              <a:t>휴학</a:t>
            </a:r>
            <a:r>
              <a:rPr lang="en-US" altLang="ko-KR" sz="2000" b="1" dirty="0">
                <a:solidFill>
                  <a:srgbClr val="FF0000"/>
                </a:solidFill>
              </a:rPr>
              <a:t> </a:t>
            </a:r>
            <a:r>
              <a:rPr lang="ko-KR" altLang="en-US" sz="2000" b="1">
                <a:solidFill>
                  <a:srgbClr val="FF0000"/>
                </a:solidFill>
              </a:rPr>
              <a:t>불가 </a:t>
            </a:r>
            <a:endParaRPr lang="en-US" altLang="ko-KR" sz="2000" b="1" dirty="0" smtClean="0">
              <a:solidFill>
                <a:srgbClr val="FF0000"/>
              </a:solidFill>
            </a:endParaRPr>
          </a:p>
          <a:p>
            <a:pPr lvl="0"/>
            <a:endParaRPr lang="en-US" altLang="ko-KR" sz="2000" b="1" dirty="0">
              <a:solidFill>
                <a:srgbClr val="FF0000"/>
              </a:solidFill>
            </a:endParaRPr>
          </a:p>
          <a:p>
            <a:pPr lvl="0"/>
            <a:r>
              <a:rPr lang="en-US" altLang="ko-KR" sz="2000" b="1" dirty="0"/>
              <a:t>    →</a:t>
            </a:r>
            <a:r>
              <a:rPr lang="en-US" altLang="ko-KR" sz="2000" dirty="0"/>
              <a:t> </a:t>
            </a:r>
            <a:r>
              <a:rPr lang="ko-KR" altLang="ko-KR" sz="2000"/>
              <a:t>교환학생이 휴학할 경우 자격 상실</a:t>
            </a:r>
          </a:p>
          <a:p>
            <a:endParaRPr lang="ko-KR" altLang="ko-KR" sz="2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00866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파견중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도착직후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2508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ko-KR" b="1" u="sng" dirty="0" smtClean="0">
                <a:solidFill>
                  <a:srgbClr val="FF0000"/>
                </a:solidFill>
              </a:rPr>
              <a:t>가족에게 </a:t>
            </a:r>
            <a:r>
              <a:rPr lang="ko-KR" altLang="ko-KR" b="1" u="sng" dirty="0">
                <a:solidFill>
                  <a:srgbClr val="FF0000"/>
                </a:solidFill>
              </a:rPr>
              <a:t>도착연락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500" dirty="0">
              <a:latin typeface="굴림" pitchFamily="50" charset="-127"/>
              <a:ea typeface="굴림" pitchFamily="50" charset="-127"/>
            </a:endParaRPr>
          </a:p>
          <a:p>
            <a:endParaRPr lang="en-US" altLang="ko-KR" sz="1200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ko-KR" b="1" dirty="0" err="1" smtClean="0"/>
              <a:t>파견교</a:t>
            </a:r>
            <a:r>
              <a:rPr lang="ko-KR" altLang="ko-KR" b="1" dirty="0" smtClean="0"/>
              <a:t> </a:t>
            </a:r>
            <a:r>
              <a:rPr lang="ko-KR" altLang="en-US" b="1" dirty="0" err="1"/>
              <a:t>국제교류팀</a:t>
            </a:r>
            <a:r>
              <a:rPr lang="en-US" altLang="ko-KR" b="1" dirty="0"/>
              <a:t>(International Office) </a:t>
            </a:r>
            <a:r>
              <a:rPr lang="ko-KR" altLang="en-US" b="1"/>
              <a:t>확인 </a:t>
            </a:r>
            <a:endParaRPr lang="en-US" altLang="ko-KR" b="1" dirty="0"/>
          </a:p>
          <a:p>
            <a:endParaRPr lang="en-US" altLang="ko-KR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altLang="ko-KR" b="1" u="sng" dirty="0" smtClean="0">
                <a:solidFill>
                  <a:srgbClr val="FF0000"/>
                </a:solidFill>
              </a:rPr>
              <a:t>Arrival </a:t>
            </a:r>
            <a:r>
              <a:rPr lang="en-US" altLang="ko-KR" b="1" u="sng" dirty="0">
                <a:solidFill>
                  <a:srgbClr val="FF0000"/>
                </a:solidFill>
              </a:rPr>
              <a:t>Form </a:t>
            </a:r>
            <a:r>
              <a:rPr lang="ko-KR" altLang="ko-KR" b="1" u="sng">
                <a:solidFill>
                  <a:srgbClr val="FF0000"/>
                </a:solidFill>
              </a:rPr>
              <a:t>작성 및 송부</a:t>
            </a:r>
            <a:r>
              <a:rPr lang="en-US" altLang="ko-KR" b="1" u="sng" dirty="0">
                <a:solidFill>
                  <a:srgbClr val="FF0000"/>
                </a:solidFill>
              </a:rPr>
              <a:t> (</a:t>
            </a:r>
            <a:r>
              <a:rPr lang="ko-KR" altLang="en-US" b="1" u="sng">
                <a:solidFill>
                  <a:srgbClr val="FF0000"/>
                </a:solidFill>
              </a:rPr>
              <a:t>필수</a:t>
            </a:r>
            <a:r>
              <a:rPr lang="en-US" altLang="ko-KR" b="1" u="sng" dirty="0">
                <a:solidFill>
                  <a:srgbClr val="FF0000"/>
                </a:solidFill>
              </a:rPr>
              <a:t>) </a:t>
            </a:r>
          </a:p>
          <a:p>
            <a:endParaRPr lang="en-US" altLang="ko-KR" b="1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b="1" dirty="0" smtClean="0"/>
              <a:t>학교 및</a:t>
            </a:r>
            <a:r>
              <a:rPr lang="en-US" altLang="ko-KR" b="1" dirty="0" smtClean="0"/>
              <a:t> </a:t>
            </a:r>
            <a:r>
              <a:rPr lang="ko-KR" altLang="ko-KR" b="1" smtClean="0"/>
              <a:t>기숙사 </a:t>
            </a:r>
            <a:r>
              <a:rPr lang="en-US" altLang="ko-KR" b="1" dirty="0"/>
              <a:t>Rules &amp; Regulation </a:t>
            </a:r>
            <a:r>
              <a:rPr lang="ko-KR" altLang="ko-KR" b="1"/>
              <a:t>확인 </a:t>
            </a:r>
            <a:endParaRPr lang="en-US" altLang="ko-KR" b="1" dirty="0"/>
          </a:p>
          <a:p>
            <a:endParaRPr lang="ko-KR" altLang="ko-KR" sz="1400" dirty="0"/>
          </a:p>
          <a:p>
            <a:pPr marL="342900" indent="-342900">
              <a:buFont typeface="Wingdings" pitchFamily="2" charset="2"/>
              <a:buChar char="u"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93852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파견중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수강신청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7200800" cy="4108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b="1" dirty="0" err="1" smtClean="0">
                <a:sym typeface="Wingdings"/>
              </a:rPr>
              <a:t>상대교</a:t>
            </a:r>
            <a:r>
              <a:rPr lang="ko-KR" altLang="en-US" b="1" dirty="0" smtClean="0">
                <a:sym typeface="Wingdings"/>
              </a:rPr>
              <a:t> </a:t>
            </a:r>
            <a:r>
              <a:rPr lang="ko-KR" altLang="en-US" b="1" dirty="0">
                <a:sym typeface="Wingdings"/>
              </a:rPr>
              <a:t>수강신청 </a:t>
            </a:r>
            <a:endParaRPr lang="en-US" altLang="ko-KR" b="1" dirty="0">
              <a:sym typeface="Wingdings"/>
            </a:endParaRPr>
          </a:p>
          <a:p>
            <a:pPr lvl="0">
              <a:lnSpc>
                <a:spcPct val="150000"/>
              </a:lnSpc>
            </a:pPr>
            <a:r>
              <a:rPr lang="en-US" altLang="ko-KR" dirty="0"/>
              <a:t>  </a:t>
            </a:r>
            <a:r>
              <a:rPr lang="en-US" altLang="ko-KR" dirty="0" smtClean="0"/>
              <a:t>- </a:t>
            </a:r>
            <a:r>
              <a:rPr lang="ko-KR" altLang="en-US"/>
              <a:t>본교에서 졸업하는데 지장이 없도록 신청할것 </a:t>
            </a:r>
            <a:endParaRPr lang="en-US" altLang="ko-KR" dirty="0"/>
          </a:p>
          <a:p>
            <a:pPr lvl="0">
              <a:lnSpc>
                <a:spcPct val="150000"/>
              </a:lnSpc>
            </a:pPr>
            <a:r>
              <a:rPr lang="en-US" altLang="ko-KR" b="1" dirty="0"/>
              <a:t>  </a:t>
            </a:r>
            <a:r>
              <a:rPr lang="en-US" altLang="ko-KR" dirty="0" smtClean="0"/>
              <a:t>-</a:t>
            </a:r>
            <a:r>
              <a:rPr lang="en-US" altLang="ko-KR" b="1" dirty="0" smtClean="0"/>
              <a:t> </a:t>
            </a:r>
            <a:r>
              <a:rPr lang="ko-KR" altLang="ko-KR"/>
              <a:t>복수학위 파견예정생</a:t>
            </a:r>
            <a:r>
              <a:rPr lang="en-US" altLang="ko-KR" dirty="0"/>
              <a:t>: </a:t>
            </a:r>
          </a:p>
          <a:p>
            <a:pPr lvl="0">
              <a:lnSpc>
                <a:spcPct val="150000"/>
              </a:lnSpc>
            </a:pPr>
            <a:r>
              <a:rPr lang="en-US" altLang="ko-KR" dirty="0"/>
              <a:t>    </a:t>
            </a:r>
            <a:r>
              <a:rPr lang="ko-KR" altLang="en-US" smtClean="0"/>
              <a:t>본교에서 </a:t>
            </a:r>
            <a:r>
              <a:rPr lang="ko-KR" altLang="en-US"/>
              <a:t>반드시 </a:t>
            </a:r>
            <a:r>
              <a:rPr lang="ko-KR" altLang="ko-KR"/>
              <a:t>기초 실험과목</a:t>
            </a:r>
            <a:r>
              <a:rPr lang="en-US" altLang="ko-KR" dirty="0"/>
              <a:t>, </a:t>
            </a:r>
            <a:r>
              <a:rPr lang="ko-KR" altLang="ko-KR"/>
              <a:t>교양필수</a:t>
            </a:r>
            <a:r>
              <a:rPr lang="en-US" altLang="ko-KR" dirty="0"/>
              <a:t>, </a:t>
            </a:r>
            <a:r>
              <a:rPr lang="ko-KR" altLang="ko-KR"/>
              <a:t>전공필수 </a:t>
            </a:r>
            <a:r>
              <a:rPr lang="ko-KR" altLang="en-US"/>
              <a:t>이수할 것</a:t>
            </a:r>
            <a:endParaRPr lang="en-US" altLang="ko-KR" dirty="0"/>
          </a:p>
          <a:p>
            <a:pPr lvl="0"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en-US" altLang="ko-KR" b="1" dirty="0">
                <a:solidFill>
                  <a:srgbClr val="FF0000"/>
                </a:solidFill>
              </a:rPr>
              <a:t>* </a:t>
            </a:r>
            <a:r>
              <a:rPr lang="ko-KR" altLang="en-US" b="1">
                <a:solidFill>
                  <a:srgbClr val="FF0000"/>
                </a:solidFill>
              </a:rPr>
              <a:t>파견학기에 본교에 수강신청이 되어 있으면 안됨</a:t>
            </a:r>
            <a:r>
              <a:rPr lang="en-US" altLang="ko-KR" b="1" dirty="0">
                <a:solidFill>
                  <a:srgbClr val="FF0000"/>
                </a:solidFill>
              </a:rPr>
              <a:t>!!</a:t>
            </a:r>
            <a:endParaRPr lang="en-US" altLang="ko-KR" dirty="0">
              <a:sym typeface="Wingdings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b="1" dirty="0">
                <a:sym typeface="Wingdings"/>
              </a:rPr>
              <a:t>이수학점 </a:t>
            </a:r>
            <a:endParaRPr lang="en-US" altLang="ko-KR" b="1" dirty="0">
              <a:sym typeface="Wingdings"/>
            </a:endParaRPr>
          </a:p>
          <a:p>
            <a:pPr lvl="0">
              <a:lnSpc>
                <a:spcPct val="150000"/>
              </a:lnSpc>
            </a:pPr>
            <a:r>
              <a:rPr lang="en-US" altLang="ko-KR" dirty="0">
                <a:sym typeface="Wingdings"/>
              </a:rPr>
              <a:t>  </a:t>
            </a:r>
            <a:r>
              <a:rPr lang="en-US" altLang="ko-KR" dirty="0" smtClean="0">
                <a:sym typeface="Wingdings"/>
              </a:rPr>
              <a:t>- </a:t>
            </a:r>
            <a:r>
              <a:rPr lang="ko-KR" altLang="en-US" u="sng">
                <a:sym typeface="Wingdings"/>
              </a:rPr>
              <a:t>최소 </a:t>
            </a:r>
            <a:r>
              <a:rPr lang="en-US" altLang="ko-KR" u="sng" dirty="0">
                <a:sym typeface="Wingdings"/>
              </a:rPr>
              <a:t>9</a:t>
            </a:r>
            <a:r>
              <a:rPr lang="ko-KR" altLang="en-US" u="sng">
                <a:sym typeface="Wingdings"/>
              </a:rPr>
              <a:t>학점 이상 </a:t>
            </a:r>
            <a:r>
              <a:rPr lang="ko-KR" altLang="en-US">
                <a:sym typeface="Wingdings"/>
              </a:rPr>
              <a:t>이수 권장  </a:t>
            </a:r>
            <a:r>
              <a:rPr lang="en-US" altLang="ko-KR" dirty="0">
                <a:sym typeface="Wingdings"/>
              </a:rPr>
              <a:t>(</a:t>
            </a:r>
            <a:r>
              <a:rPr lang="ko-KR" altLang="en-US">
                <a:sym typeface="Wingdings"/>
              </a:rPr>
              <a:t>최대 </a:t>
            </a:r>
            <a:r>
              <a:rPr lang="en-US" altLang="ko-KR" dirty="0">
                <a:sym typeface="Wingdings"/>
              </a:rPr>
              <a:t>19</a:t>
            </a:r>
            <a:r>
              <a:rPr lang="ko-KR" altLang="en-US">
                <a:sym typeface="Wingdings"/>
              </a:rPr>
              <a:t>학점까지 수강신청 가능</a:t>
            </a:r>
            <a:r>
              <a:rPr lang="en-US" altLang="ko-KR" dirty="0">
                <a:sym typeface="Wingdings"/>
              </a:rPr>
              <a:t>) </a:t>
            </a:r>
          </a:p>
          <a:p>
            <a:pPr lvl="0">
              <a:lnSpc>
                <a:spcPct val="150000"/>
              </a:lnSpc>
            </a:pPr>
            <a:r>
              <a:rPr lang="en-US" altLang="ko-KR" dirty="0">
                <a:sym typeface="Wingdings"/>
              </a:rPr>
              <a:t>      * </a:t>
            </a:r>
            <a:r>
              <a:rPr lang="ko-KR" altLang="en-US">
                <a:sym typeface="Wingdings"/>
              </a:rPr>
              <a:t>누계평점 </a:t>
            </a:r>
            <a:r>
              <a:rPr lang="en-US" altLang="ko-KR" dirty="0">
                <a:sym typeface="Wingdings"/>
              </a:rPr>
              <a:t>3.75 </a:t>
            </a:r>
            <a:r>
              <a:rPr lang="ko-KR" altLang="en-US">
                <a:sym typeface="Wingdings"/>
              </a:rPr>
              <a:t>이상일 경우 </a:t>
            </a:r>
            <a:r>
              <a:rPr lang="en-US" altLang="ko-KR" dirty="0">
                <a:sym typeface="Wingdings"/>
              </a:rPr>
              <a:t>22</a:t>
            </a:r>
            <a:r>
              <a:rPr lang="ko-KR" altLang="en-US" smtClean="0">
                <a:sym typeface="Wingdings"/>
              </a:rPr>
              <a:t>학점까지</a:t>
            </a:r>
            <a:endParaRPr lang="en-US" altLang="ko-KR" dirty="0">
              <a:sym typeface="Wingdings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b="1" dirty="0" smtClean="0">
                <a:sym typeface="Wingdings"/>
              </a:rPr>
              <a:t>전공과목</a:t>
            </a:r>
            <a:r>
              <a:rPr lang="ko-KR" altLang="en-US" dirty="0" smtClean="0">
                <a:sym typeface="Wingdings"/>
              </a:rPr>
              <a:t> </a:t>
            </a:r>
            <a:r>
              <a:rPr lang="en-US" altLang="ko-KR" dirty="0">
                <a:sym typeface="Wingdings"/>
              </a:rPr>
              <a:t>: </a:t>
            </a:r>
            <a:r>
              <a:rPr lang="ko-KR" altLang="en-US">
                <a:sym typeface="Wingdings"/>
              </a:rPr>
              <a:t>이수학점의 </a:t>
            </a:r>
            <a:r>
              <a:rPr lang="en-US" altLang="ko-KR" u="sng" dirty="0">
                <a:sym typeface="Wingdings"/>
              </a:rPr>
              <a:t>50% </a:t>
            </a:r>
            <a:r>
              <a:rPr lang="ko-KR" altLang="en-US" u="sng">
                <a:sym typeface="Wingdings"/>
              </a:rPr>
              <a:t>이상을 전공과목 </a:t>
            </a:r>
            <a:r>
              <a:rPr lang="ko-KR" altLang="en-US">
                <a:sym typeface="Wingdings"/>
              </a:rPr>
              <a:t>이수 권장 </a:t>
            </a:r>
            <a:endParaRPr lang="ko-KR" altLang="ko-KR"/>
          </a:p>
          <a:p>
            <a:pPr marL="342900" indent="-342900">
              <a:buFont typeface="Wingdings" pitchFamily="2" charset="2"/>
              <a:buChar char="u"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28145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파견중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000" b="1" dirty="0"/>
              <a:t> Full-time student status </a:t>
            </a:r>
            <a:r>
              <a:rPr lang="ko-KR" altLang="ko-KR" sz="2000" b="1"/>
              <a:t>유지</a:t>
            </a:r>
            <a:endParaRPr lang="en-US" altLang="ko-KR" sz="2000" b="1" dirty="0"/>
          </a:p>
          <a:p>
            <a:endParaRPr lang="ko-KR" altLang="ko-KR" sz="1400" dirty="0"/>
          </a:p>
          <a:p>
            <a:pPr lvl="0"/>
            <a:r>
              <a:rPr lang="en-US" altLang="ko-KR" dirty="0"/>
              <a:t>    </a:t>
            </a:r>
            <a:r>
              <a:rPr lang="ko-KR" altLang="en-US"/>
              <a:t>상대학교</a:t>
            </a:r>
            <a:r>
              <a:rPr lang="en-US" altLang="ko-KR" dirty="0"/>
              <a:t> </a:t>
            </a:r>
            <a:r>
              <a:rPr lang="ko-KR" altLang="en-US"/>
              <a:t>학생신분 유지를 위한 교환학생 </a:t>
            </a:r>
            <a:r>
              <a:rPr lang="en-US" altLang="ko-KR" dirty="0"/>
              <a:t>requirement </a:t>
            </a:r>
            <a:r>
              <a:rPr lang="ko-KR" altLang="en-US"/>
              <a:t>확인 </a:t>
            </a:r>
            <a:endParaRPr lang="en-US" altLang="ko-KR" dirty="0"/>
          </a:p>
          <a:p>
            <a:pPr lvl="0"/>
            <a:endParaRPr lang="en-US" altLang="ko-KR" dirty="0"/>
          </a:p>
          <a:p>
            <a:pPr lvl="0"/>
            <a:r>
              <a:rPr lang="en-US" altLang="ko-KR" dirty="0"/>
              <a:t>    </a:t>
            </a:r>
            <a:r>
              <a:rPr lang="en-US" altLang="ko-KR" dirty="0" smtClean="0"/>
              <a:t>Ex) </a:t>
            </a:r>
            <a:r>
              <a:rPr lang="ko-KR" altLang="ko-KR"/>
              <a:t>한 학기에 일정 수강학점을 정해 놓은 것</a:t>
            </a:r>
            <a:endParaRPr lang="en-US" altLang="ko-KR" dirty="0"/>
          </a:p>
          <a:p>
            <a:pPr lvl="0"/>
            <a:endParaRPr lang="en-US" altLang="ko-KR" sz="1600" dirty="0"/>
          </a:p>
          <a:p>
            <a:pPr lvl="0"/>
            <a:endParaRPr lang="en-US" altLang="ko-KR" sz="2400" dirty="0"/>
          </a:p>
          <a:p>
            <a:pPr marL="285750" indent="-285750">
              <a:buFont typeface="Wingdings" pitchFamily="2" charset="2"/>
              <a:buChar char="u"/>
            </a:pPr>
            <a:r>
              <a:rPr lang="en-US" altLang="ko-KR" sz="2000" b="1" dirty="0"/>
              <a:t> </a:t>
            </a:r>
            <a:r>
              <a:rPr lang="ko-KR" altLang="ko-KR" sz="2000" b="1"/>
              <a:t>금전관리</a:t>
            </a:r>
            <a:r>
              <a:rPr lang="en-US" altLang="ko-KR" sz="2000" b="1" dirty="0"/>
              <a:t> </a:t>
            </a:r>
          </a:p>
          <a:p>
            <a:endParaRPr lang="en-US" altLang="ko-KR" sz="2400" b="1" dirty="0"/>
          </a:p>
          <a:p>
            <a:r>
              <a:rPr lang="en-US" altLang="ko-KR" sz="2400" b="1" dirty="0"/>
              <a:t>   </a:t>
            </a:r>
            <a:r>
              <a:rPr lang="ko-KR" altLang="en-US"/>
              <a:t>현금</a:t>
            </a:r>
            <a:r>
              <a:rPr lang="en-US" altLang="ko-KR" dirty="0"/>
              <a:t>, </a:t>
            </a:r>
            <a:r>
              <a:rPr lang="ko-KR" altLang="en-US"/>
              <a:t>여행자수표</a:t>
            </a:r>
            <a:r>
              <a:rPr lang="en-US" altLang="ko-KR" dirty="0"/>
              <a:t>, </a:t>
            </a:r>
            <a:r>
              <a:rPr lang="ko-KR" altLang="en-US"/>
              <a:t>신용카드 등 본인상황에 맞게 안전하게 관리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70058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파견중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16832"/>
            <a:ext cx="6912768" cy="392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sz="2000" b="1" dirty="0"/>
              <a:t> Security 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언제나 </a:t>
            </a:r>
            <a:r>
              <a:rPr lang="ko-KR" altLang="en-US" b="1" u="sng">
                <a:solidFill>
                  <a:srgbClr val="FF0000"/>
                </a:solidFill>
              </a:rPr>
              <a:t>안전 최우선</a:t>
            </a:r>
            <a:r>
              <a:rPr lang="ko-KR" altLang="en-US"/>
              <a:t>으로 생각하고 행동할 것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유사시 상대교 </a:t>
            </a:r>
            <a:r>
              <a:rPr lang="en-US" altLang="ko-KR" dirty="0"/>
              <a:t>OIA</a:t>
            </a:r>
            <a:r>
              <a:rPr lang="ko-KR" altLang="en-US"/>
              <a:t>에 즉각 연락할 것 </a:t>
            </a: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sz="2000" b="1" dirty="0" smtClean="0"/>
              <a:t> Classes </a:t>
            </a:r>
            <a:endParaRPr lang="en-US" altLang="ko-KR" sz="2000" b="1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성실한 태도로 수업에 임할 것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 b="1" u="sng">
                <a:solidFill>
                  <a:srgbClr val="FF0000"/>
                </a:solidFill>
              </a:rPr>
              <a:t>표절 등 외국대학 수업 및 보고서 작성 에티켓에 유의</a:t>
            </a:r>
            <a:r>
              <a:rPr lang="ko-KR" altLang="en-US"/>
              <a:t>할 것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상대교 규율을 준수하지 않아 발생하는 모든 불이익에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대하여 본인에게 책임이 있음 </a:t>
            </a:r>
            <a:r>
              <a:rPr lang="en-US" altLang="ko-KR" dirty="0"/>
              <a:t>(</a:t>
            </a:r>
            <a:r>
              <a:rPr lang="ko-KR" altLang="en-US"/>
              <a:t>학점 미인정 등</a:t>
            </a:r>
            <a:r>
              <a:rPr lang="en-US" altLang="ko-KR" dirty="0"/>
              <a:t>) </a:t>
            </a:r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21802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파견중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sz="2000" b="1" dirty="0"/>
              <a:t> Administrative process at Host Univ. 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질의 전 제공된 </a:t>
            </a:r>
            <a:r>
              <a:rPr lang="en-US" altLang="ko-KR" dirty="0"/>
              <a:t>information </a:t>
            </a:r>
            <a:r>
              <a:rPr lang="ko-KR" altLang="en-US"/>
              <a:t>숙지할 것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학교별</a:t>
            </a:r>
            <a:r>
              <a:rPr lang="en-US" altLang="ko-KR" dirty="0"/>
              <a:t> int’l office</a:t>
            </a:r>
            <a:r>
              <a:rPr lang="ko-KR" altLang="en-US"/>
              <a:t>의 역할</a:t>
            </a:r>
            <a:r>
              <a:rPr lang="en-US" altLang="ko-KR" dirty="0"/>
              <a:t>,</a:t>
            </a:r>
            <a:r>
              <a:rPr lang="ko-KR" altLang="en-US"/>
              <a:t> 분위기 등 다 다름을 이해하기 </a:t>
            </a:r>
            <a:endParaRPr lang="en-US" altLang="ko-KR" dirty="0"/>
          </a:p>
          <a:p>
            <a:pPr>
              <a:lnSpc>
                <a:spcPct val="150000"/>
              </a:lnSpc>
            </a:pPr>
            <a:endParaRPr lang="en-US" altLang="ko-KR" sz="2000" dirty="0"/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sz="2000" b="1" dirty="0"/>
              <a:t> Prohibited Actions </a:t>
            </a:r>
            <a:endParaRPr lang="en-US" altLang="ko-KR" sz="2000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금지된 행동은 절대 하지 않도록 유의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(</a:t>
            </a:r>
            <a:r>
              <a:rPr lang="ko-KR" altLang="en-US"/>
              <a:t>마약</a:t>
            </a:r>
            <a:r>
              <a:rPr lang="en-US" altLang="ko-KR" dirty="0"/>
              <a:t>, </a:t>
            </a:r>
            <a:r>
              <a:rPr lang="ko-KR" altLang="en-US"/>
              <a:t>카지노</a:t>
            </a:r>
            <a:r>
              <a:rPr lang="en-US" altLang="ko-KR" dirty="0"/>
              <a:t>, </a:t>
            </a:r>
            <a:r>
              <a:rPr lang="ko-KR" altLang="en-US"/>
              <a:t>도박</a:t>
            </a:r>
            <a:r>
              <a:rPr lang="en-US" altLang="ko-KR" dirty="0"/>
              <a:t>, </a:t>
            </a:r>
            <a:r>
              <a:rPr lang="ko-KR" altLang="en-US"/>
              <a:t>폭행 등</a:t>
            </a:r>
            <a:r>
              <a:rPr lang="en-US" altLang="ko-KR" dirty="0"/>
              <a:t>) 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endParaRPr lang="en-US" altLang="ko-KR" sz="2000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42059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파견중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09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sz="2000" b="1" dirty="0"/>
              <a:t>Travel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여행을 떠나기 전 가족 및 친구에게 행선지 알리기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비상연락망 확인 등 안전에 유의 </a:t>
            </a:r>
            <a:endParaRPr lang="en-US" altLang="ko-KR" dirty="0"/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sz="2000" b="1" dirty="0"/>
              <a:t>Etiquette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/>
              <a:t>현지 문화에 대한 이해</a:t>
            </a:r>
            <a:r>
              <a:rPr lang="en-US" altLang="ko-KR" dirty="0"/>
              <a:t>. </a:t>
            </a:r>
            <a:r>
              <a:rPr lang="ko-KR" altLang="en-US"/>
              <a:t>포용하는 마음으로 흡수하기 </a:t>
            </a:r>
            <a:endParaRPr lang="en-US" altLang="ko-KR" b="1" dirty="0"/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u"/>
            </a:pPr>
            <a:r>
              <a:rPr lang="en-US" altLang="ko-KR" b="1" dirty="0"/>
              <a:t>Your overall attitude</a:t>
            </a:r>
            <a:endParaRPr lang="ko-KR" altLang="ko-KR"/>
          </a:p>
          <a:p>
            <a:pPr>
              <a:lnSpc>
                <a:spcPct val="150000"/>
              </a:lnSpc>
            </a:pPr>
            <a:r>
              <a:rPr lang="en-US" altLang="ko-KR" dirty="0"/>
              <a:t>     </a:t>
            </a:r>
            <a:r>
              <a:rPr lang="ko-KR" altLang="en-US" smtClean="0"/>
              <a:t>긍정적이고 </a:t>
            </a:r>
            <a:r>
              <a:rPr lang="ko-KR" altLang="en-US"/>
              <a:t>도전적인 마인드로 많이 배워오도록</a:t>
            </a:r>
            <a:r>
              <a:rPr lang="en-US" altLang="ko-KR" dirty="0"/>
              <a:t>! </a:t>
            </a:r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66344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ko-KR" b="1" dirty="0"/>
              <a:t>1.  </a:t>
            </a:r>
            <a:r>
              <a:rPr lang="ko-KR" altLang="ko-KR" b="1"/>
              <a:t>경험홍보후기</a:t>
            </a:r>
            <a:r>
              <a:rPr lang="en-US" altLang="ko-KR" b="1" dirty="0"/>
              <a:t> </a:t>
            </a:r>
            <a:r>
              <a:rPr lang="ko-KR" altLang="ko-KR" b="1"/>
              <a:t>작성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en-US" altLang="ko-KR" b="1" dirty="0"/>
              <a:t>2.  </a:t>
            </a:r>
            <a:r>
              <a:rPr lang="ko-KR" altLang="ko-KR" b="1"/>
              <a:t>성적표 도착</a:t>
            </a:r>
            <a:r>
              <a:rPr lang="en-US" altLang="ko-KR" b="1" dirty="0"/>
              <a:t> </a:t>
            </a:r>
            <a:r>
              <a:rPr lang="ko-KR" altLang="ko-KR" b="1"/>
              <a:t>확인</a:t>
            </a:r>
            <a:endParaRPr lang="en-US" altLang="ko-KR" b="1" dirty="0"/>
          </a:p>
          <a:p>
            <a:endParaRPr lang="en-US" altLang="ko-KR" b="1" dirty="0"/>
          </a:p>
          <a:p>
            <a:r>
              <a:rPr lang="en-US" altLang="ko-KR" b="1" dirty="0"/>
              <a:t>3.  </a:t>
            </a:r>
            <a:r>
              <a:rPr lang="ko-KR" altLang="ko-KR" b="1"/>
              <a:t>학점이관 시작</a:t>
            </a:r>
            <a:endParaRPr lang="ko-KR" altLang="ko-KR"/>
          </a:p>
          <a:p>
            <a:r>
              <a:rPr lang="en-US" altLang="ko-KR" sz="1600" dirty="0"/>
              <a:t> </a:t>
            </a:r>
            <a:endParaRPr lang="ko-KR" altLang="ko-KR" sz="1600"/>
          </a:p>
          <a:p>
            <a:endParaRPr lang="ko-KR" altLang="ko-KR" sz="6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94337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747402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학점인정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ko-KR" altLang="en-US" b="1" dirty="0" err="1">
                <a:latin typeface="+mj-ea"/>
              </a:rPr>
              <a:t>상대교에서</a:t>
            </a:r>
            <a:r>
              <a:rPr lang="ko-KR" altLang="en-US" b="1" dirty="0">
                <a:latin typeface="+mj-ea"/>
              </a:rPr>
              <a:t> 성적표 수령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국제교류팀에서 </a:t>
            </a:r>
            <a:r>
              <a:rPr lang="ko-KR" altLang="en-US" smtClean="0">
                <a:latin typeface="+mj-ea"/>
              </a:rPr>
              <a:t>수신시 </a:t>
            </a:r>
            <a:r>
              <a:rPr lang="ko-KR" altLang="en-US">
                <a:latin typeface="+mj-ea"/>
              </a:rPr>
              <a:t>→ </a:t>
            </a:r>
            <a:r>
              <a:rPr lang="ko-KR" altLang="en-US" smtClean="0">
                <a:latin typeface="+mj-ea"/>
              </a:rPr>
              <a:t>이메일 안내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>
              <a:latin typeface="+mj-ea"/>
            </a:endParaRP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AutoNum type="arabicPeriod" startAt="2"/>
              <a:defRPr/>
            </a:pPr>
            <a:r>
              <a:rPr lang="en-US" altLang="ko-KR" b="1" dirty="0">
                <a:latin typeface="+mj-ea"/>
              </a:rPr>
              <a:t>Syllabus </a:t>
            </a:r>
            <a:r>
              <a:rPr lang="ko-KR" altLang="en-US" b="1">
                <a:latin typeface="+mj-ea"/>
              </a:rPr>
              <a:t>취합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수강한 모든 과목에 대한 실라부스 준비 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비영어 실라부스의 경우 번역문 작성 </a:t>
            </a:r>
            <a:r>
              <a:rPr lang="en-US" altLang="ko-KR" dirty="0">
                <a:latin typeface="+mj-ea"/>
              </a:rPr>
              <a:t>&amp; </a:t>
            </a:r>
            <a:r>
              <a:rPr lang="ko-KR" altLang="en-US">
                <a:latin typeface="+mj-ea"/>
              </a:rPr>
              <a:t>원본 제출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latin typeface="+mj-ea"/>
              </a:rPr>
              <a:t>3.   </a:t>
            </a:r>
            <a:r>
              <a:rPr lang="ko-KR" altLang="en-US" b="1">
                <a:latin typeface="+mj-ea"/>
              </a:rPr>
              <a:t>학점인정요청서 작성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aims2</a:t>
            </a:r>
            <a:r>
              <a:rPr lang="ko-KR" altLang="en-US">
                <a:latin typeface="+mj-ea"/>
              </a:rPr>
              <a:t>에서 작성 후 출력 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</a:t>
            </a: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AutoNum type="arabicPeriod" startAt="4"/>
              <a:defRPr/>
            </a:pPr>
            <a:r>
              <a:rPr lang="ko-KR" altLang="en-US" b="1" dirty="0">
                <a:latin typeface="+mj-ea"/>
              </a:rPr>
              <a:t>경험후기보고서 제출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국제교류팀 이메일로 제출 </a:t>
            </a:r>
            <a:r>
              <a:rPr lang="en-US" altLang="ko-KR" dirty="0">
                <a:latin typeface="+mj-ea"/>
              </a:rPr>
              <a:t>(</a:t>
            </a:r>
            <a:r>
              <a:rPr lang="en-US" altLang="ko-KR" dirty="0">
                <a:latin typeface="+mj-ea"/>
                <a:hlinkClick r:id="rId2"/>
              </a:rPr>
              <a:t>exch@ajou.ac.kr</a:t>
            </a:r>
            <a:r>
              <a:rPr lang="en-US" altLang="ko-KR" dirty="0">
                <a:latin typeface="+mj-ea"/>
              </a:rPr>
              <a:t>) </a:t>
            </a: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latin typeface="+mj-ea"/>
              </a:rPr>
              <a:t>5.   </a:t>
            </a:r>
            <a:r>
              <a:rPr lang="ko-KR" altLang="en-US" b="1">
                <a:latin typeface="+mj-ea"/>
              </a:rPr>
              <a:t>국제교류팀으로 서류 제출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성적표</a:t>
            </a:r>
            <a:r>
              <a:rPr lang="en-US" altLang="ko-KR" dirty="0">
                <a:latin typeface="+mj-ea"/>
              </a:rPr>
              <a:t>, </a:t>
            </a:r>
            <a:r>
              <a:rPr lang="ko-KR" altLang="en-US">
                <a:latin typeface="+mj-ea"/>
              </a:rPr>
              <a:t>실라부스</a:t>
            </a:r>
            <a:r>
              <a:rPr lang="en-US" altLang="ko-KR" dirty="0">
                <a:latin typeface="+mj-ea"/>
              </a:rPr>
              <a:t>, </a:t>
            </a:r>
            <a:r>
              <a:rPr lang="ko-KR" altLang="en-US">
                <a:latin typeface="+mj-ea"/>
              </a:rPr>
              <a:t>학점인정요청서 </a:t>
            </a:r>
            <a:endParaRPr lang="en-US" altLang="ko-KR" dirty="0">
              <a:latin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19992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747402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학점인정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28</a:t>
            </a:fld>
            <a:endParaRPr lang="ko-KR" altLang="en-US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5558662"/>
              </p:ext>
            </p:extLst>
          </p:nvPr>
        </p:nvGraphicFramePr>
        <p:xfrm>
          <a:off x="1114450" y="2060848"/>
          <a:ext cx="6408711" cy="2910065"/>
        </p:xfrm>
        <a:graphic>
          <a:graphicData uri="http://schemas.openxmlformats.org/drawingml/2006/table">
            <a:tbl>
              <a:tblPr>
                <a:tableStyleId>{00A15C55-8517-42AA-B614-E9B94910E393}</a:tableStyleId>
              </a:tblPr>
              <a:tblGrid>
                <a:gridCol w="21457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2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5707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600" b="1" kern="100" dirty="0">
                          <a:solidFill>
                            <a:schemeClr val="bg1"/>
                          </a:solidFill>
                        </a:rPr>
                        <a:t>제출서류</a:t>
                      </a:r>
                      <a:endParaRPr lang="ko-KR" sz="1600" b="1" kern="100" dirty="0">
                        <a:solidFill>
                          <a:schemeClr val="bg1"/>
                        </a:solidFill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600" b="1" kern="100" dirty="0">
                          <a:solidFill>
                            <a:schemeClr val="bg1"/>
                          </a:solidFill>
                        </a:rPr>
                        <a:t>비고</a:t>
                      </a:r>
                      <a:endParaRPr lang="ko-KR" sz="1600" b="1" kern="100" dirty="0">
                        <a:solidFill>
                          <a:schemeClr val="bg1"/>
                        </a:solidFill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702"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600" b="1" kern="100" dirty="0"/>
                        <a:t>성적증명서 원본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altLang="ko-KR" sz="1600" kern="100" dirty="0" smtClean="0"/>
                        <a:t> </a:t>
                      </a:r>
                      <a:r>
                        <a:rPr lang="ko-KR" altLang="en-US" sz="1600" kern="100" smtClean="0"/>
                        <a:t>국제교류팀</a:t>
                      </a:r>
                      <a:r>
                        <a:rPr lang="ko-KR" sz="1600" kern="100" smtClean="0"/>
                        <a:t> </a:t>
                      </a:r>
                      <a:r>
                        <a:rPr lang="ko-KR" sz="1600" kern="100" dirty="0"/>
                        <a:t>도착</a:t>
                      </a:r>
                      <a:r>
                        <a:rPr lang="en-US" sz="1600" kern="100" dirty="0"/>
                        <a:t> (OIA </a:t>
                      </a:r>
                      <a:r>
                        <a:rPr lang="ko-KR" sz="1600" kern="100" dirty="0"/>
                        <a:t>홈페이지에 알림</a:t>
                      </a:r>
                      <a:r>
                        <a:rPr lang="en-US" sz="1600" kern="100" dirty="0"/>
                        <a:t>) 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6605"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600" b="1" kern="100" dirty="0" smtClean="0"/>
                        <a:t>수업계획서 </a:t>
                      </a:r>
                      <a:r>
                        <a:rPr lang="en-US" altLang="ko-KR" sz="1600" b="1" kern="100" dirty="0" smtClean="0"/>
                        <a:t>(</a:t>
                      </a:r>
                      <a:r>
                        <a:rPr lang="ko-KR" altLang="en-US" sz="1600" b="1" kern="100" smtClean="0"/>
                        <a:t>실라부스</a:t>
                      </a:r>
                      <a:r>
                        <a:rPr lang="en-US" altLang="ko-KR" sz="1600" b="1" kern="100" dirty="0" smtClean="0"/>
                        <a:t>)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altLang="ko-KR" sz="1600" kern="100" dirty="0" smtClean="0"/>
                        <a:t> </a:t>
                      </a:r>
                      <a:r>
                        <a:rPr lang="ko-KR" sz="1600" kern="100" dirty="0" smtClean="0"/>
                        <a:t>학생이 </a:t>
                      </a:r>
                      <a:r>
                        <a:rPr lang="ko-KR" sz="1600" kern="100" dirty="0"/>
                        <a:t>직접 과목별로 준비 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4976"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600" b="1" kern="100" dirty="0"/>
                        <a:t>학점인정요청서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altLang="ko-KR" sz="1600" kern="100" dirty="0" smtClean="0"/>
                        <a:t> </a:t>
                      </a:r>
                      <a:r>
                        <a:rPr lang="ko-KR" sz="1600" kern="100" dirty="0" smtClean="0"/>
                        <a:t>학생이 </a:t>
                      </a:r>
                      <a:r>
                        <a:rPr lang="ko-KR" sz="1600" kern="100" dirty="0"/>
                        <a:t>직접</a:t>
                      </a:r>
                      <a:r>
                        <a:rPr lang="en-US" sz="1600" kern="100" dirty="0"/>
                        <a:t> AIMS2</a:t>
                      </a:r>
                      <a:r>
                        <a:rPr lang="ko-KR" sz="1600" kern="100" dirty="0"/>
                        <a:t>에 입력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4300"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sz="1600" b="1" kern="100" dirty="0"/>
                        <a:t>수강과목 개요번역문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altLang="ko-KR" sz="1600" kern="100" dirty="0" smtClean="0"/>
                        <a:t> </a:t>
                      </a:r>
                      <a:r>
                        <a:rPr lang="ko-KR" sz="1400" kern="100" dirty="0" smtClean="0"/>
                        <a:t>수업계획서가 </a:t>
                      </a:r>
                      <a:r>
                        <a:rPr lang="ko-KR" sz="1400" kern="100" dirty="0"/>
                        <a:t>영어로 되어있지 않은 경우에 한함 </a:t>
                      </a:r>
                      <a:endParaRPr lang="ko-KR" sz="14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7775"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ko-KR" altLang="en-US" sz="1600" b="1" kern="100" dirty="0" smtClean="0"/>
                        <a:t>경</a:t>
                      </a:r>
                      <a:r>
                        <a:rPr lang="ko-KR" sz="1600" b="1" kern="100" dirty="0" smtClean="0"/>
                        <a:t>험홍보후기보고서</a:t>
                      </a:r>
                      <a:endParaRPr lang="ko-KR" sz="16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tc>
                  <a:txBody>
                    <a:bodyPr/>
                    <a:lstStyle/>
                    <a:p>
                      <a:pPr algn="l" latinLnBrk="1">
                        <a:spcAft>
                          <a:spcPts val="0"/>
                        </a:spcAft>
                      </a:pPr>
                      <a:r>
                        <a:rPr lang="en-US" altLang="ko-KR" sz="1600" kern="100" dirty="0" smtClean="0"/>
                        <a:t> </a:t>
                      </a:r>
                      <a:r>
                        <a:rPr lang="en-US" sz="1600" u="sng" kern="100" dirty="0" smtClean="0">
                          <a:hlinkClick r:id="rId2"/>
                        </a:rPr>
                        <a:t>exch@ajou.ac.kr</a:t>
                      </a:r>
                      <a:r>
                        <a:rPr lang="en-US" sz="1600" kern="100" dirty="0" smtClean="0"/>
                        <a:t> </a:t>
                      </a:r>
                      <a:r>
                        <a:rPr lang="en-US" sz="1600" kern="100" dirty="0"/>
                        <a:t>(</a:t>
                      </a:r>
                      <a:r>
                        <a:rPr lang="ko-KR" sz="1600" kern="100" dirty="0"/>
                        <a:t>반드시 </a:t>
                      </a:r>
                      <a:r>
                        <a:rPr lang="ko-KR" sz="1600" kern="100" dirty="0" err="1"/>
                        <a:t>이메일로</a:t>
                      </a:r>
                      <a:r>
                        <a:rPr lang="ko-KR" sz="1600" kern="100" dirty="0"/>
                        <a:t> </a:t>
                      </a:r>
                      <a:r>
                        <a:rPr lang="ko-KR" sz="1600" kern="100" dirty="0" smtClean="0"/>
                        <a:t>제출</a:t>
                      </a:r>
                      <a:r>
                        <a:rPr lang="en-US" altLang="ko-KR" sz="1600" kern="100" dirty="0" smtClean="0"/>
                        <a:t>)</a:t>
                      </a:r>
                      <a:endParaRPr lang="ko-KR" sz="1400" b="1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36195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0212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747402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학점인정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ctr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ko-KR" altLang="en-US" b="1" dirty="0" smtClean="0">
                <a:latin typeface="+mj-ea"/>
              </a:rPr>
              <a:t> 반드시 </a:t>
            </a:r>
            <a:r>
              <a:rPr lang="ko-KR" altLang="en-US" b="1" dirty="0">
                <a:solidFill>
                  <a:srgbClr val="FF0000"/>
                </a:solidFill>
                <a:latin typeface="+mj-ea"/>
              </a:rPr>
              <a:t>매 학기 </a:t>
            </a:r>
            <a:r>
              <a:rPr lang="ko-KR" altLang="en-US" b="1" dirty="0">
                <a:latin typeface="+mj-ea"/>
              </a:rPr>
              <a:t>성적이관 할 것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b="1" dirty="0">
                <a:latin typeface="+mj-ea"/>
              </a:rPr>
              <a:t>     </a:t>
            </a:r>
            <a:r>
              <a:rPr lang="ko-KR" altLang="en-US" b="1">
                <a:latin typeface="+mj-ea"/>
              </a:rPr>
              <a:t> </a:t>
            </a:r>
            <a:r>
              <a:rPr lang="en-US" altLang="ko-KR" dirty="0">
                <a:latin typeface="+mj-ea"/>
              </a:rPr>
              <a:t>- </a:t>
            </a:r>
            <a:r>
              <a:rPr lang="ko-KR" altLang="en-US">
                <a:latin typeface="+mj-ea"/>
              </a:rPr>
              <a:t>성적표 수신 확인 후 </a:t>
            </a:r>
            <a:r>
              <a:rPr lang="en-US" altLang="ko-KR" dirty="0">
                <a:latin typeface="+mj-ea"/>
              </a:rPr>
              <a:t>3</a:t>
            </a:r>
            <a:r>
              <a:rPr lang="ko-KR" altLang="en-US">
                <a:latin typeface="+mj-ea"/>
              </a:rPr>
              <a:t>주 이내에 처리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특히 복수학위 학생 유의</a:t>
            </a:r>
            <a:r>
              <a:rPr lang="en-US" altLang="ko-KR" dirty="0">
                <a:latin typeface="+mj-ea"/>
              </a:rPr>
              <a:t>!! </a:t>
            </a: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ko-KR" altLang="en-US" b="1" dirty="0" smtClean="0">
                <a:latin typeface="+mj-ea"/>
              </a:rPr>
              <a:t> 성적증명서 </a:t>
            </a:r>
            <a:r>
              <a:rPr lang="ko-KR" altLang="en-US" b="1" dirty="0">
                <a:latin typeface="+mj-ea"/>
              </a:rPr>
              <a:t>개인 </a:t>
            </a:r>
            <a:r>
              <a:rPr lang="ko-KR" altLang="en-US" b="1" dirty="0" err="1">
                <a:latin typeface="+mj-ea"/>
              </a:rPr>
              <a:t>수령시</a:t>
            </a:r>
            <a:r>
              <a:rPr lang="ko-KR" altLang="en-US" b="1" dirty="0">
                <a:latin typeface="+mj-ea"/>
              </a:rPr>
              <a:t>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미개봉 상태로 국제교류팀으로 송부할 것 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ko-KR" altLang="en-US" b="1" dirty="0" smtClean="0">
                <a:latin typeface="+mj-ea"/>
              </a:rPr>
              <a:t> 학점인정요청서 </a:t>
            </a:r>
            <a:r>
              <a:rPr lang="ko-KR" altLang="en-US" b="1" dirty="0">
                <a:latin typeface="+mj-ea"/>
              </a:rPr>
              <a:t>작성 유의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OIA </a:t>
            </a:r>
            <a:r>
              <a:rPr lang="ko-KR" altLang="en-US">
                <a:latin typeface="+mj-ea"/>
              </a:rPr>
              <a:t>홈페이지 기타자료실 학점인정 유의사항 참고 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과목 누락되지 않도록</a:t>
            </a:r>
            <a:r>
              <a:rPr lang="en-US" altLang="ko-KR" dirty="0">
                <a:latin typeface="+mj-ea"/>
              </a:rPr>
              <a:t>! </a:t>
            </a: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ko-KR" altLang="en-US" b="1" dirty="0" smtClean="0">
                <a:latin typeface="+mj-ea"/>
              </a:rPr>
              <a:t> 졸업예정자의 </a:t>
            </a:r>
            <a:r>
              <a:rPr lang="ko-KR" altLang="en-US" b="1" dirty="0">
                <a:latin typeface="+mj-ea"/>
              </a:rPr>
              <a:t>학점인정 </a:t>
            </a:r>
            <a:endParaRPr lang="en-US" altLang="ko-KR" b="1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졸업사정기간 동안 학점인정 되어야만 졸업 가능 </a:t>
            </a:r>
            <a:endParaRPr lang="en-US" altLang="ko-KR" dirty="0"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 b="1">
                <a:solidFill>
                  <a:srgbClr val="FF0000"/>
                </a:solidFill>
                <a:latin typeface="+mj-ea"/>
              </a:rPr>
              <a:t>사정기간 이후 인정되는 경우 해당학기 졸업 불가</a:t>
            </a:r>
            <a:endParaRPr lang="en-US" altLang="ko-KR" b="1" dirty="0">
              <a:solidFill>
                <a:srgbClr val="FF0000"/>
              </a:solidFill>
              <a:latin typeface="+mj-ea"/>
            </a:endParaRP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dirty="0">
                <a:latin typeface="+mj-ea"/>
              </a:rPr>
              <a:t>      - </a:t>
            </a:r>
            <a:r>
              <a:rPr lang="ko-KR" altLang="en-US">
                <a:latin typeface="+mj-ea"/>
              </a:rPr>
              <a:t>학점이관 소요 시간은 국제교류팀 접수 후 </a:t>
            </a:r>
            <a:r>
              <a:rPr lang="en-US" altLang="ko-KR" b="1" u="sng" smtClean="0">
                <a:latin typeface="+mj-ea"/>
              </a:rPr>
              <a:t>1</a:t>
            </a:r>
            <a:r>
              <a:rPr lang="ko-KR" altLang="en-US" b="1" u="sng" smtClean="0">
                <a:latin typeface="+mj-ea"/>
              </a:rPr>
              <a:t>달 </a:t>
            </a:r>
            <a:r>
              <a:rPr lang="en-US" altLang="ko-KR" b="1" u="sng" smtClean="0">
                <a:latin typeface="+mj-ea"/>
              </a:rPr>
              <a:t>~2</a:t>
            </a:r>
            <a:r>
              <a:rPr lang="ko-KR" altLang="en-US" b="1" u="sng" smtClean="0">
                <a:latin typeface="+mj-ea"/>
              </a:rPr>
              <a:t>달</a:t>
            </a:r>
            <a:endParaRPr lang="en-US" altLang="ko-KR" dirty="0">
              <a:latin typeface="+mj-ea"/>
            </a:endParaRP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ko-KR" dirty="0">
              <a:latin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29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67544" y="112474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smtClean="0">
                <a:solidFill>
                  <a:schemeClr val="accent6">
                    <a:lumMod val="75000"/>
                  </a:schemeClr>
                </a:solidFill>
              </a:rPr>
              <a:t>학점이관 유의사항 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- </a:t>
            </a:r>
            <a:r>
              <a:rPr lang="ko-KR" altLang="en-US" sz="2400" b="1" smtClean="0">
                <a:solidFill>
                  <a:schemeClr val="accent6">
                    <a:lumMod val="75000"/>
                  </a:schemeClr>
                </a:solidFill>
              </a:rPr>
              <a:t>중요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7840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55576" y="1117356"/>
            <a:ext cx="6982444" cy="5191964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학점인정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1004585" y="1209442"/>
            <a:ext cx="6912768" cy="5139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lang="ko-KR" altLang="en-US" dirty="0" smtClean="0"/>
              <a:t> 모든</a:t>
            </a:r>
            <a:r>
              <a:rPr lang="en-US" altLang="ko-KR" dirty="0" smtClean="0"/>
              <a:t> </a:t>
            </a:r>
            <a:r>
              <a:rPr lang="ko-KR" altLang="en-US"/>
              <a:t>학점인정은 </a:t>
            </a:r>
            <a:r>
              <a:rPr lang="ko-KR" altLang="en-US" b="1"/>
              <a:t>파견교 성적표 및 수업계획서에 의거함</a:t>
            </a:r>
            <a:r>
              <a:rPr lang="en-US" altLang="ko-KR"/>
              <a:t>! </a:t>
            </a:r>
            <a:endParaRPr lang="en-US" altLang="ko-KR" smtClean="0"/>
          </a:p>
          <a:p>
            <a:pPr lvl="0">
              <a:buFont typeface="Wingdings" pitchFamily="2" charset="2"/>
              <a:buChar char="ü"/>
            </a:pPr>
            <a:endParaRPr lang="en-US" altLang="ko-KR"/>
          </a:p>
          <a:p>
            <a:pPr lvl="0">
              <a:buFont typeface="Wingdings" pitchFamily="2" charset="2"/>
              <a:buChar char="ü"/>
            </a:pPr>
            <a:r>
              <a:rPr lang="en-US" altLang="ko-KR" smtClean="0"/>
              <a:t>“15 </a:t>
            </a:r>
            <a:r>
              <a:rPr lang="ko-KR" altLang="en-US" smtClean="0"/>
              <a:t>이수시간</a:t>
            </a:r>
            <a:r>
              <a:rPr lang="en-US" altLang="ko-KR" smtClean="0"/>
              <a:t>(contact hours) = 1</a:t>
            </a:r>
            <a:r>
              <a:rPr lang="ko-KR" altLang="en-US" smtClean="0"/>
              <a:t>학점</a:t>
            </a:r>
            <a:r>
              <a:rPr lang="en-US" altLang="ko-KR" smtClean="0"/>
              <a:t>”</a:t>
            </a:r>
            <a:r>
              <a:rPr lang="ko-KR" altLang="en-US" smtClean="0"/>
              <a:t>으로 이관</a:t>
            </a:r>
            <a:endParaRPr lang="en-US" altLang="ko-KR" smtClean="0"/>
          </a:p>
          <a:p>
            <a:pPr lvl="0"/>
            <a:r>
              <a:rPr lang="en-US" altLang="ko-KR" sz="1600"/>
              <a:t> </a:t>
            </a:r>
            <a:r>
              <a:rPr lang="en-US" altLang="ko-KR" sz="1600" smtClean="0"/>
              <a:t> - ex) 15 contact hours =1</a:t>
            </a:r>
            <a:r>
              <a:rPr lang="ko-KR" altLang="en-US" sz="1600" smtClean="0"/>
              <a:t>학점</a:t>
            </a:r>
            <a:r>
              <a:rPr lang="en-US" altLang="ko-KR" sz="1600" smtClean="0"/>
              <a:t>, 30 contact hours=2</a:t>
            </a:r>
            <a:r>
              <a:rPr lang="ko-KR" altLang="en-US" sz="1600" smtClean="0"/>
              <a:t>학점</a:t>
            </a:r>
            <a:endParaRPr lang="en-US" altLang="ko-KR" sz="1600" smtClean="0"/>
          </a:p>
          <a:p>
            <a:pPr lvl="0"/>
            <a:r>
              <a:rPr lang="en-US" altLang="ko-KR" sz="1600" smtClean="0"/>
              <a:t>  -  ECTS </a:t>
            </a:r>
            <a:r>
              <a:rPr lang="ko-KR" altLang="en-US" sz="1600" smtClean="0"/>
              <a:t>학점체계를 적용하는 유럽권</a:t>
            </a:r>
            <a:r>
              <a:rPr lang="en-US" altLang="ko-KR" sz="1600" smtClean="0"/>
              <a:t>:</a:t>
            </a:r>
          </a:p>
          <a:p>
            <a:pPr lvl="0"/>
            <a:r>
              <a:rPr lang="en-US" altLang="ko-KR" sz="1600"/>
              <a:t> </a:t>
            </a:r>
            <a:r>
              <a:rPr lang="en-US" altLang="ko-KR" sz="1600" smtClean="0"/>
              <a:t>  1) </a:t>
            </a:r>
            <a:r>
              <a:rPr lang="ko-KR" altLang="en-US" sz="1600" smtClean="0"/>
              <a:t>일반적으로 </a:t>
            </a:r>
            <a:r>
              <a:rPr lang="en-US" altLang="ko-KR" sz="1600" smtClean="0"/>
              <a:t>ECTS*2/3 </a:t>
            </a:r>
            <a:r>
              <a:rPr lang="ko-KR" altLang="en-US" sz="1600" smtClean="0"/>
              <a:t>를 한 값</a:t>
            </a:r>
            <a:r>
              <a:rPr lang="en-US" altLang="ko-KR" sz="1600" smtClean="0"/>
              <a:t>(</a:t>
            </a:r>
            <a:r>
              <a:rPr lang="ko-KR" altLang="en-US" sz="1600" smtClean="0"/>
              <a:t>소수점 버림</a:t>
            </a:r>
            <a:r>
              <a:rPr lang="en-US" altLang="ko-KR" sz="1600" smtClean="0"/>
              <a:t>)</a:t>
            </a:r>
            <a:r>
              <a:rPr lang="ko-KR" altLang="en-US" sz="1600" smtClean="0"/>
              <a:t>으로 이관</a:t>
            </a:r>
            <a:endParaRPr lang="en-US" altLang="ko-KR" sz="1600" smtClean="0"/>
          </a:p>
          <a:p>
            <a:pPr lvl="0"/>
            <a:r>
              <a:rPr lang="en-US" altLang="ko-KR" sz="1600"/>
              <a:t> </a:t>
            </a:r>
            <a:r>
              <a:rPr lang="en-US" altLang="ko-KR" sz="1600" smtClean="0"/>
              <a:t>  2) </a:t>
            </a:r>
            <a:r>
              <a:rPr lang="ko-KR" altLang="ko-KR" sz="1600"/>
              <a:t>실라버스에 총 이수시간과 </a:t>
            </a:r>
            <a:r>
              <a:rPr lang="en-US" altLang="ko-KR" sz="1600"/>
              <a:t>ECTS</a:t>
            </a:r>
            <a:r>
              <a:rPr lang="ko-KR" altLang="ko-KR" sz="1600"/>
              <a:t>가 함께 명시되어 </a:t>
            </a:r>
            <a:r>
              <a:rPr lang="ko-KR" altLang="en-US" sz="1600" smtClean="0"/>
              <a:t>있는 경우</a:t>
            </a:r>
            <a:r>
              <a:rPr lang="en-US" altLang="ko-KR" sz="1600" smtClean="0"/>
              <a:t>:   </a:t>
            </a:r>
          </a:p>
          <a:p>
            <a:pPr lvl="0"/>
            <a:r>
              <a:rPr lang="en-US" altLang="ko-KR" sz="1600"/>
              <a:t> </a:t>
            </a:r>
            <a:r>
              <a:rPr lang="en-US" altLang="ko-KR" sz="1600" smtClean="0"/>
              <a:t>      ECTS*2/3</a:t>
            </a:r>
            <a:r>
              <a:rPr lang="ko-KR" altLang="ko-KR" sz="1600"/>
              <a:t>의 값보다 이수시간</a:t>
            </a:r>
            <a:r>
              <a:rPr lang="en-US" altLang="ko-KR" sz="1600"/>
              <a:t>(15</a:t>
            </a:r>
            <a:r>
              <a:rPr lang="ko-KR" altLang="ko-KR" sz="1600"/>
              <a:t>시간 당 </a:t>
            </a:r>
            <a:r>
              <a:rPr lang="en-US" altLang="ko-KR" sz="1600"/>
              <a:t>1</a:t>
            </a:r>
            <a:r>
              <a:rPr lang="ko-KR" altLang="ko-KR" sz="1600"/>
              <a:t>학점</a:t>
            </a:r>
            <a:r>
              <a:rPr lang="en-US" altLang="ko-KR" sz="1600" smtClean="0"/>
              <a:t>)</a:t>
            </a:r>
            <a:r>
              <a:rPr lang="ko-KR" altLang="en-US" sz="1600"/>
              <a:t>을</a:t>
            </a:r>
            <a:r>
              <a:rPr lang="ko-KR" altLang="ko-KR" sz="1600" smtClean="0"/>
              <a:t> </a:t>
            </a:r>
            <a:r>
              <a:rPr lang="ko-KR" altLang="ko-KR" sz="1600"/>
              <a:t>우선 고려</a:t>
            </a:r>
            <a:endParaRPr lang="en-US" altLang="ko-KR" sz="1600" smtClean="0"/>
          </a:p>
          <a:p>
            <a:pPr lvl="0"/>
            <a:r>
              <a:rPr lang="en-US" altLang="ko-KR" sz="1400"/>
              <a:t> </a:t>
            </a:r>
            <a:r>
              <a:rPr lang="en-US" altLang="ko-KR" sz="1400" smtClean="0"/>
              <a:t>     </a:t>
            </a:r>
            <a:endParaRPr lang="en-US" altLang="ko-KR" smtClean="0"/>
          </a:p>
          <a:p>
            <a:pPr lvl="0">
              <a:buFont typeface="Wingdings" pitchFamily="2" charset="2"/>
              <a:buChar char="ü"/>
            </a:pPr>
            <a:r>
              <a:rPr lang="ko-KR" altLang="en-US" smtClean="0"/>
              <a:t> 성적표 </a:t>
            </a:r>
            <a:r>
              <a:rPr lang="ko-KR" altLang="en-US" b="1" smtClean="0"/>
              <a:t>모든 과목은 전부 다 </a:t>
            </a:r>
            <a:r>
              <a:rPr lang="ko-KR" altLang="en-US" b="1" smtClean="0">
                <a:solidFill>
                  <a:srgbClr val="FF0000"/>
                </a:solidFill>
              </a:rPr>
              <a:t>반드시</a:t>
            </a:r>
            <a:r>
              <a:rPr lang="ko-KR" altLang="en-US" smtClean="0"/>
              <a:t> </a:t>
            </a:r>
            <a:r>
              <a:rPr lang="ko-KR" altLang="en-US" b="1" smtClean="0"/>
              <a:t>성적이관</a:t>
            </a:r>
            <a:r>
              <a:rPr lang="en-US" altLang="ko-KR" b="1" smtClean="0"/>
              <a:t>! </a:t>
            </a:r>
          </a:p>
          <a:p>
            <a:pPr lvl="0"/>
            <a:r>
              <a:rPr lang="en-US" altLang="ko-KR" smtClean="0"/>
              <a:t>   </a:t>
            </a:r>
            <a:r>
              <a:rPr lang="en-US" altLang="ko-KR" sz="1400" smtClean="0"/>
              <a:t> </a:t>
            </a:r>
            <a:r>
              <a:rPr lang="en-US" altLang="ko-KR" sz="1400" dirty="0"/>
              <a:t>(</a:t>
            </a:r>
            <a:r>
              <a:rPr lang="en-US" altLang="ko-KR" sz="1400" b="1" dirty="0">
                <a:solidFill>
                  <a:srgbClr val="FF0000"/>
                </a:solidFill>
              </a:rPr>
              <a:t>Fail </a:t>
            </a:r>
            <a:r>
              <a:rPr lang="ko-KR" altLang="en-US" sz="1400" b="1">
                <a:solidFill>
                  <a:srgbClr val="FF0000"/>
                </a:solidFill>
              </a:rPr>
              <a:t>과목 등을 임의로 누락할 수 없음</a:t>
            </a:r>
            <a:r>
              <a:rPr lang="en-US" altLang="ko-KR" sz="1400" dirty="0"/>
              <a:t>) </a:t>
            </a:r>
          </a:p>
          <a:p>
            <a:pPr marL="285750" lvl="0" indent="-285750">
              <a:buFont typeface="Wingdings" pitchFamily="2" charset="2"/>
              <a:buChar char="ü"/>
            </a:pPr>
            <a:endParaRPr lang="en-US" altLang="ko-KR" dirty="0"/>
          </a:p>
          <a:p>
            <a:pPr lvl="0">
              <a:buFont typeface="Wingdings" pitchFamily="2" charset="2"/>
              <a:buChar char="ü"/>
            </a:pPr>
            <a:r>
              <a:rPr lang="ko-KR" altLang="en-US" dirty="0" smtClean="0"/>
              <a:t> 본교로 </a:t>
            </a:r>
            <a:r>
              <a:rPr lang="ko-KR" altLang="en-US" dirty="0"/>
              <a:t>과목인정 시 </a:t>
            </a:r>
            <a:endParaRPr lang="en-US" altLang="ko-KR" dirty="0"/>
          </a:p>
          <a:p>
            <a:pPr lvl="0"/>
            <a:r>
              <a:rPr lang="en-US" altLang="ko-KR" dirty="0"/>
              <a:t>    - </a:t>
            </a:r>
            <a:r>
              <a:rPr lang="ko-KR" altLang="en-US"/>
              <a:t>교양필수 </a:t>
            </a:r>
            <a:r>
              <a:rPr lang="en-US" altLang="ko-KR" dirty="0"/>
              <a:t>: </a:t>
            </a:r>
            <a:r>
              <a:rPr lang="ko-KR" altLang="en-US"/>
              <a:t>이관 불가 </a:t>
            </a:r>
            <a:endParaRPr lang="en-US" altLang="ko-KR" dirty="0"/>
          </a:p>
          <a:p>
            <a:pPr lvl="0"/>
            <a:r>
              <a:rPr lang="en-US" altLang="ko-KR" dirty="0"/>
              <a:t>    - </a:t>
            </a:r>
            <a:r>
              <a:rPr lang="ko-KR" altLang="en-US"/>
              <a:t>기타교양과목 </a:t>
            </a:r>
            <a:r>
              <a:rPr lang="en-US" altLang="ko-KR" dirty="0"/>
              <a:t>: </a:t>
            </a:r>
            <a:r>
              <a:rPr lang="ko-KR" altLang="en-US"/>
              <a:t>교양선택으로 이관 </a:t>
            </a:r>
            <a:endParaRPr lang="en-US" altLang="ko-KR" dirty="0"/>
          </a:p>
          <a:p>
            <a:pPr lvl="0"/>
            <a:r>
              <a:rPr lang="en-US" altLang="ko-KR" dirty="0"/>
              <a:t>    - </a:t>
            </a:r>
            <a:r>
              <a:rPr lang="ko-KR" altLang="en-US"/>
              <a:t>전공필수</a:t>
            </a:r>
            <a:r>
              <a:rPr lang="en-US" altLang="ko-KR" dirty="0"/>
              <a:t>/</a:t>
            </a:r>
            <a:r>
              <a:rPr lang="ko-KR" altLang="en-US"/>
              <a:t>전공선택 </a:t>
            </a:r>
            <a:r>
              <a:rPr lang="en-US" altLang="ko-KR"/>
              <a:t>: </a:t>
            </a:r>
            <a:r>
              <a:rPr lang="ko-KR" altLang="en-US" b="1" smtClean="0"/>
              <a:t>전공 학과장님 판단 </a:t>
            </a:r>
            <a:endParaRPr lang="en-US" altLang="ko-KR" b="1" smtClean="0"/>
          </a:p>
          <a:p>
            <a:pPr lvl="0"/>
            <a:r>
              <a:rPr lang="en-US" altLang="ko-KR" b="1"/>
              <a:t> </a:t>
            </a:r>
            <a:r>
              <a:rPr lang="en-US" altLang="ko-KR" b="1" smtClean="0"/>
              <a:t>    (</a:t>
            </a:r>
            <a:r>
              <a:rPr lang="ko-KR" altLang="en-US" b="1" smtClean="0"/>
              <a:t>파견 전 전공인정여부  미리 확인하고 나가기</a:t>
            </a:r>
            <a:r>
              <a:rPr lang="en-US" altLang="ko-KR" b="1" smtClean="0"/>
              <a:t>)</a:t>
            </a:r>
            <a:endParaRPr lang="en-US" altLang="ko-KR" b="1" dirty="0"/>
          </a:p>
          <a:p>
            <a:pPr lvl="0">
              <a:buFont typeface="Wingdings" pitchFamily="2" charset="2"/>
              <a:buChar char="ü"/>
            </a:pPr>
            <a:endParaRPr lang="en-US" altLang="ko-KR" smtClean="0"/>
          </a:p>
          <a:p>
            <a:pPr lvl="0">
              <a:buFont typeface="Wingdings" pitchFamily="2" charset="2"/>
              <a:buChar char="ü"/>
            </a:pPr>
            <a:r>
              <a:rPr lang="ko-KR" altLang="en-US" smtClean="0"/>
              <a:t> </a:t>
            </a:r>
            <a:r>
              <a:rPr lang="ko-KR" altLang="en-US" dirty="0" smtClean="0"/>
              <a:t>어학연수</a:t>
            </a:r>
            <a:r>
              <a:rPr lang="en-US" altLang="ko-KR" dirty="0" smtClean="0"/>
              <a:t> </a:t>
            </a:r>
            <a:r>
              <a:rPr lang="ko-KR" altLang="en-US"/>
              <a:t>파견대학으로 파견 시</a:t>
            </a:r>
            <a:r>
              <a:rPr lang="en-US" altLang="ko-KR" dirty="0"/>
              <a:t>, </a:t>
            </a:r>
            <a:r>
              <a:rPr lang="ko-KR" altLang="en-US" u="sng"/>
              <a:t>최대 </a:t>
            </a:r>
            <a:r>
              <a:rPr lang="en-US" altLang="ko-KR" u="sng" dirty="0"/>
              <a:t>12</a:t>
            </a:r>
            <a:r>
              <a:rPr lang="ko-KR" altLang="en-US" u="sng"/>
              <a:t>학점까지 </a:t>
            </a:r>
            <a:r>
              <a:rPr lang="ko-KR" altLang="en-US"/>
              <a:t>인정 가능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70715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학점인정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5750" lvl="0" indent="-285750">
              <a:buFont typeface="Wingdings" pitchFamily="2" charset="2"/>
              <a:buChar char="ü"/>
            </a:pPr>
            <a:r>
              <a:rPr lang="ko-KR" altLang="en-US" b="1" dirty="0"/>
              <a:t>복수학위</a:t>
            </a:r>
            <a:r>
              <a:rPr lang="en-US" altLang="ko-KR" b="1" dirty="0"/>
              <a:t> </a:t>
            </a:r>
            <a:r>
              <a:rPr lang="ko-KR" altLang="en-US" b="1"/>
              <a:t>파견 자 유의사항 </a:t>
            </a:r>
            <a:endParaRPr lang="en-US" altLang="ko-KR" b="1" dirty="0"/>
          </a:p>
          <a:p>
            <a:pPr lvl="0"/>
            <a:endParaRPr lang="en-US" altLang="ko-KR" dirty="0"/>
          </a:p>
          <a:p>
            <a:pPr lvl="0"/>
            <a:r>
              <a:rPr lang="en-US" altLang="ko-KR" dirty="0"/>
              <a:t>     - </a:t>
            </a:r>
            <a:r>
              <a:rPr lang="ko-KR" altLang="en-US"/>
              <a:t>파견교에서 계절수업 수강시 </a:t>
            </a:r>
            <a:r>
              <a:rPr lang="en-US" altLang="ko-KR" dirty="0"/>
              <a:t>6</a:t>
            </a:r>
            <a:r>
              <a:rPr lang="ko-KR" altLang="en-US"/>
              <a:t>학점까지 인정 </a:t>
            </a:r>
            <a:endParaRPr lang="en-US" altLang="ko-KR" dirty="0"/>
          </a:p>
          <a:p>
            <a:pPr lvl="0"/>
            <a:endParaRPr lang="en-US" altLang="ko-KR" dirty="0"/>
          </a:p>
          <a:p>
            <a:pPr lvl="0"/>
            <a:r>
              <a:rPr lang="en-US" altLang="ko-KR" dirty="0"/>
              <a:t>     - </a:t>
            </a:r>
            <a:r>
              <a:rPr lang="ko-KR" altLang="en-US"/>
              <a:t>본교 계절수업과 동시 수강 불가 </a:t>
            </a:r>
            <a:r>
              <a:rPr lang="en-US" altLang="ko-KR" dirty="0"/>
              <a:t>(</a:t>
            </a:r>
            <a:r>
              <a:rPr lang="ko-KR" altLang="en-US"/>
              <a:t>본교 사이버 포함</a:t>
            </a:r>
            <a:r>
              <a:rPr lang="en-US" altLang="ko-KR" dirty="0"/>
              <a:t>) </a:t>
            </a:r>
          </a:p>
          <a:p>
            <a:pPr lvl="0"/>
            <a:endParaRPr lang="en-US" altLang="ko-KR" dirty="0"/>
          </a:p>
          <a:p>
            <a:pPr lvl="0"/>
            <a:r>
              <a:rPr lang="en-US" altLang="ko-KR" dirty="0"/>
              <a:t>     - </a:t>
            </a:r>
            <a:r>
              <a:rPr lang="ko-KR" altLang="en-US"/>
              <a:t>본교 계절수업 수강시 직전학기 성적이관이 되어야 </a:t>
            </a:r>
            <a:endParaRPr lang="en-US" altLang="ko-KR" dirty="0"/>
          </a:p>
          <a:p>
            <a:pPr lvl="0"/>
            <a:r>
              <a:rPr lang="en-US" altLang="ko-KR" dirty="0"/>
              <a:t>       </a:t>
            </a:r>
            <a:r>
              <a:rPr lang="ko-KR" altLang="en-US"/>
              <a:t>계절수업 성적표에 반영됨 </a:t>
            </a:r>
            <a:endParaRPr lang="en-US" altLang="ko-KR" dirty="0"/>
          </a:p>
          <a:p>
            <a:pPr lvl="0"/>
            <a:endParaRPr lang="en-US" altLang="ko-KR" dirty="0"/>
          </a:p>
          <a:p>
            <a:pPr lvl="0"/>
            <a:r>
              <a:rPr lang="en-US" altLang="ko-KR" dirty="0"/>
              <a:t>     </a:t>
            </a:r>
            <a:r>
              <a:rPr lang="en-US" altLang="ko-KR" dirty="0">
                <a:solidFill>
                  <a:srgbClr val="FF0000"/>
                </a:solidFill>
              </a:rPr>
              <a:t>- </a:t>
            </a:r>
            <a:r>
              <a:rPr lang="ko-KR" altLang="en-US">
                <a:solidFill>
                  <a:srgbClr val="FF0000"/>
                </a:solidFill>
              </a:rPr>
              <a:t>학점이관 전 국제교류팀으로 계절 학기 정보 생성 요청 </a:t>
            </a:r>
            <a:endParaRPr lang="en-US" altLang="ko-KR" dirty="0">
              <a:solidFill>
                <a:srgbClr val="FF0000"/>
              </a:solidFill>
            </a:endParaRPr>
          </a:p>
          <a:p>
            <a:pPr lvl="0"/>
            <a:r>
              <a:rPr lang="en-US" altLang="ko-KR" dirty="0">
                <a:solidFill>
                  <a:srgbClr val="FF0000"/>
                </a:solidFill>
              </a:rPr>
              <a:t>      </a:t>
            </a:r>
            <a:r>
              <a:rPr lang="ko-KR" altLang="en-US">
                <a:solidFill>
                  <a:srgbClr val="FF0000"/>
                </a:solidFill>
              </a:rPr>
              <a:t> 해야함 </a:t>
            </a:r>
            <a:r>
              <a:rPr lang="en-US" altLang="ko-KR" smtClean="0">
                <a:solidFill>
                  <a:srgbClr val="FF0000"/>
                </a:solidFill>
              </a:rPr>
              <a:t>(</a:t>
            </a:r>
            <a:r>
              <a:rPr lang="ko-KR" altLang="en-US" smtClean="0">
                <a:solidFill>
                  <a:srgbClr val="FF0000"/>
                </a:solidFill>
              </a:rPr>
              <a:t>필수 사전 보고</a:t>
            </a:r>
            <a:r>
              <a:rPr lang="en-US" altLang="ko-KR" smtClean="0">
                <a:solidFill>
                  <a:srgbClr val="FF0000"/>
                </a:solidFill>
              </a:rPr>
              <a:t>)</a:t>
            </a:r>
            <a:endParaRPr lang="en-US" altLang="ko-KR" dirty="0">
              <a:solidFill>
                <a:srgbClr val="FF000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2353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학점인정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32</a:t>
            </a:fld>
            <a:endParaRPr lang="ko-KR" altLang="en-US"/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3904149"/>
              </p:ext>
            </p:extLst>
          </p:nvPr>
        </p:nvGraphicFramePr>
        <p:xfrm>
          <a:off x="899592" y="2346614"/>
          <a:ext cx="6840760" cy="2726146"/>
        </p:xfrm>
        <a:graphic>
          <a:graphicData uri="http://schemas.openxmlformats.org/drawingml/2006/table">
            <a:tbl>
              <a:tblPr>
                <a:tableStyleId>{E8B1032C-EA38-4F05-BA0D-38AFFFC7BED3}</a:tableStyleId>
              </a:tblPr>
              <a:tblGrid>
                <a:gridCol w="936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046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30458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800" kern="0" dirty="0" smtClean="0"/>
                        <a:t>교환</a:t>
                      </a:r>
                      <a:endParaRPr lang="en-US" altLang="ko-KR" sz="1800" kern="0" dirty="0" smtClean="0"/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800" kern="0" dirty="0" smtClean="0"/>
                        <a:t>학생</a:t>
                      </a:r>
                      <a:endParaRPr lang="ko-KR" sz="1800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just" defTabSz="91429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ko-KR" sz="1800" b="1" kern="100" dirty="0" smtClean="0">
                        <a:latin typeface="+mn-lt"/>
                        <a:cs typeface="Times New Roman"/>
                      </a:endParaRPr>
                    </a:p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altLang="ko-KR" sz="1800" kern="0" dirty="0" smtClean="0"/>
                        <a:t>- </a:t>
                      </a:r>
                      <a:r>
                        <a:rPr lang="ko-KR" altLang="ko-KR" sz="1800" kern="0" dirty="0" smtClean="0"/>
                        <a:t>이수학점 </a:t>
                      </a:r>
                      <a:r>
                        <a:rPr lang="en-US" altLang="ko-KR" sz="1800" kern="0" dirty="0" smtClean="0"/>
                        <a:t>:</a:t>
                      </a:r>
                      <a:r>
                        <a:rPr lang="en-US" altLang="ko-KR" sz="1800" kern="0" baseline="0" dirty="0" smtClean="0"/>
                        <a:t> </a:t>
                      </a:r>
                      <a:r>
                        <a:rPr lang="ko-KR" altLang="ko-KR" sz="1800" kern="0" dirty="0" smtClean="0"/>
                        <a:t>반영</a:t>
                      </a:r>
                      <a:endParaRPr lang="en-US" altLang="ko-KR" sz="1800" kern="0" dirty="0" smtClean="0"/>
                    </a:p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altLang="ko-KR" sz="1800" kern="0" dirty="0" smtClean="0"/>
                        <a:t>- </a:t>
                      </a:r>
                      <a:r>
                        <a:rPr lang="ko-KR" altLang="ko-KR" sz="1800" kern="0" dirty="0" smtClean="0"/>
                        <a:t>평균평점 </a:t>
                      </a:r>
                      <a:r>
                        <a:rPr lang="en-US" altLang="ko-KR" sz="1800" kern="0" dirty="0" smtClean="0"/>
                        <a:t>: </a:t>
                      </a:r>
                      <a:r>
                        <a:rPr lang="ko-KR" altLang="ko-KR" sz="1800" kern="0" smtClean="0"/>
                        <a:t>미반영</a:t>
                      </a:r>
                      <a:endParaRPr lang="en-US" altLang="ko-KR" sz="1800" kern="0" dirty="0" smtClean="0"/>
                    </a:p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altLang="ko-KR" sz="1800" kern="0" dirty="0" smtClean="0"/>
                        <a:t>- </a:t>
                      </a:r>
                      <a:r>
                        <a:rPr lang="ko-KR" altLang="ko-KR" sz="1800" kern="0" dirty="0" smtClean="0"/>
                        <a:t>성적표기</a:t>
                      </a:r>
                      <a:r>
                        <a:rPr lang="en-US" altLang="ko-KR" sz="1800" kern="0" dirty="0" smtClean="0"/>
                        <a:t> :</a:t>
                      </a:r>
                      <a:r>
                        <a:rPr lang="ko-KR" altLang="ko-KR" sz="1800" kern="0" dirty="0" smtClean="0"/>
                        <a:t> </a:t>
                      </a:r>
                      <a:r>
                        <a:rPr lang="ko-KR" altLang="ko-KR" sz="1800" kern="0" dirty="0" err="1" smtClean="0"/>
                        <a:t>자매대</a:t>
                      </a:r>
                      <a:r>
                        <a:rPr lang="ko-KR" altLang="ko-KR" sz="1800" kern="0" dirty="0" smtClean="0"/>
                        <a:t> 성적</a:t>
                      </a:r>
                      <a:r>
                        <a:rPr lang="en-US" altLang="ko-KR" sz="1800" kern="0" baseline="0" dirty="0" smtClean="0"/>
                        <a:t> </a:t>
                      </a:r>
                      <a:r>
                        <a:rPr lang="ko-KR" altLang="ko-KR" sz="1800" kern="0" smtClean="0"/>
                        <a:t>증명서상</a:t>
                      </a:r>
                      <a:r>
                        <a:rPr lang="en-US" altLang="ko-KR" sz="1800" kern="0" dirty="0" smtClean="0"/>
                        <a:t> </a:t>
                      </a:r>
                      <a:r>
                        <a:rPr lang="ko-KR" altLang="en-US" sz="1800" kern="0" smtClean="0"/>
                        <a:t>점수</a:t>
                      </a:r>
                      <a:r>
                        <a:rPr lang="en-US" altLang="ko-KR" sz="1800" kern="0" dirty="0" smtClean="0"/>
                        <a:t> </a:t>
                      </a:r>
                      <a:r>
                        <a:rPr lang="ko-KR" altLang="ko-KR" sz="1800" kern="0" dirty="0" smtClean="0"/>
                        <a:t>그대로 표기함</a:t>
                      </a:r>
                      <a:endParaRPr lang="en-US" altLang="ko-KR" sz="1800" kern="0" dirty="0" smtClean="0"/>
                    </a:p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altLang="ko-KR" sz="1800" kern="100" dirty="0" smtClean="0">
                          <a:latin typeface="+mn-lt"/>
                          <a:cs typeface="Times New Roman"/>
                        </a:rPr>
                        <a:t>- </a:t>
                      </a:r>
                      <a:r>
                        <a:rPr lang="ko-KR" altLang="en-US" sz="1800" kern="100" dirty="0" smtClean="0">
                          <a:latin typeface="+mn-lt"/>
                          <a:cs typeface="Times New Roman"/>
                        </a:rPr>
                        <a:t>파견학기에는 평점이 존재하지 않음 </a:t>
                      </a:r>
                      <a:endParaRPr lang="ko-KR" altLang="ko-KR" sz="1800" kern="100" dirty="0" smtClean="0">
                        <a:latin typeface="+mn-lt"/>
                        <a:cs typeface="Times New Roman"/>
                      </a:endParaRPr>
                    </a:p>
                    <a:p>
                      <a:pPr algn="just" latinLnBrk="0">
                        <a:spcAft>
                          <a:spcPts val="0"/>
                        </a:spcAft>
                      </a:pPr>
                      <a:endParaRPr lang="ko-KR" sz="1800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5688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800" kern="0" dirty="0" smtClean="0"/>
                        <a:t>복수</a:t>
                      </a:r>
                      <a:endParaRPr lang="en-US" altLang="ko-KR" sz="1800" kern="0" dirty="0" smtClean="0"/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800" kern="0" dirty="0" smtClean="0"/>
                        <a:t>학위</a:t>
                      </a:r>
                      <a:endParaRPr lang="ko-KR" sz="1800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ko-KR" sz="1800" kern="0" dirty="0"/>
                        <a:t>이수학점 반영</a:t>
                      </a:r>
                      <a:r>
                        <a:rPr lang="en-US" sz="1800" kern="0" dirty="0"/>
                        <a:t>, </a:t>
                      </a:r>
                      <a:r>
                        <a:rPr lang="ko-KR" sz="1800" kern="0" dirty="0"/>
                        <a:t>평균평점 </a:t>
                      </a:r>
                      <a:r>
                        <a:rPr lang="ko-KR" sz="1800" kern="0" dirty="0" smtClean="0"/>
                        <a:t>반영</a:t>
                      </a:r>
                      <a:endParaRPr lang="en-US" altLang="ko-KR" sz="1800" kern="0" dirty="0" smtClean="0"/>
                    </a:p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800" kern="0" dirty="0" smtClean="0"/>
                        <a:t>(</a:t>
                      </a:r>
                      <a:r>
                        <a:rPr lang="ko-KR" sz="1800" kern="0" dirty="0"/>
                        <a:t>본교 학점 변환기준에 의거하여 변환 후 반영</a:t>
                      </a:r>
                      <a:r>
                        <a:rPr lang="en-US" sz="1800" kern="0" dirty="0" smtClean="0"/>
                        <a:t>) – </a:t>
                      </a:r>
                      <a:r>
                        <a:rPr lang="ko-KR" altLang="en-US" sz="1800" kern="0" dirty="0" smtClean="0"/>
                        <a:t>자료실</a:t>
                      </a:r>
                      <a:r>
                        <a:rPr lang="en-US" sz="1800" kern="0" dirty="0" smtClean="0"/>
                        <a:t> </a:t>
                      </a:r>
                      <a:endParaRPr lang="ko-KR" sz="1800" kern="100" dirty="0">
                        <a:latin typeface="맑은 고딕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81022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모서리가 둥근 직사각형 8"/>
          <p:cNvSpPr/>
          <p:nvPr/>
        </p:nvSpPr>
        <p:spPr bwMode="auto">
          <a:xfrm>
            <a:off x="792746" y="1603616"/>
            <a:ext cx="6982444" cy="4201647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1-3. </a:t>
            </a:r>
            <a:r>
              <a:rPr lang="ko-KR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시기별 준비사항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귀국후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졸업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971600" y="1988840"/>
            <a:ext cx="6912768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ko-KR" altLang="en-US" b="1" dirty="0"/>
              <a:t>정상적인 졸업 처리 </a:t>
            </a:r>
            <a:endParaRPr lang="en-US" altLang="ko-KR" b="1" dirty="0"/>
          </a:p>
          <a:p>
            <a:pPr marL="449263" lvl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dirty="0" smtClean="0"/>
              <a:t> </a:t>
            </a:r>
            <a:r>
              <a:rPr lang="ko-KR" altLang="en-US" smtClean="0"/>
              <a:t>학점 </a:t>
            </a:r>
            <a:r>
              <a:rPr lang="ko-KR" altLang="en-US"/>
              <a:t>이관 후 졸</a:t>
            </a:r>
            <a:r>
              <a:rPr lang="ko-KR" altLang="ko-KR"/>
              <a:t>업사정기준 통과</a:t>
            </a:r>
            <a:r>
              <a:rPr lang="en-US" altLang="ko-KR" dirty="0"/>
              <a:t> </a:t>
            </a:r>
            <a:r>
              <a:rPr lang="ko-KR" altLang="en-US"/>
              <a:t>시 </a:t>
            </a:r>
            <a:r>
              <a:rPr lang="ko-KR" altLang="ko-KR"/>
              <a:t>자동 졸업</a:t>
            </a:r>
            <a:r>
              <a:rPr lang="en-US" altLang="ko-KR" dirty="0"/>
              <a:t> </a:t>
            </a:r>
            <a:r>
              <a:rPr lang="ko-KR" altLang="en-US"/>
              <a:t>처리</a:t>
            </a:r>
            <a:endParaRPr lang="en-US" altLang="ko-KR" dirty="0"/>
          </a:p>
          <a:p>
            <a:pPr lvl="0">
              <a:lnSpc>
                <a:spcPct val="150000"/>
              </a:lnSpc>
            </a:pPr>
            <a:endParaRPr lang="en-US" altLang="ko-KR" dirty="0">
              <a:sym typeface="Wingdings"/>
            </a:endParaRP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ko-KR" altLang="en-US" b="1" dirty="0">
                <a:sym typeface="Wingdings"/>
              </a:rPr>
              <a:t> 졸업이 불가한 </a:t>
            </a:r>
            <a:r>
              <a:rPr lang="ko-KR" altLang="en-US" b="1" dirty="0" smtClean="0">
                <a:sym typeface="Wingdings"/>
              </a:rPr>
              <a:t>경우</a:t>
            </a:r>
            <a:endParaRPr lang="ko-KR" altLang="ko-KR" b="1" dirty="0"/>
          </a:p>
          <a:p>
            <a:pPr marL="742895" lvl="1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dirty="0"/>
              <a:t> </a:t>
            </a:r>
            <a:r>
              <a:rPr lang="ko-KR" altLang="ko-KR"/>
              <a:t>교환학교 학사일정과 본교 학사일정 차이</a:t>
            </a:r>
            <a:r>
              <a:rPr lang="en-US" altLang="ko-KR" dirty="0"/>
              <a:t>, </a:t>
            </a:r>
            <a:r>
              <a:rPr lang="ko-KR" altLang="ko-KR"/>
              <a:t>성적처리가 </a:t>
            </a:r>
            <a:endParaRPr lang="en-US" altLang="ko-KR" dirty="0" smtClean="0"/>
          </a:p>
          <a:p>
            <a:pPr lvl="1">
              <a:lnSpc>
                <a:spcPct val="15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ko-KR" altLang="ko-KR" smtClean="0"/>
              <a:t>늦어진</a:t>
            </a:r>
            <a:r>
              <a:rPr lang="en-US" altLang="ko-KR" dirty="0" smtClean="0"/>
              <a:t> </a:t>
            </a:r>
            <a:r>
              <a:rPr lang="ko-KR" altLang="en-US"/>
              <a:t>경우</a:t>
            </a:r>
            <a:r>
              <a:rPr lang="en-US" altLang="ko-KR" dirty="0"/>
              <a:t>, </a:t>
            </a:r>
            <a:r>
              <a:rPr lang="ko-KR" altLang="en-US"/>
              <a:t>어학졸업인증을 통과하지 못한경우 등</a:t>
            </a:r>
            <a:endParaRPr lang="en-US" altLang="ko-KR" dirty="0"/>
          </a:p>
          <a:p>
            <a:pPr marL="742895" lvl="1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en-US" altLang="ko-KR" b="1" dirty="0">
                <a:solidFill>
                  <a:srgbClr val="FF0000"/>
                </a:solidFill>
              </a:rPr>
              <a:t> </a:t>
            </a:r>
            <a:r>
              <a:rPr lang="ko-KR" altLang="ko-KR" b="1">
                <a:solidFill>
                  <a:srgbClr val="FF0000"/>
                </a:solidFill>
              </a:rPr>
              <a:t>단</a:t>
            </a:r>
            <a:r>
              <a:rPr lang="en-US" altLang="ko-KR" b="1" dirty="0">
                <a:solidFill>
                  <a:srgbClr val="FF0000"/>
                </a:solidFill>
              </a:rPr>
              <a:t>, </a:t>
            </a:r>
            <a:r>
              <a:rPr lang="ko-KR" altLang="ko-KR" b="1">
                <a:solidFill>
                  <a:srgbClr val="FF0000"/>
                </a:solidFill>
              </a:rPr>
              <a:t>성적을 학적유지를 위해 의도적으로 이관하지 않는 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pPr lvl="1">
              <a:lnSpc>
                <a:spcPct val="150000"/>
              </a:lnSpc>
            </a:pPr>
            <a:r>
              <a:rPr lang="en-US" altLang="ko-KR" b="1" dirty="0">
                <a:solidFill>
                  <a:srgbClr val="FF0000"/>
                </a:solidFill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</a:rPr>
              <a:t>   </a:t>
            </a:r>
            <a:r>
              <a:rPr lang="ko-KR" altLang="ko-KR" b="1" smtClean="0">
                <a:solidFill>
                  <a:srgbClr val="FF0000"/>
                </a:solidFill>
              </a:rPr>
              <a:t>경우에는 </a:t>
            </a:r>
            <a:r>
              <a:rPr lang="ko-KR" altLang="ko-KR" b="1">
                <a:solidFill>
                  <a:srgbClr val="FF0000"/>
                </a:solidFill>
              </a:rPr>
              <a:t>학적유지 대상에서 제외</a:t>
            </a:r>
            <a:endParaRPr lang="ko-KR" altLang="ko-KR">
              <a:solidFill>
                <a:srgbClr val="FF0000"/>
              </a:solidFill>
            </a:endParaRPr>
          </a:p>
          <a:p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73028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 useBgFill="1">
        <p:nvSpPr>
          <p:cNvPr id="8" name="모서리가 둥근 직사각형 7"/>
          <p:cNvSpPr/>
          <p:nvPr/>
        </p:nvSpPr>
        <p:spPr bwMode="auto">
          <a:xfrm>
            <a:off x="827584" y="1844824"/>
            <a:ext cx="6982444" cy="4176464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기타 행정사항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71600" y="2125156"/>
            <a:ext cx="6768752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u"/>
              <a:tabLst/>
            </a:pPr>
            <a:r>
              <a:rPr kumimoji="1" lang="en-US" altLang="ko-K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kumimoji="1" lang="ko-K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교내장학 </a:t>
            </a: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1" 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dirty="0" err="1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사정시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성적기준 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 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성적 이관 후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: 9</a:t>
            </a:r>
            <a:r>
              <a:rPr kumimoji="1" lang="ko-KR" altLang="en-US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학점 취득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  -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성적 이관 전 </a:t>
            </a:r>
            <a:r>
              <a:rPr kumimoji="1" lang="en-US" altLang="ko-KR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: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본교에서 취득한 마지막 학기 기준 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1" lang="en-US" altLang="ko-KR" sz="1400" dirty="0" smtClean="0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 </a:t>
            </a:r>
            <a:r>
              <a:rPr kumimoji="1" lang="ko-KR" altLang="en-US" dirty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단과대학별로 규정 </a:t>
            </a:r>
            <a:r>
              <a:rPr kumimoji="1" lang="ko-KR" altLang="en-US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다르므로 </a:t>
            </a:r>
            <a:r>
              <a:rPr kumimoji="1" lang="ko-KR" altLang="en-US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학생지원팀 및 소속학과에 </a:t>
            </a:r>
            <a:r>
              <a:rPr kumimoji="1" lang="ko-KR" altLang="en-US" dirty="0" smtClean="0"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확인</a:t>
            </a:r>
            <a:endParaRPr kumimoji="1" lang="en-US" altLang="ko-KR" dirty="0" smtClean="0"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1" lang="en-US" altLang="ko-K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Times New Roman" pitchFamily="18" charset="0"/>
              </a:rPr>
              <a:t>성적우수장학은 수혜 불가</a:t>
            </a:r>
            <a:endParaRPr kumimoji="1" lang="en-US" altLang="ko-KR" b="1" i="0" u="none" strike="noStrike" cap="none" normalizeH="0" baseline="0" dirty="0" smtClean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latin typeface="맑은 고딕" pitchFamily="50" charset="-127"/>
              <a:ea typeface="맑은 고딕" pitchFamily="50" charset="-127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34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67544" y="112474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파견 시 장학금 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9324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 useBgFill="1">
        <p:nvSpPr>
          <p:cNvPr id="8" name="모서리가 둥근 직사각형 7"/>
          <p:cNvSpPr/>
          <p:nvPr/>
        </p:nvSpPr>
        <p:spPr bwMode="auto">
          <a:xfrm>
            <a:off x="755576" y="1592632"/>
            <a:ext cx="6982444" cy="4861822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8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기타 행정사항 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69268" y="1692898"/>
            <a:ext cx="6768752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lvl="0" indent="-34290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kumimoji="1" lang="ko-KR" altLang="en-US" b="1" dirty="0">
                <a:latin typeface="맑은 고딕" pitchFamily="50" charset="-127"/>
                <a:cs typeface="Times New Roman" pitchFamily="18" charset="0"/>
              </a:rPr>
              <a:t>신입생 </a:t>
            </a:r>
            <a:r>
              <a:rPr kumimoji="1" lang="ko-KR" altLang="en-US" b="1" dirty="0" err="1">
                <a:latin typeface="맑은 고딕" pitchFamily="50" charset="-127"/>
                <a:cs typeface="Times New Roman" pitchFamily="18" charset="0"/>
              </a:rPr>
              <a:t>계속장학</a:t>
            </a:r>
            <a:r>
              <a:rPr kumimoji="1" lang="ko-KR" altLang="en-US" b="1" dirty="0">
                <a:latin typeface="맑은 고딕" pitchFamily="50" charset="-127"/>
                <a:cs typeface="Times New Roman" pitchFamily="18" charset="0"/>
              </a:rPr>
              <a:t> </a:t>
            </a:r>
            <a:r>
              <a:rPr kumimoji="1" lang="ko-KR" altLang="ko-KR" b="1" dirty="0">
                <a:latin typeface="맑은 고딕" pitchFamily="50" charset="-127"/>
                <a:cs typeface="Times New Roman" pitchFamily="18" charset="0"/>
              </a:rPr>
              <a:t> </a:t>
            </a:r>
            <a:endParaRPr kumimoji="1" lang="en-US" altLang="ko-KR" b="1" dirty="0">
              <a:latin typeface="맑은 고딕" pitchFamily="50" charset="-127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dirty="0" err="1">
                <a:latin typeface="맑은 고딕" pitchFamily="50" charset="-127"/>
                <a:cs typeface="Times New Roman" pitchFamily="18" charset="0"/>
              </a:rPr>
              <a:t>사정시</a:t>
            </a:r>
            <a:r>
              <a:rPr kumimoji="1" lang="ko-KR" altLang="en-US" dirty="0">
                <a:latin typeface="맑은 고딕" pitchFamily="50" charset="-127"/>
                <a:cs typeface="Times New Roman" pitchFamily="18" charset="0"/>
              </a:rPr>
              <a:t> 성적기준 </a:t>
            </a:r>
            <a:endParaRPr kumimoji="1" lang="en-US" altLang="ko-KR" dirty="0">
              <a:latin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latin typeface="맑은 고딕" pitchFamily="50" charset="-127"/>
                <a:cs typeface="Times New Roman" pitchFamily="18" charset="0"/>
              </a:rPr>
              <a:t>   - 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파견 전 마지막 학기 기준 </a:t>
            </a:r>
            <a:r>
              <a:rPr kumimoji="1" lang="en-US" altLang="ko-KR" dirty="0">
                <a:latin typeface="맑은 고딕" pitchFamily="50" charset="-127"/>
                <a:cs typeface="Times New Roman" pitchFamily="18" charset="0"/>
              </a:rPr>
              <a:t>(12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학점 이상 취득</a:t>
            </a:r>
            <a:r>
              <a:rPr kumimoji="1" lang="en-US" altLang="ko-KR" dirty="0">
                <a:latin typeface="맑은 고딕" pitchFamily="50" charset="-127"/>
                <a:cs typeface="Times New Roman" pitchFamily="18" charset="0"/>
              </a:rPr>
              <a:t>)</a:t>
            </a: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latin typeface="맑은 고딕" pitchFamily="50" charset="-127"/>
                <a:cs typeface="Times New Roman" pitchFamily="18" charset="0"/>
              </a:rPr>
              <a:t>   - 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파견학기 성적</a:t>
            </a:r>
            <a:r>
              <a:rPr kumimoji="1" lang="en-US" altLang="ko-KR" dirty="0">
                <a:latin typeface="맑은 고딕" pitchFamily="50" charset="-127"/>
                <a:cs typeface="Times New Roman" pitchFamily="18" charset="0"/>
              </a:rPr>
              <a:t>: 9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학점 취득교환학생은 신입생 계속장학 </a:t>
            </a:r>
            <a:endParaRPr kumimoji="1" lang="en-US" altLang="ko-KR" dirty="0">
              <a:latin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latin typeface="맑은 고딕" pitchFamily="50" charset="-127"/>
                <a:cs typeface="Times New Roman" pitchFamily="18" charset="0"/>
              </a:rPr>
              <a:t>     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수혜사항 적용 </a:t>
            </a:r>
            <a:endParaRPr kumimoji="1" lang="en-US" altLang="ko-KR" dirty="0">
              <a:latin typeface="맑은 고딕" pitchFamily="50" charset="-127"/>
              <a:cs typeface="Times New Roman" pitchFamily="18" charset="0"/>
            </a:endParaRPr>
          </a:p>
          <a:p>
            <a:pPr lvl="1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dirty="0">
                <a:latin typeface="맑은 고딕" pitchFamily="50" charset="-127"/>
                <a:cs typeface="Times New Roman" pitchFamily="18" charset="0"/>
              </a:rPr>
              <a:t>   - 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교환학생 </a:t>
            </a:r>
            <a:r>
              <a:rPr kumimoji="1" lang="ko-KR" altLang="en-US" smtClean="0">
                <a:latin typeface="맑은 고딕" pitchFamily="50" charset="-127"/>
                <a:cs typeface="Times New Roman" pitchFamily="18" charset="0"/>
              </a:rPr>
              <a:t>지원혜택</a:t>
            </a:r>
            <a:r>
              <a:rPr kumimoji="1" lang="en-US" altLang="ko-KR" smtClean="0">
                <a:latin typeface="맑은 고딕" pitchFamily="50" charset="-127"/>
                <a:cs typeface="Times New Roman" pitchFamily="18" charset="0"/>
              </a:rPr>
              <a:t>(</a:t>
            </a:r>
            <a:r>
              <a:rPr kumimoji="1" lang="ko-KR" altLang="en-US" smtClean="0">
                <a:latin typeface="맑은 고딕" pitchFamily="50" charset="-127"/>
                <a:cs typeface="Times New Roman" pitchFamily="18" charset="0"/>
              </a:rPr>
              <a:t>기숙사 등</a:t>
            </a:r>
            <a:r>
              <a:rPr kumimoji="1" lang="en-US" altLang="ko-KR" smtClean="0">
                <a:latin typeface="맑은 고딕" pitchFamily="50" charset="-127"/>
                <a:cs typeface="Times New Roman" pitchFamily="18" charset="0"/>
              </a:rPr>
              <a:t>)</a:t>
            </a:r>
            <a:r>
              <a:rPr kumimoji="1" lang="ko-KR" altLang="en-US" smtClean="0">
                <a:latin typeface="맑은 고딕" pitchFamily="50" charset="-127"/>
                <a:cs typeface="Times New Roman" pitchFamily="18" charset="0"/>
              </a:rPr>
              <a:t>이 </a:t>
            </a:r>
            <a:r>
              <a:rPr kumimoji="1" lang="ko-KR" altLang="en-US">
                <a:latin typeface="맑은 고딕" pitchFamily="50" charset="-127"/>
                <a:cs typeface="Times New Roman" pitchFamily="18" charset="0"/>
              </a:rPr>
              <a:t>있는 경우 일정금액 </a:t>
            </a:r>
            <a:r>
              <a:rPr kumimoji="1" lang="ko-KR" altLang="en-US" smtClean="0">
                <a:latin typeface="맑은 고딕" pitchFamily="50" charset="-127"/>
                <a:cs typeface="Times New Roman" pitchFamily="18" charset="0"/>
              </a:rPr>
              <a:t>      지급 가능</a:t>
            </a:r>
            <a:endParaRPr kumimoji="1" lang="en-US" altLang="ko-KR" dirty="0">
              <a:latin typeface="맑은 고딕" pitchFamily="50" charset="-127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dirty="0" err="1">
                <a:latin typeface="맑은 고딕" pitchFamily="50" charset="-127"/>
                <a:cs typeface="Times New Roman" pitchFamily="18" charset="0"/>
              </a:rPr>
              <a:t>복수학위생에게는</a:t>
            </a:r>
            <a:r>
              <a:rPr kumimoji="1" lang="ko-KR" altLang="en-US" dirty="0">
                <a:latin typeface="맑은 고딕" pitchFamily="50" charset="-127"/>
                <a:cs typeface="Times New Roman" pitchFamily="18" charset="0"/>
              </a:rPr>
              <a:t> 적용되지 않음 </a:t>
            </a:r>
            <a:endParaRPr kumimoji="1" lang="en-US" altLang="ko-KR" dirty="0">
              <a:latin typeface="맑은 고딕" pitchFamily="50" charset="-127"/>
              <a:cs typeface="Times New Roman" pitchFamily="18" charset="0"/>
            </a:endParaRPr>
          </a:p>
          <a:p>
            <a:pPr marL="342900" indent="-34290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u"/>
            </a:pPr>
            <a:r>
              <a:rPr kumimoji="1" lang="ko-KR" altLang="en-US" b="1" dirty="0">
                <a:latin typeface="맑은 고딕" pitchFamily="50" charset="-127"/>
                <a:cs typeface="Times New Roman" pitchFamily="18" charset="0"/>
              </a:rPr>
              <a:t>담당부서</a:t>
            </a:r>
            <a:endParaRPr kumimoji="1" lang="en-US" altLang="ko-KR" b="1" dirty="0">
              <a:latin typeface="맑은 고딕" pitchFamily="50" charset="-127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ko-KR" altLang="en-US" sz="1600" dirty="0">
                <a:latin typeface="맑은 고딕" pitchFamily="50" charset="-127"/>
                <a:cs typeface="Times New Roman" pitchFamily="18" charset="0"/>
              </a:rPr>
              <a:t>성적우수장학금</a:t>
            </a:r>
            <a:r>
              <a:rPr kumimoji="1" lang="en-US" altLang="ko-KR" sz="1600" dirty="0">
                <a:latin typeface="맑은 고딕" pitchFamily="50" charset="-127"/>
                <a:cs typeface="Times New Roman" pitchFamily="18" charset="0"/>
              </a:rPr>
              <a:t>: </a:t>
            </a:r>
            <a:r>
              <a:rPr kumimoji="1" lang="ko-KR" altLang="en-US" sz="1600">
                <a:latin typeface="맑은 고딕" pitchFamily="50" charset="-127"/>
                <a:cs typeface="Times New Roman" pitchFamily="18" charset="0"/>
              </a:rPr>
              <a:t>각 학과 사무실 </a:t>
            </a:r>
            <a:endParaRPr kumimoji="1" lang="en-US" altLang="ko-KR" sz="1600" dirty="0">
              <a:latin typeface="맑은 고딕" pitchFamily="50" charset="-127"/>
              <a:cs typeface="Times New Roman" pitchFamily="18" charset="0"/>
            </a:endParaRPr>
          </a:p>
          <a:p>
            <a:pPr marL="742895" lvl="1" indent="-285750" defTabSz="91440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kumimoji="1" lang="ko-KR" altLang="en-US" sz="1600" dirty="0">
                <a:latin typeface="맑은 고딕" pitchFamily="50" charset="-127"/>
                <a:cs typeface="Times New Roman" pitchFamily="18" charset="0"/>
              </a:rPr>
              <a:t>교내장학</a:t>
            </a:r>
            <a:r>
              <a:rPr kumimoji="1" lang="en-US" altLang="ko-KR" sz="1600" dirty="0">
                <a:latin typeface="맑은 고딕" pitchFamily="50" charset="-127"/>
                <a:cs typeface="Times New Roman" pitchFamily="18" charset="0"/>
              </a:rPr>
              <a:t>: </a:t>
            </a:r>
            <a:r>
              <a:rPr kumimoji="1" lang="ko-KR" altLang="en-US" sz="1600">
                <a:latin typeface="맑은 고딕" pitchFamily="50" charset="-127"/>
                <a:cs typeface="Times New Roman" pitchFamily="18" charset="0"/>
              </a:rPr>
              <a:t>학생지원팀 김순석 선생님 </a:t>
            </a:r>
            <a:r>
              <a:rPr kumimoji="1" lang="en-US" altLang="ko-KR" sz="1600" dirty="0">
                <a:latin typeface="맑은 고딕" pitchFamily="50" charset="-127"/>
                <a:cs typeface="Times New Roman" pitchFamily="18" charset="0"/>
              </a:rPr>
              <a:t>(2038) </a:t>
            </a:r>
            <a:r>
              <a:rPr kumimoji="1" lang="en-US" altLang="ko-KR" sz="1600" b="1" u="sng" dirty="0">
                <a:latin typeface="맑은 고딕" pitchFamily="50" charset="-127"/>
                <a:cs typeface="Times New Roman" pitchFamily="18" charset="0"/>
              </a:rPr>
              <a:t>bouerkim@ajou.ac.kr</a:t>
            </a:r>
            <a:endParaRPr kumimoji="1" lang="en-US" altLang="ko-KR" b="1" dirty="0">
              <a:latin typeface="맑은 고딕" pitchFamily="50" charset="-127"/>
              <a:cs typeface="Times New Roman" pitchFamily="18" charset="0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35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67544" y="112474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파견 시 장학금 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918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 useBgFill="1">
        <p:nvSpPr>
          <p:cNvPr id="8" name="모서리가 둥근 직사각형 7"/>
          <p:cNvSpPr/>
          <p:nvPr/>
        </p:nvSpPr>
        <p:spPr bwMode="auto">
          <a:xfrm>
            <a:off x="798832" y="1638761"/>
            <a:ext cx="6982444" cy="4536504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342900" indent="-342900" fontAlgn="ctr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l"/>
              <a:defRPr/>
            </a:pPr>
            <a:endParaRPr lang="en-US" altLang="ko-KR" sz="2000" b="1" dirty="0">
              <a:latin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세부 준비요령 및 파견 중 주의사항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992539" y="2149879"/>
            <a:ext cx="741682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200000"/>
              </a:lnSpc>
              <a:buAutoNum type="arabicPeriod"/>
            </a:pPr>
            <a:r>
              <a:rPr lang="en-US" altLang="ko-KR" b="1" dirty="0" smtClean="0"/>
              <a:t>  </a:t>
            </a:r>
            <a:r>
              <a:rPr lang="ko-KR" altLang="ko-KR" b="1" smtClean="0"/>
              <a:t>짐꾸리기 </a:t>
            </a:r>
            <a:endParaRPr lang="en-US" altLang="ko-KR" b="1" dirty="0"/>
          </a:p>
          <a:p>
            <a:pPr>
              <a:lnSpc>
                <a:spcPct val="200000"/>
              </a:lnSpc>
            </a:pPr>
            <a:r>
              <a:rPr lang="en-US" altLang="ko-KR" dirty="0" smtClean="0"/>
              <a:t>      - check list </a:t>
            </a:r>
            <a:r>
              <a:rPr lang="ko-KR" altLang="en-US" dirty="0" smtClean="0"/>
              <a:t>확인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기파견</a:t>
            </a:r>
            <a:r>
              <a:rPr lang="ko-KR" altLang="en-US" dirty="0" err="1"/>
              <a:t>자</a:t>
            </a:r>
            <a:r>
              <a:rPr lang="ko-KR" altLang="en-US" dirty="0"/>
              <a:t> </a:t>
            </a:r>
            <a:r>
              <a:rPr lang="ko-KR" altLang="en-US" dirty="0" smtClean="0"/>
              <a:t>보고서 확인 등 </a:t>
            </a:r>
            <a:endParaRPr lang="en-US" altLang="ko-KR" dirty="0" smtClean="0"/>
          </a:p>
          <a:p>
            <a:pPr marL="342900" indent="-342900">
              <a:lnSpc>
                <a:spcPct val="200000"/>
              </a:lnSpc>
              <a:buAutoNum type="arabicPeriod" startAt="2"/>
            </a:pPr>
            <a:r>
              <a:rPr lang="ko-KR" altLang="ko-KR" b="1" dirty="0" smtClean="0"/>
              <a:t>현지</a:t>
            </a:r>
            <a:r>
              <a:rPr lang="en-US" altLang="ko-KR" b="1" dirty="0" smtClean="0"/>
              <a:t> Pick-Up </a:t>
            </a:r>
            <a:r>
              <a:rPr lang="ko-KR" altLang="ko-KR" b="1" dirty="0" smtClean="0"/>
              <a:t>확인</a:t>
            </a:r>
            <a:endParaRPr lang="en-US" altLang="ko-KR" b="1" dirty="0" smtClean="0"/>
          </a:p>
          <a:p>
            <a:pPr>
              <a:lnSpc>
                <a:spcPct val="200000"/>
              </a:lnSpc>
            </a:pPr>
            <a:r>
              <a:rPr lang="en-US" altLang="ko-KR" dirty="0" smtClean="0"/>
              <a:t>      - </a:t>
            </a:r>
            <a:r>
              <a:rPr lang="ko-KR" altLang="en-US" dirty="0" smtClean="0"/>
              <a:t>픽업서비스 제공여부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숙소까지 가는 길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긴급연락처 등 </a:t>
            </a:r>
            <a:endParaRPr lang="ko-KR" altLang="ko-KR" dirty="0" smtClean="0"/>
          </a:p>
          <a:p>
            <a:pPr marL="342900" indent="-342900">
              <a:lnSpc>
                <a:spcPct val="200000"/>
              </a:lnSpc>
              <a:buAutoNum type="arabicPeriod" startAt="3"/>
            </a:pPr>
            <a:r>
              <a:rPr lang="ko-KR" altLang="ko-KR" b="1" dirty="0" smtClean="0"/>
              <a:t>도착 날 묵을 곳 마련</a:t>
            </a:r>
            <a:endParaRPr lang="en-US" altLang="ko-KR" b="1" dirty="0" smtClean="0"/>
          </a:p>
          <a:p>
            <a:pPr>
              <a:lnSpc>
                <a:spcPct val="200000"/>
              </a:lnSpc>
            </a:pPr>
            <a:r>
              <a:rPr lang="en-US" altLang="ko-KR" dirty="0"/>
              <a:t> </a:t>
            </a:r>
            <a:r>
              <a:rPr lang="en-US" altLang="ko-KR" dirty="0" smtClean="0"/>
              <a:t>     - </a:t>
            </a:r>
            <a:r>
              <a:rPr lang="ko-KR" altLang="en-US" dirty="0" smtClean="0"/>
              <a:t>기숙사 입사일 확인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상대교</a:t>
            </a:r>
            <a:r>
              <a:rPr lang="ko-KR" altLang="en-US" dirty="0" smtClean="0"/>
              <a:t> 담당자 연락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임시 숙소 확인 </a:t>
            </a:r>
            <a:r>
              <a:rPr lang="ko-KR" altLang="en-US" smtClean="0"/>
              <a:t>등 </a:t>
            </a:r>
            <a:endParaRPr lang="ko-KR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36</a:t>
            </a:fld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67544" y="1124744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u"/>
            </a:pP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출발</a:t>
            </a:r>
            <a:r>
              <a:rPr lang="en-US" altLang="ko-KR" sz="24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ko-KR" altLang="en-US" sz="2400" b="1" dirty="0" smtClean="0">
                <a:solidFill>
                  <a:schemeClr val="accent6">
                    <a:lumMod val="75000"/>
                  </a:schemeClr>
                </a:solidFill>
              </a:rPr>
              <a:t>전 준비사항</a:t>
            </a:r>
            <a:endParaRPr lang="ko-KR" altLang="en-US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9324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8064896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Check List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37</a:t>
            </a:fld>
            <a:endParaRPr lang="ko-KR" altLang="en-US"/>
          </a:p>
        </p:txBody>
      </p:sp>
      <p:graphicFrame>
        <p:nvGraphicFramePr>
          <p:cNvPr id="11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4095733"/>
              </p:ext>
            </p:extLst>
          </p:nvPr>
        </p:nvGraphicFramePr>
        <p:xfrm>
          <a:off x="308750" y="1196752"/>
          <a:ext cx="8136904" cy="50405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01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56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0027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여권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여권 첫 페이지 및 비자 복사하여</a:t>
                      </a:r>
                      <a:r>
                        <a:rPr lang="en-US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carry-on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짐에 하나</a:t>
                      </a:r>
                      <a:r>
                        <a:rPr lang="en-US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수하물에 하나 넣어놓기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항공권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E-Ticket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관리 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환전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여행자 수표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+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현금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신용카드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본인명의 신용카드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가족카드로 발급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카드분실신고 번호를 따로 기록한다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체크카드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X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국제전화카드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인터넷 연결이 원활하지 않을 경우 대비 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보험증서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출국에서 귀국까지 안전을 위해 준비해야 함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국제운전면허증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필요한 사람만 가져가기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국제학생증</a:t>
                      </a:r>
                      <a:endParaRPr lang="ko-KR" sz="1200" kern="10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아주대 학생증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뒷면 유효기간 확인 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–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기간연장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아주서비스센터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적용되는 혜택 살펴보기 </a:t>
                      </a:r>
                      <a:r>
                        <a:rPr lang="en-US" sz="1200" u="sng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2"/>
                        </a:rPr>
                        <a:t>http://www.isic.co.kr/newisic/index.jsp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건강진단서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Immunization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요청하는 학교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현지에서 받을 경우 매우 비쌈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입학 허가서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학교에서 보내온 서류 원본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만일을 대비하여 사본 몇 부 준비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여권사진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3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현지 학생증 발급용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여권 분실시 재발급용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의류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최대한 줄이고 파견국 기후 조건을 알아보고 준비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 err="1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선스크린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뜨거운</a:t>
                      </a:r>
                      <a:r>
                        <a:rPr lang="ko-KR" altLang="en-US" sz="1200" kern="100" baseline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Times New Roman" panose="02020603050405020304" pitchFamily="18" charset="0"/>
                        </a:rPr>
                        <a:t> 햇볕 아래 화상 주의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재봉용구</a:t>
                      </a:r>
                      <a:endParaRPr lang="ko-KR" sz="1200" kern="10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바늘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실 등 소형 휴대품으로 준비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손톱깎기</a:t>
                      </a:r>
                      <a:r>
                        <a:rPr lang="en-US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귀후비개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수하물에 넣기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80053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의약품</a:t>
                      </a:r>
                      <a:endParaRPr lang="ko-KR" sz="1200" kern="10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소화제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위장약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감기약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외상약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반창고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비타민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 상비약 등</a:t>
                      </a:r>
                    </a:p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우리나라에서 쉽게 구하는 약 품목이 외국에서는 처방전 있어야 살 수 있는 경우</a:t>
                      </a:r>
                      <a:endParaRPr lang="ko-KR" sz="1200" kern="10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문구류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선물용으로도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좋음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0027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손목시계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규칙적인 생활을 위해서 준비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84814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8064896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Check List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38</a:t>
            </a:fld>
            <a:endParaRPr lang="ko-KR" altLang="en-US"/>
          </a:p>
        </p:txBody>
      </p:sp>
      <p:graphicFrame>
        <p:nvGraphicFramePr>
          <p:cNvPr id="8" name="내용 개체 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649533"/>
              </p:ext>
            </p:extLst>
          </p:nvPr>
        </p:nvGraphicFramePr>
        <p:xfrm>
          <a:off x="312273" y="1171783"/>
          <a:ext cx="8136904" cy="49792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01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56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5662"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항목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설명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디지털카메라</a:t>
                      </a:r>
                      <a:r>
                        <a:rPr lang="en-US" altLang="ko-KR" sz="1200" kern="100" baseline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or </a:t>
                      </a:r>
                      <a:r>
                        <a:rPr lang="ko-KR" altLang="en-US" sz="1200" kern="100" baseline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핸드폰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추억을 저장하는 필수기기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733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MP3</a:t>
                      </a:r>
                      <a:r>
                        <a:rPr lang="en-US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녹음기</a:t>
                      </a:r>
                      <a:r>
                        <a:rPr lang="en-US" alt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or</a:t>
                      </a:r>
                      <a:r>
                        <a:rPr lang="en-US" altLang="ko-KR" sz="1200" kern="100" baseline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100" baseline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핸드폰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뉴스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음악 청취 외에도 강의 녹음 시에 필요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altLang="en-US" sz="1200" kern="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사전기능이 되는 </a:t>
                      </a:r>
                      <a:r>
                        <a:rPr lang="ko-KR" altLang="en-US" sz="1200" kern="100" dirty="0" err="1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앱</a:t>
                      </a:r>
                      <a:r>
                        <a:rPr lang="ko-KR" altLang="en-US" sz="1200" kern="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 </a:t>
                      </a:r>
                      <a:r>
                        <a:rPr lang="ko-KR" altLang="ko-KR" sz="1200" kern="100" smtClean="0"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사전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서적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최대한 가져가지 말 것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현지 도서관 및 인터넷 자료이용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복수학위생은 가져가기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지인 주소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현지에서 연락할 사람들의 주소와 전화번호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일기장</a:t>
                      </a:r>
                      <a:r>
                        <a:rPr lang="en-US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or Blog 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평생의 추억이 되므로 매일 일기를 쓰자 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여행 가이드북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여행할 때 필요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사전 지식이 필수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한국관련물품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u="sng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2"/>
                        </a:rPr>
                        <a:t>http://wings.prkorea.com/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반크 홈페이지 신청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엽서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/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한국관련 영어설명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0275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선물</a:t>
                      </a:r>
                      <a:endParaRPr lang="ko-KR" sz="1200" kern="10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부피가 작은 것을 많이 가져갈 것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전통 한국미가 살아있는 </a:t>
                      </a:r>
                      <a:r>
                        <a:rPr lang="ko-KR" sz="1200" kern="10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화제거리가 되는 것</a:t>
                      </a:r>
                      <a:endParaRPr lang="ko-KR" sz="1200" kern="10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가족사진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좋아하는 사람의 사진</a:t>
                      </a:r>
                      <a:r>
                        <a:rPr lang="en-US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한국가수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영화 등 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71326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한국식품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초기 정착을 위해서 조금 가져가는 것은 좋으나 과도하게 많이 챙기지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말 </a:t>
                      </a: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것</a:t>
                      </a:r>
                      <a:r>
                        <a:rPr lang="en-US" alt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선물용으로 추천</a:t>
                      </a: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안경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콘택트렌즈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여유분까지 장만할 것</a:t>
                      </a:r>
                      <a:r>
                        <a:rPr lang="en-US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1486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칫솔</a:t>
                      </a:r>
                      <a:r>
                        <a:rPr lang="en-US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치약</a:t>
                      </a:r>
                      <a:r>
                        <a:rPr lang="en-US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면도기 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최소분만 가져가고 나머지는 현지조달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드라이</a:t>
                      </a:r>
                      <a:endParaRPr lang="ko-KR" sz="12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100/200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겸용으로 가져갈 </a:t>
                      </a: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것</a:t>
                      </a:r>
                      <a:r>
                        <a:rPr lang="en-US" altLang="ko-KR" sz="1200" kern="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/ </a:t>
                      </a: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</a:t>
                      </a:r>
                      <a:r>
                        <a:rPr lang="en-US" altLang="ko-KR" sz="1200" kern="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현지 전압 확인 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멀티어댑터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전압이 다를 경우 </a:t>
                      </a:r>
                      <a:r>
                        <a:rPr lang="en-US" altLang="ko-KR" sz="1200" kern="10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파견국 전압 확인해볼 것 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스카이프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저렴하게 국제전화 </a:t>
                      </a:r>
                      <a:r>
                        <a:rPr 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이용</a:t>
                      </a:r>
                      <a:r>
                        <a:rPr lang="en-US" altLang="ko-KR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10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가능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01126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페이스북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u="sng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hlinkClick r:id="rId3"/>
                        </a:rPr>
                        <a:t>www.facebook.com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sz="1200" kern="10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출국 전 가입</a:t>
                      </a:r>
                      <a:r>
                        <a:rPr lang="en-US" sz="1200" kern="100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sz="12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35662"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ko-KR" sz="1200" kern="100" dirty="0" err="1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파견전</a:t>
                      </a:r>
                      <a:r>
                        <a:rPr lang="ko-KR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sz="1200" kern="100" dirty="0" err="1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오티자료</a:t>
                      </a:r>
                      <a:endParaRPr lang="ko-KR" sz="1200" kern="100" dirty="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tc>
                  <a:txBody>
                    <a:bodyPr/>
                    <a:lstStyle/>
                    <a:p>
                      <a:pPr algn="just" latinLnBrk="1">
                        <a:spcAft>
                          <a:spcPts val="0"/>
                        </a:spcAft>
                      </a:pPr>
                      <a:r>
                        <a:rPr lang="en-US" sz="1200" kern="10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PDF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파일로 간직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sz="1200" kern="10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(OIA</a:t>
                      </a:r>
                      <a:r>
                        <a:rPr lang="en-US" sz="1200" kern="100" baseline="0" dirty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100" baseline="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홈페이지</a:t>
                      </a:r>
                      <a:r>
                        <a:rPr lang="ko-KR" sz="1200" kern="100" smtClean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sz="1200" kern="10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자료실 다운</a:t>
                      </a:r>
                      <a:r>
                        <a:rPr lang="en-US" sz="1200" kern="100" dirty="0">
                          <a:solidFill>
                            <a:srgbClr val="FF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sz="1200" kern="100">
                        <a:solidFill>
                          <a:srgbClr val="FF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57706" marR="57706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76087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 useBgFill="1">
        <p:nvSpPr>
          <p:cNvPr id="8" name="모서리가 둥근 직사각형 7"/>
          <p:cNvSpPr/>
          <p:nvPr/>
        </p:nvSpPr>
        <p:spPr bwMode="auto">
          <a:xfrm>
            <a:off x="827584" y="1844824"/>
            <a:ext cx="7272808" cy="4104456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ko-KR" altLang="en-US" sz="2000" b="1" smtClean="0">
                <a:latin typeface="+mj-ea"/>
              </a:rPr>
              <a:t>파견동의서 작성</a:t>
            </a:r>
            <a:endParaRPr lang="en-US" altLang="ko-KR" sz="2000" b="1" smtClean="0">
              <a:latin typeface="+mj-ea"/>
            </a:endParaRP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ko-KR" sz="2000" b="1" dirty="0">
              <a:latin typeface="+mj-ea"/>
            </a:endParaRP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ko-KR" altLang="en-US" sz="2000" b="1" smtClean="0">
                <a:latin typeface="+mj-ea"/>
              </a:rPr>
              <a:t>아주대 등록 </a:t>
            </a:r>
            <a:r>
              <a:rPr lang="en-US" altLang="ko-KR" sz="2000" b="1" smtClean="0">
                <a:latin typeface="+mj-ea"/>
              </a:rPr>
              <a:t>(</a:t>
            </a:r>
            <a:r>
              <a:rPr lang="ko-KR" altLang="en-US" sz="2000" b="1" smtClean="0">
                <a:latin typeface="+mj-ea"/>
              </a:rPr>
              <a:t>등록금 납부</a:t>
            </a:r>
            <a:r>
              <a:rPr lang="en-US" altLang="ko-KR" sz="2000" b="1" dirty="0" smtClean="0">
                <a:latin typeface="+mj-ea"/>
              </a:rPr>
              <a:t>, </a:t>
            </a:r>
            <a:r>
              <a:rPr lang="ko-KR" altLang="en-US" sz="2000" b="1" smtClean="0">
                <a:latin typeface="+mj-ea"/>
              </a:rPr>
              <a:t>재학상태 유지</a:t>
            </a:r>
            <a:r>
              <a:rPr lang="en-US" altLang="ko-KR" sz="2000" b="1" dirty="0" smtClean="0">
                <a:latin typeface="+mj-ea"/>
              </a:rPr>
              <a:t>)</a:t>
            </a: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ko-KR" sz="2000" b="1" dirty="0">
              <a:latin typeface="+mj-ea"/>
            </a:endParaRPr>
          </a:p>
          <a:p>
            <a:pPr marL="457200" indent="-457200" fontAlgn="ctr">
              <a:buFont typeface="+mj-lt"/>
              <a:buAutoNum type="arabicPeriod"/>
              <a:defRPr/>
            </a:pPr>
            <a:r>
              <a:rPr lang="ko-KR" altLang="en-US" sz="2000" b="1" dirty="0">
                <a:latin typeface="+mj-ea"/>
              </a:rPr>
              <a:t>수강신청 관련 학점인정 사항 점검 </a:t>
            </a:r>
            <a:endParaRPr lang="en-US" altLang="ko-KR" sz="2000" b="1" dirty="0" smtClean="0">
              <a:latin typeface="+mj-ea"/>
            </a:endParaRPr>
          </a:p>
          <a:p>
            <a:pPr marL="457200" indent="-457200" fontAlgn="ctr">
              <a:buFont typeface="+mj-lt"/>
              <a:buAutoNum type="arabicPeriod"/>
              <a:defRPr/>
            </a:pPr>
            <a:endParaRPr lang="en-US" altLang="ko-KR" sz="2000" b="1" dirty="0">
              <a:latin typeface="+mj-ea"/>
            </a:endParaRPr>
          </a:p>
          <a:p>
            <a:pPr marL="457200" indent="-457200" fontAlgn="ctr">
              <a:buFont typeface="+mj-lt"/>
              <a:buAutoNum type="arabicPeriod"/>
              <a:defRPr/>
            </a:pPr>
            <a:r>
              <a:rPr lang="ko-KR" altLang="en-US" sz="2000" b="1" dirty="0">
                <a:latin typeface="+mj-ea"/>
              </a:rPr>
              <a:t>보험 </a:t>
            </a:r>
            <a:r>
              <a:rPr lang="ko-KR" altLang="en-US" sz="2000" b="1">
                <a:latin typeface="+mj-ea"/>
              </a:rPr>
              <a:t>가입 </a:t>
            </a:r>
            <a:r>
              <a:rPr lang="ko-KR" altLang="en-US" sz="2000" b="1" smtClean="0">
                <a:latin typeface="+mj-ea"/>
              </a:rPr>
              <a:t>필수</a:t>
            </a:r>
            <a:endParaRPr lang="en-US" altLang="ko-KR" sz="2000" b="1" dirty="0" smtClean="0">
              <a:latin typeface="+mj-ea"/>
            </a:endParaRPr>
          </a:p>
          <a:p>
            <a:pPr marL="457200" indent="-457200" fontAlgn="ctr">
              <a:buFont typeface="+mj-lt"/>
              <a:buAutoNum type="arabicPeriod"/>
              <a:defRPr/>
            </a:pPr>
            <a:endParaRPr lang="en-US" altLang="ko-KR" sz="2000" dirty="0">
              <a:latin typeface="+mj-ea"/>
            </a:endParaRPr>
          </a:p>
          <a:p>
            <a:pPr marL="457200" indent="-457200" fontAlgn="ctr">
              <a:buFont typeface="+mj-lt"/>
              <a:buAutoNum type="arabicPeriod"/>
              <a:defRPr/>
            </a:pPr>
            <a:r>
              <a:rPr lang="ko-KR" altLang="en-US" sz="2000" b="1" dirty="0" smtClean="0">
                <a:latin typeface="+mj-ea"/>
              </a:rPr>
              <a:t>도착 </a:t>
            </a:r>
            <a:r>
              <a:rPr lang="ko-KR" altLang="en-US" sz="2000" b="1" dirty="0">
                <a:latin typeface="+mj-ea"/>
              </a:rPr>
              <a:t>즉시 </a:t>
            </a:r>
            <a:r>
              <a:rPr lang="en-US" altLang="ko-KR" sz="2000" b="1" dirty="0">
                <a:latin typeface="+mj-ea"/>
              </a:rPr>
              <a:t>Arrival Form  &gt;  </a:t>
            </a:r>
            <a:r>
              <a:rPr lang="en-US" altLang="ko-KR" sz="2000" b="1" dirty="0" smtClean="0">
                <a:latin typeface="+mj-ea"/>
              </a:rPr>
              <a:t>OIA </a:t>
            </a:r>
            <a:endParaRPr lang="en-US" altLang="ko-KR" dirty="0"/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altLang="ko-KR" sz="2000" b="1" dirty="0">
              <a:latin typeface="+mj-ea"/>
            </a:endParaRPr>
          </a:p>
          <a:p>
            <a:pPr marL="457200" indent="-457200" fontAlgn="ctr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ko-KR" altLang="en-US" sz="2000" b="1" dirty="0" smtClean="0">
                <a:latin typeface="+mj-ea"/>
              </a:rPr>
              <a:t>모든 과목의 </a:t>
            </a:r>
            <a:r>
              <a:rPr lang="ko-KR" altLang="en-US" sz="2000" b="1" dirty="0" err="1" smtClean="0">
                <a:latin typeface="+mj-ea"/>
              </a:rPr>
              <a:t>실라부스</a:t>
            </a:r>
            <a:r>
              <a:rPr lang="ko-KR" altLang="en-US" sz="2000" b="1" dirty="0" smtClean="0">
                <a:latin typeface="+mj-ea"/>
              </a:rPr>
              <a:t> 잘 챙겨놓기</a:t>
            </a:r>
            <a:r>
              <a:rPr lang="en-US" altLang="ko-KR" sz="2000" b="1" dirty="0" smtClean="0">
                <a:latin typeface="+mj-ea"/>
              </a:rPr>
              <a:t>! </a:t>
            </a:r>
          </a:p>
          <a:p>
            <a:pPr fontAlgn="ctr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2000" b="1" dirty="0">
              <a:latin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298748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SUMMARY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39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3753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모서리가 둥근 직사각형 7"/>
          <p:cNvSpPr/>
          <p:nvPr/>
        </p:nvSpPr>
        <p:spPr bwMode="auto">
          <a:xfrm>
            <a:off x="1395248" y="3356992"/>
            <a:ext cx="5569083" cy="2736304"/>
          </a:xfrm>
          <a:prstGeom prst="roundRect">
            <a:avLst>
              <a:gd name="adj" fmla="val 5662"/>
            </a:avLst>
          </a:prstGeom>
          <a:ln w="38100">
            <a:solidFill>
              <a:schemeClr val="tx2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914345" lvl="1" indent="-457200">
              <a:lnSpc>
                <a:spcPct val="150000"/>
              </a:lnSpc>
              <a:buFontTx/>
              <a:buChar char="-"/>
            </a:pPr>
            <a:r>
              <a:rPr lang="ko-KR" altLang="en-US" sz="2000" b="1" dirty="0" smtClean="0">
                <a:solidFill>
                  <a:schemeClr val="tx1"/>
                </a:solidFill>
              </a:rPr>
              <a:t>위치</a:t>
            </a:r>
            <a:r>
              <a:rPr lang="en-US" altLang="ko-KR" sz="2000" b="1" dirty="0">
                <a:solidFill>
                  <a:schemeClr val="tx1"/>
                </a:solidFill>
              </a:rPr>
              <a:t>: </a:t>
            </a:r>
            <a:r>
              <a:rPr lang="ko-KR" altLang="en-US" sz="2000" b="1">
                <a:solidFill>
                  <a:schemeClr val="tx1"/>
                </a:solidFill>
              </a:rPr>
              <a:t>율곡관 </a:t>
            </a:r>
            <a:r>
              <a:rPr lang="en-US" altLang="ko-KR" sz="2000" b="1" dirty="0" smtClean="0">
                <a:solidFill>
                  <a:schemeClr val="tx1"/>
                </a:solidFill>
              </a:rPr>
              <a:t>312</a:t>
            </a:r>
            <a:r>
              <a:rPr lang="ko-KR" altLang="en-US" sz="2000" b="1" smtClean="0">
                <a:solidFill>
                  <a:schemeClr val="tx1"/>
                </a:solidFill>
              </a:rPr>
              <a:t>호 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pPr marL="914345" lvl="1" indent="-457200">
              <a:lnSpc>
                <a:spcPct val="150000"/>
              </a:lnSpc>
              <a:buFontTx/>
              <a:buChar char="-"/>
            </a:pPr>
            <a:r>
              <a:rPr lang="en-US" altLang="ko-KR" sz="2000" b="1" dirty="0">
                <a:solidFill>
                  <a:schemeClr val="tx1"/>
                </a:solidFill>
              </a:rPr>
              <a:t>TEL: 031-219-2926      </a:t>
            </a:r>
          </a:p>
          <a:p>
            <a:pPr marL="914345" lvl="1" indent="-457200">
              <a:lnSpc>
                <a:spcPct val="150000"/>
              </a:lnSpc>
              <a:buFontTx/>
              <a:buChar char="-"/>
            </a:pPr>
            <a:r>
              <a:rPr lang="en-US" altLang="ko-KR" sz="2000" b="1" dirty="0">
                <a:solidFill>
                  <a:schemeClr val="tx1"/>
                </a:solidFill>
              </a:rPr>
              <a:t>E-mail: </a:t>
            </a:r>
            <a:r>
              <a:rPr lang="en-US" altLang="ko-KR" sz="2000" b="1" dirty="0">
                <a:solidFill>
                  <a:schemeClr val="tx1"/>
                </a:solidFill>
                <a:hlinkClick r:id="rId2"/>
              </a:rPr>
              <a:t>exch@ajou.ac.kr</a:t>
            </a:r>
            <a:r>
              <a:rPr lang="en-US" altLang="ko-KR" sz="2000" b="1" dirty="0">
                <a:solidFill>
                  <a:schemeClr val="tx1"/>
                </a:solidFill>
              </a:rPr>
              <a:t> </a:t>
            </a:r>
            <a:endParaRPr lang="en-US" altLang="ko-KR" sz="2000" b="1" dirty="0" smtClean="0">
              <a:solidFill>
                <a:schemeClr val="tx1"/>
              </a:solidFill>
            </a:endParaRPr>
          </a:p>
          <a:p>
            <a:pPr marL="914345" lvl="1" indent="-457200">
              <a:lnSpc>
                <a:spcPct val="150000"/>
              </a:lnSpc>
              <a:buFontTx/>
              <a:buChar char="-"/>
            </a:pPr>
            <a:r>
              <a:rPr lang="en-US" altLang="ko-KR" sz="2000" b="1" dirty="0" smtClean="0">
                <a:solidFill>
                  <a:schemeClr val="tx1"/>
                </a:solidFill>
              </a:rPr>
              <a:t>OIA </a:t>
            </a:r>
            <a:r>
              <a:rPr lang="ko-KR" altLang="en-US" sz="2000" b="1" dirty="0">
                <a:solidFill>
                  <a:schemeClr val="tx1"/>
                </a:solidFill>
              </a:rPr>
              <a:t>홈페이지 </a:t>
            </a:r>
            <a:r>
              <a:rPr lang="en-US" altLang="ko-KR" sz="2000" b="1" dirty="0">
                <a:solidFill>
                  <a:schemeClr val="tx1"/>
                </a:solidFill>
              </a:rPr>
              <a:t>: </a:t>
            </a:r>
            <a:r>
              <a:rPr lang="en-US" altLang="ko-KR" sz="2000" b="1" dirty="0">
                <a:solidFill>
                  <a:schemeClr val="tx1"/>
                </a:solidFill>
                <a:hlinkClick r:id="rId3"/>
              </a:rPr>
              <a:t>www.ajou.ac.kr/oia</a:t>
            </a:r>
            <a:r>
              <a:rPr lang="en-US" altLang="ko-KR" sz="2000" b="1" dirty="0">
                <a:solidFill>
                  <a:schemeClr val="tx1"/>
                </a:solidFill>
              </a:rPr>
              <a:t> </a:t>
            </a:r>
          </a:p>
        </p:txBody>
      </p:sp>
      <p:grpSp>
        <p:nvGrpSpPr>
          <p:cNvPr id="2" name="그룹 11"/>
          <p:cNvGrpSpPr/>
          <p:nvPr/>
        </p:nvGrpSpPr>
        <p:grpSpPr>
          <a:xfrm>
            <a:off x="323528" y="262014"/>
            <a:ext cx="7848872" cy="65204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95536" y="313492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Inquiries 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27584" y="1415852"/>
            <a:ext cx="7344816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ko-KR" altLang="en-US" sz="2200" b="1" dirty="0" err="1" smtClean="0">
                <a:solidFill>
                  <a:schemeClr val="accent1"/>
                </a:solidFill>
              </a:rPr>
              <a:t>국제교류팀</a:t>
            </a:r>
            <a:r>
              <a:rPr lang="en-US" altLang="ko-KR" sz="2200" b="1" dirty="0" smtClean="0">
                <a:solidFill>
                  <a:schemeClr val="accent1"/>
                </a:solidFill>
              </a:rPr>
              <a:t> (OIA, Office of International Affairs)</a:t>
            </a:r>
          </a:p>
          <a:p>
            <a:pPr marL="457200" indent="-457200">
              <a:lnSpc>
                <a:spcPct val="150000"/>
              </a:lnSpc>
            </a:pPr>
            <a:r>
              <a:rPr lang="en-US" altLang="ko-KR" sz="2000" b="1" dirty="0" smtClean="0">
                <a:solidFill>
                  <a:schemeClr val="accent2"/>
                </a:solidFill>
              </a:rPr>
              <a:t> </a:t>
            </a:r>
          </a:p>
          <a:p>
            <a:pPr lvl="1">
              <a:lnSpc>
                <a:spcPct val="150000"/>
              </a:lnSpc>
            </a:pPr>
            <a:r>
              <a:rPr lang="ko-KR" altLang="en-US" sz="2000" b="1" dirty="0" smtClean="0">
                <a:solidFill>
                  <a:schemeClr val="accent2"/>
                </a:solidFill>
              </a:rPr>
              <a:t>      파견교환학생 담당 </a:t>
            </a:r>
            <a:r>
              <a:rPr lang="en-US" altLang="ko-KR" sz="2000" b="1" smtClean="0">
                <a:solidFill>
                  <a:schemeClr val="accent2"/>
                </a:solidFill>
              </a:rPr>
              <a:t>: </a:t>
            </a:r>
            <a:r>
              <a:rPr lang="ko-KR" altLang="en-US" sz="2000" b="1" smtClean="0">
                <a:solidFill>
                  <a:schemeClr val="accent2"/>
                </a:solidFill>
              </a:rPr>
              <a:t>김소미 </a:t>
            </a:r>
            <a:r>
              <a:rPr lang="en-US" altLang="ko-KR" sz="2000" b="1" smtClean="0">
                <a:solidFill>
                  <a:schemeClr val="accent2"/>
                </a:solidFill>
              </a:rPr>
              <a:t>(Somi Kim) </a:t>
            </a:r>
            <a:endParaRPr lang="en-US" altLang="ko-KR" sz="2000" b="1" dirty="0" smtClean="0">
              <a:solidFill>
                <a:schemeClr val="accent2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00238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"/>
          <p:cNvGrpSpPr/>
          <p:nvPr/>
        </p:nvGrpSpPr>
        <p:grpSpPr>
          <a:xfrm>
            <a:off x="1053510" y="1776321"/>
            <a:ext cx="6932551" cy="2921510"/>
            <a:chOff x="-36512" y="118092"/>
            <a:chExt cx="8813800" cy="696936"/>
          </a:xfrm>
        </p:grpSpPr>
        <p:sp>
          <p:nvSpPr>
            <p:cNvPr id="15" name="AutoShape 12"/>
            <p:cNvSpPr>
              <a:spLocks noChangeArrowheads="1"/>
            </p:cNvSpPr>
            <p:nvPr/>
          </p:nvSpPr>
          <p:spPr bwMode="gray">
            <a:xfrm>
              <a:off x="5436095" y="122332"/>
              <a:ext cx="3341193" cy="692696"/>
            </a:xfrm>
            <a:prstGeom prst="roundRect">
              <a:avLst>
                <a:gd name="adj" fmla="val 4653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gray">
            <a:xfrm>
              <a:off x="-36512" y="118092"/>
              <a:ext cx="7331075" cy="691236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3751" y="0"/>
                </a:cxn>
                <a:cxn ang="0">
                  <a:pos x="4837" y="2781"/>
                </a:cxn>
                <a:cxn ang="0">
                  <a:pos x="0" y="2777"/>
                </a:cxn>
                <a:cxn ang="0">
                  <a:pos x="0" y="1"/>
                </a:cxn>
              </a:cxnLst>
              <a:rect l="0" t="0" r="r" b="b"/>
              <a:pathLst>
                <a:path w="4837" h="2781">
                  <a:moveTo>
                    <a:pt x="0" y="1"/>
                  </a:moveTo>
                  <a:lnTo>
                    <a:pt x="3751" y="0"/>
                  </a:lnTo>
                  <a:lnTo>
                    <a:pt x="4837" y="2781"/>
                  </a:lnTo>
                  <a:lnTo>
                    <a:pt x="0" y="2777"/>
                  </a:lnTo>
                  <a:lnTo>
                    <a:pt x="0" y="1"/>
                  </a:lnTo>
                  <a:close/>
                </a:path>
              </a:pathLst>
            </a:custGeom>
            <a:gradFill flip="none" rotWithShape="1">
              <a:gsLst>
                <a:gs pos="27000">
                  <a:schemeClr val="tx2"/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pPr/>
              <a:t>41</a:t>
            </a:fld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136398" y="2636912"/>
            <a:ext cx="6858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7200" dirty="0" smtClean="0">
                <a:solidFill>
                  <a:schemeClr val="bg1"/>
                </a:solidFill>
                <a:latin typeface="Candara" pitchFamily="34" charset="0"/>
                <a:ea typeface="HY헤드라인M" pitchFamily="18" charset="-127"/>
              </a:rPr>
              <a:t>THANK YOU!! </a:t>
            </a:r>
          </a:p>
        </p:txBody>
      </p:sp>
    </p:spTree>
    <p:extLst>
      <p:ext uri="{BB962C8B-B14F-4D97-AF65-F5344CB8AC3E}">
        <p14:creationId xmlns:p14="http://schemas.microsoft.com/office/powerpoint/2010/main" val="27451730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추억">
  <a:themeElements>
    <a:clrScheme name="추억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추억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추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17619</TotalTime>
  <Words>2446</Words>
  <Application>Microsoft Office PowerPoint</Application>
  <PresentationFormat>화면 슬라이드 쇼(4:3)</PresentationFormat>
  <Paragraphs>517</Paragraphs>
  <Slides>41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53" baseType="lpstr">
      <vt:lpstr>HyhwpEQ</vt:lpstr>
      <vt:lpstr>HY강M</vt:lpstr>
      <vt:lpstr>HY헤드라인M</vt:lpstr>
      <vt:lpstr>굴림</vt:lpstr>
      <vt:lpstr>맑은 고딕</vt:lpstr>
      <vt:lpstr>Arial</vt:lpstr>
      <vt:lpstr>Calibri</vt:lpstr>
      <vt:lpstr>Calibri Light</vt:lpstr>
      <vt:lpstr>Candara</vt:lpstr>
      <vt:lpstr>Times New Roman</vt:lpstr>
      <vt:lpstr>Wingdings</vt:lpstr>
      <vt:lpstr>추억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R&amp;D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Microsoft Corporation</dc:creator>
  <cp:lastModifiedBy>ajou</cp:lastModifiedBy>
  <cp:revision>1519</cp:revision>
  <cp:lastPrinted>2020-12-31T02:25:56Z</cp:lastPrinted>
  <dcterms:created xsi:type="dcterms:W3CDTF">2006-10-05T04:04:58Z</dcterms:created>
  <dcterms:modified xsi:type="dcterms:W3CDTF">2020-12-31T02:26:10Z</dcterms:modified>
</cp:coreProperties>
</file>